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8288000" cy="10287000"/>
  <p:notesSz cx="6858000" cy="9144000"/>
  <p:embeddedFontLst>
    <p:embeddedFont>
      <p:font typeface="Bobby Jones" panose="020B0604020202020204" charset="0"/>
      <p:regular r:id="rId38"/>
    </p:embeddedFont>
    <p:embeddedFont>
      <p:font typeface="Bobby Jones Soft" panose="020B0604020202020204" charset="0"/>
      <p:regular r:id="rId39"/>
    </p:embeddedFont>
    <p:embeddedFont>
      <p:font typeface="Calibri" panose="020F0502020204030204" pitchFamily="34" charset="0"/>
      <p:regular r:id="rId40"/>
      <p:bold r:id="rId41"/>
      <p:italic r:id="rId42"/>
      <p:boldItalic r:id="rId43"/>
    </p:embeddedFont>
    <p:embeddedFont>
      <p:font typeface="IreneFlorentina" panose="020B0604020202020204" charset="0"/>
      <p:regular r:id="rId44"/>
    </p:embeddedFont>
    <p:embeddedFont>
      <p:font typeface="Quicksand" charset="0"/>
      <p:regular r:id="rId45"/>
    </p:embeddedFont>
    <p:embeddedFont>
      <p:font typeface="Quicksand Bold" charset="0"/>
      <p:regular r:id="rId46"/>
    </p:embeddedFont>
    <p:embeddedFont>
      <p:font typeface="Quicksand Light" charset="0"/>
      <p:regular r:id="rId47"/>
    </p:embeddedFont>
    <p:embeddedFont>
      <p:font typeface="Quicksand Medium"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AhIkAIPMv7bPheIQQeW0g==" hashData="w6vdvDUua71/qyDN90AZxlhygeN+ZFrLOlEuBF2w9JsrzwzuqRhv+tef/9zah2jswJjnXvGRULeO72xgoZtBN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 to point out the issue with stereotypical photo representing men and women.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Vet et al (2019). Differences between homeless women and men before and after the transition from shelter to community living: A longitudinal analysis, Health and Social Care in the Community. </a:t>
            </a:r>
          </a:p>
          <a:p>
            <a:endParaRPr lang="en-US"/>
          </a:p>
          <a:p>
            <a:r>
              <a:rPr lang="en-US"/>
              <a:t>Kellermann and Mercy (1992). Men, women, and murder: gender-specific differences in rates of fatal violence and victimization. </a:t>
            </a:r>
          </a:p>
          <a:p>
            <a:endParaRPr lang="en-US"/>
          </a:p>
          <a:p>
            <a:r>
              <a:rPr lang="en-US"/>
              <a:t>https://www.unodc.org/unodc/en/data-and-analysis/global-study-on-homicide.html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https://www.ncbi.nlm.nih.gov/pmc/articles/PMC5734543/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would affect everyone, regardless of how they identify as society often tries to place us in a gender binary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3" Type="http://schemas.openxmlformats.org/officeDocument/2006/relationships/image" Target="../media/image41.svg"/><Relationship Id="rId18" Type="http://schemas.openxmlformats.org/officeDocument/2006/relationships/image" Target="../media/image46.gif"/><Relationship Id="rId26" Type="http://schemas.openxmlformats.org/officeDocument/2006/relationships/image" Target="../media/image54.svg"/><Relationship Id="rId3" Type="http://schemas.openxmlformats.org/officeDocument/2006/relationships/image" Target="../media/image31.svg"/><Relationship Id="rId21" Type="http://schemas.openxmlformats.org/officeDocument/2006/relationships/image" Target="../media/image49.png"/><Relationship Id="rId34" Type="http://schemas.openxmlformats.org/officeDocument/2006/relationships/image" Target="../media/image62.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svg"/><Relationship Id="rId32" Type="http://schemas.openxmlformats.org/officeDocument/2006/relationships/image" Target="../media/image60.png"/><Relationship Id="rId5" Type="http://schemas.openxmlformats.org/officeDocument/2006/relationships/image" Target="../media/image33.svg"/><Relationship Id="rId15" Type="http://schemas.openxmlformats.org/officeDocument/2006/relationships/image" Target="../media/image43.svg"/><Relationship Id="rId23" Type="http://schemas.openxmlformats.org/officeDocument/2006/relationships/image" Target="../media/image51.png"/><Relationship Id="rId28" Type="http://schemas.openxmlformats.org/officeDocument/2006/relationships/image" Target="../media/image56.svg"/><Relationship Id="rId36" Type="http://schemas.openxmlformats.org/officeDocument/2006/relationships/image" Target="../media/image64.sv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 Id="rId35" Type="http://schemas.openxmlformats.org/officeDocument/2006/relationships/image" Target="../media/image63.png"/><Relationship Id="rId8"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18" Type="http://schemas.openxmlformats.org/officeDocument/2006/relationships/image" Target="../media/image28.png"/><Relationship Id="rId3" Type="http://schemas.openxmlformats.org/officeDocument/2006/relationships/image" Target="../media/image74.svg"/><Relationship Id="rId21" Type="http://schemas.openxmlformats.org/officeDocument/2006/relationships/image" Target="../media/image88.svg"/><Relationship Id="rId7" Type="http://schemas.openxmlformats.org/officeDocument/2006/relationships/image" Target="../media/image23.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73.png"/><Relationship Id="rId16" Type="http://schemas.openxmlformats.org/officeDocument/2006/relationships/image" Target="../media/image85.png"/><Relationship Id="rId20"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80.svg"/><Relationship Id="rId24" Type="http://schemas.openxmlformats.org/officeDocument/2006/relationships/hyperlink" Target="https://therapist.com/moods-and-emotions/shame/" TargetMode="External"/><Relationship Id="rId5" Type="http://schemas.openxmlformats.org/officeDocument/2006/relationships/image" Target="../media/image76.svg"/><Relationship Id="rId15" Type="http://schemas.openxmlformats.org/officeDocument/2006/relationships/image" Target="../media/image84.svg"/><Relationship Id="rId23" Type="http://schemas.openxmlformats.org/officeDocument/2006/relationships/image" Target="../media/image27.svg"/><Relationship Id="rId10" Type="http://schemas.openxmlformats.org/officeDocument/2006/relationships/image" Target="../media/image79.png"/><Relationship Id="rId19" Type="http://schemas.openxmlformats.org/officeDocument/2006/relationships/image" Target="../media/image29.svg"/><Relationship Id="rId4" Type="http://schemas.openxmlformats.org/officeDocument/2006/relationships/image" Target="../media/image75.png"/><Relationship Id="rId9" Type="http://schemas.openxmlformats.org/officeDocument/2006/relationships/image" Target="../media/image78.svg"/><Relationship Id="rId14" Type="http://schemas.openxmlformats.org/officeDocument/2006/relationships/image" Target="../media/image83.png"/><Relationship Id="rId22"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0.svg"/><Relationship Id="rId7" Type="http://schemas.openxmlformats.org/officeDocument/2006/relationships/image" Target="../media/image21.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2.svg"/><Relationship Id="rId5" Type="http://schemas.openxmlformats.org/officeDocument/2006/relationships/image" Target="../media/image23.svg"/><Relationship Id="rId10" Type="http://schemas.openxmlformats.org/officeDocument/2006/relationships/image" Target="../media/image91.png"/><Relationship Id="rId4" Type="http://schemas.openxmlformats.org/officeDocument/2006/relationships/image" Target="../media/image22.png"/><Relationship Id="rId9" Type="http://schemas.openxmlformats.org/officeDocument/2006/relationships/image" Target="../media/image90.svg"/></Relationships>
</file>

<file path=ppt/slides/_rels/slide1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1.svg"/><Relationship Id="rId7" Type="http://schemas.openxmlformats.org/officeDocument/2006/relationships/image" Target="../media/image9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9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91.png"/><Relationship Id="rId3" Type="http://schemas.openxmlformats.org/officeDocument/2006/relationships/image" Target="../media/image1.png"/><Relationship Id="rId7" Type="http://schemas.openxmlformats.org/officeDocument/2006/relationships/image" Target="../media/image22.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9.png"/><Relationship Id="rId5" Type="http://schemas.openxmlformats.org/officeDocument/2006/relationships/image" Target="../media/image79.png"/><Relationship Id="rId10"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92.svg"/></Relationships>
</file>

<file path=ppt/slides/_rels/slide21.xml.rels><?xml version="1.0" encoding="UTF-8" standalone="yes"?>
<Relationships xmlns="http://schemas.openxmlformats.org/package/2006/relationships"><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105.png"/><Relationship Id="rId7" Type="http://schemas.openxmlformats.org/officeDocument/2006/relationships/image" Target="../media/image101.png"/><Relationship Id="rId12" Type="http://schemas.openxmlformats.org/officeDocument/2006/relationships/image" Target="../media/image10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99.png"/><Relationship Id="rId5" Type="http://schemas.openxmlformats.org/officeDocument/2006/relationships/image" Target="../media/image107.png"/><Relationship Id="rId10" Type="http://schemas.openxmlformats.org/officeDocument/2006/relationships/image" Target="../media/image104.svg"/><Relationship Id="rId4" Type="http://schemas.openxmlformats.org/officeDocument/2006/relationships/image" Target="../media/image106.png"/><Relationship Id="rId9"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0.svg"/><Relationship Id="rId18" Type="http://schemas.openxmlformats.org/officeDocument/2006/relationships/image" Target="../media/image85.png"/><Relationship Id="rId26" Type="http://schemas.openxmlformats.org/officeDocument/2006/relationships/image" Target="../media/image111.png"/><Relationship Id="rId3" Type="http://schemas.openxmlformats.org/officeDocument/2006/relationships/image" Target="../media/image76.svg"/><Relationship Id="rId21" Type="http://schemas.openxmlformats.org/officeDocument/2006/relationships/image" Target="../media/image29.svg"/><Relationship Id="rId7" Type="http://schemas.openxmlformats.org/officeDocument/2006/relationships/image" Target="../media/image21.svg"/><Relationship Id="rId12" Type="http://schemas.openxmlformats.org/officeDocument/2006/relationships/image" Target="../media/image79.png"/><Relationship Id="rId17" Type="http://schemas.openxmlformats.org/officeDocument/2006/relationships/image" Target="../media/image84.svg"/><Relationship Id="rId25" Type="http://schemas.openxmlformats.org/officeDocument/2006/relationships/image" Target="../media/image27.svg"/><Relationship Id="rId2" Type="http://schemas.openxmlformats.org/officeDocument/2006/relationships/image" Target="../media/image75.png"/><Relationship Id="rId16" Type="http://schemas.openxmlformats.org/officeDocument/2006/relationships/image" Target="../media/image83.png"/><Relationship Id="rId20" Type="http://schemas.openxmlformats.org/officeDocument/2006/relationships/image" Target="../media/image28.png"/><Relationship Id="rId29" Type="http://schemas.openxmlformats.org/officeDocument/2006/relationships/image" Target="../media/image114.sv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78.svg"/><Relationship Id="rId24" Type="http://schemas.openxmlformats.org/officeDocument/2006/relationships/image" Target="../media/image26.png"/><Relationship Id="rId5" Type="http://schemas.openxmlformats.org/officeDocument/2006/relationships/image" Target="../media/image74.svg"/><Relationship Id="rId15" Type="http://schemas.openxmlformats.org/officeDocument/2006/relationships/image" Target="../media/image82.svg"/><Relationship Id="rId23" Type="http://schemas.openxmlformats.org/officeDocument/2006/relationships/image" Target="../media/image110.svg"/><Relationship Id="rId28" Type="http://schemas.openxmlformats.org/officeDocument/2006/relationships/image" Target="../media/image113.png"/><Relationship Id="rId10" Type="http://schemas.openxmlformats.org/officeDocument/2006/relationships/image" Target="../media/image77.png"/><Relationship Id="rId19" Type="http://schemas.openxmlformats.org/officeDocument/2006/relationships/image" Target="../media/image86.svg"/><Relationship Id="rId31" Type="http://schemas.openxmlformats.org/officeDocument/2006/relationships/image" Target="../media/image92.svg"/><Relationship Id="rId4" Type="http://schemas.openxmlformats.org/officeDocument/2006/relationships/image" Target="../media/image73.png"/><Relationship Id="rId9" Type="http://schemas.openxmlformats.org/officeDocument/2006/relationships/image" Target="../media/image23.svg"/><Relationship Id="rId14" Type="http://schemas.openxmlformats.org/officeDocument/2006/relationships/image" Target="../media/image81.png"/><Relationship Id="rId22" Type="http://schemas.openxmlformats.org/officeDocument/2006/relationships/image" Target="../media/image109.png"/><Relationship Id="rId27" Type="http://schemas.openxmlformats.org/officeDocument/2006/relationships/image" Target="../media/image112.svg"/><Relationship Id="rId30"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youtube.com/clip/UgkxUfGKx0qwbAqiSCcrTr7fCMqKe-m46Gjc"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s3-eu-west-2.amazonaws.com/lawcom-prod-storage-11jsxou24uy7q/uploads/2021/12/Hate-crime-report-accessible.pdf" TargetMode="External"/><Relationship Id="rId1" Type="http://schemas.openxmlformats.org/officeDocument/2006/relationships/slideLayout" Target="../slideLayouts/slideLayout7.xml"/><Relationship Id="rId5" Type="http://schemas.openxmlformats.org/officeDocument/2006/relationships/image" Target="../media/image117.jpeg"/><Relationship Id="rId4" Type="http://schemas.openxmlformats.org/officeDocument/2006/relationships/image" Target="../media/image116.jpeg"/></Relationships>
</file>

<file path=ppt/slides/_rels/slide3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svg"/><Relationship Id="rId7" Type="http://schemas.openxmlformats.org/officeDocument/2006/relationships/image" Target="../media/image123.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21.sv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sv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2.png"/><Relationship Id="rId18" Type="http://schemas.openxmlformats.org/officeDocument/2006/relationships/image" Target="../media/image137.sv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31.svg"/><Relationship Id="rId17" Type="http://schemas.openxmlformats.org/officeDocument/2006/relationships/image" Target="../media/image136.png"/><Relationship Id="rId2" Type="http://schemas.openxmlformats.org/officeDocument/2006/relationships/image" Target="../media/image1.png"/><Relationship Id="rId16" Type="http://schemas.openxmlformats.org/officeDocument/2006/relationships/image" Target="../media/image135.svg"/><Relationship Id="rId20"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30.png"/><Relationship Id="rId5" Type="http://schemas.openxmlformats.org/officeDocument/2006/relationships/image" Target="../media/image4.png"/><Relationship Id="rId15" Type="http://schemas.openxmlformats.org/officeDocument/2006/relationships/image" Target="../media/image134.png"/><Relationship Id="rId10" Type="http://schemas.openxmlformats.org/officeDocument/2006/relationships/image" Target="../media/image129.svg"/><Relationship Id="rId19" Type="http://schemas.openxmlformats.org/officeDocument/2006/relationships/image" Target="../media/image138.png"/><Relationship Id="rId4" Type="http://schemas.openxmlformats.org/officeDocument/2006/relationships/image" Target="../media/image3.png"/><Relationship Id="rId9" Type="http://schemas.openxmlformats.org/officeDocument/2006/relationships/image" Target="../media/image128.png"/><Relationship Id="rId14" Type="http://schemas.openxmlformats.org/officeDocument/2006/relationships/image" Target="../media/image13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7.sv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6511098" y="1368036"/>
            <a:ext cx="5265805" cy="8308962"/>
          </a:xfrm>
          <a:custGeom>
            <a:avLst/>
            <a:gdLst/>
            <a:ahLst/>
            <a:cxnLst/>
            <a:rect l="l" t="t" r="r" b="b"/>
            <a:pathLst>
              <a:path w="5265805" h="8308962">
                <a:moveTo>
                  <a:pt x="0" y="0"/>
                </a:moveTo>
                <a:lnTo>
                  <a:pt x="5265804" y="0"/>
                </a:lnTo>
                <a:lnTo>
                  <a:pt x="5265804" y="8308962"/>
                </a:lnTo>
                <a:lnTo>
                  <a:pt x="0" y="8308962"/>
                </a:lnTo>
                <a:lnTo>
                  <a:pt x="0" y="0"/>
                </a:lnTo>
                <a:close/>
              </a:path>
            </a:pathLst>
          </a:custGeom>
          <a:blipFill>
            <a:blip r:embed="rId2">
              <a:alphaModFix amt="9999"/>
            </a:blip>
            <a:stretch>
              <a:fillRect/>
            </a:stretch>
          </a:blipFill>
        </p:spPr>
        <p:txBody>
          <a:bodyPr/>
          <a:lstStyle/>
          <a:p>
            <a:endParaRPr lang="en-GB"/>
          </a:p>
        </p:txBody>
      </p:sp>
      <p:sp>
        <p:nvSpPr>
          <p:cNvPr id="3" name="Freeform 3"/>
          <p:cNvSpPr/>
          <p:nvPr/>
        </p:nvSpPr>
        <p:spPr>
          <a:xfrm>
            <a:off x="699053" y="772765"/>
            <a:ext cx="4578654" cy="1528126"/>
          </a:xfrm>
          <a:custGeom>
            <a:avLst/>
            <a:gdLst/>
            <a:ahLst/>
            <a:cxnLst/>
            <a:rect l="l" t="t" r="r" b="b"/>
            <a:pathLst>
              <a:path w="4578654" h="1528126">
                <a:moveTo>
                  <a:pt x="0" y="0"/>
                </a:moveTo>
                <a:lnTo>
                  <a:pt x="4578653" y="0"/>
                </a:lnTo>
                <a:lnTo>
                  <a:pt x="4578653" y="1528126"/>
                </a:lnTo>
                <a:lnTo>
                  <a:pt x="0" y="1528126"/>
                </a:lnTo>
                <a:lnTo>
                  <a:pt x="0" y="0"/>
                </a:lnTo>
                <a:close/>
              </a:path>
            </a:pathLst>
          </a:custGeom>
          <a:blipFill>
            <a:blip r:embed="rId3"/>
            <a:stretch>
              <a:fillRect/>
            </a:stretch>
          </a:blipFill>
        </p:spPr>
        <p:txBody>
          <a:bodyPr/>
          <a:lstStyle/>
          <a:p>
            <a:endParaRPr lang="en-GB"/>
          </a:p>
        </p:txBody>
      </p:sp>
      <p:sp>
        <p:nvSpPr>
          <p:cNvPr id="4" name="Freeform 4"/>
          <p:cNvSpPr/>
          <p:nvPr/>
        </p:nvSpPr>
        <p:spPr>
          <a:xfrm>
            <a:off x="12132922" y="15802"/>
            <a:ext cx="6152609" cy="6439570"/>
          </a:xfrm>
          <a:custGeom>
            <a:avLst/>
            <a:gdLst/>
            <a:ahLst/>
            <a:cxnLst/>
            <a:rect l="l" t="t" r="r" b="b"/>
            <a:pathLst>
              <a:path w="6152609" h="6439570">
                <a:moveTo>
                  <a:pt x="0" y="0"/>
                </a:moveTo>
                <a:lnTo>
                  <a:pt x="6152609" y="0"/>
                </a:lnTo>
                <a:lnTo>
                  <a:pt x="6152609" y="6439570"/>
                </a:lnTo>
                <a:lnTo>
                  <a:pt x="0" y="6439570"/>
                </a:lnTo>
                <a:lnTo>
                  <a:pt x="0" y="0"/>
                </a:lnTo>
                <a:close/>
              </a:path>
            </a:pathLst>
          </a:custGeom>
          <a:blipFill>
            <a:blip r:embed="rId4">
              <a:alphaModFix amt="9999"/>
            </a:blip>
            <a:stretch>
              <a:fillRect t="-29029" r="-35216"/>
            </a:stretch>
          </a:blipFill>
        </p:spPr>
        <p:txBody>
          <a:bodyPr/>
          <a:lstStyle/>
          <a:p>
            <a:endParaRPr lang="en-GB"/>
          </a:p>
        </p:txBody>
      </p:sp>
      <p:sp>
        <p:nvSpPr>
          <p:cNvPr id="5" name="Freeform 5"/>
          <p:cNvSpPr/>
          <p:nvPr/>
        </p:nvSpPr>
        <p:spPr>
          <a:xfrm>
            <a:off x="9706492" y="423437"/>
            <a:ext cx="3367701" cy="1889198"/>
          </a:xfrm>
          <a:custGeom>
            <a:avLst/>
            <a:gdLst/>
            <a:ahLst/>
            <a:cxnLst/>
            <a:rect l="l" t="t" r="r" b="b"/>
            <a:pathLst>
              <a:path w="3367701" h="1889198">
                <a:moveTo>
                  <a:pt x="0" y="0"/>
                </a:moveTo>
                <a:lnTo>
                  <a:pt x="3367700" y="0"/>
                </a:lnTo>
                <a:lnTo>
                  <a:pt x="3367700" y="1889198"/>
                </a:lnTo>
                <a:lnTo>
                  <a:pt x="0" y="1889198"/>
                </a:lnTo>
                <a:lnTo>
                  <a:pt x="0" y="0"/>
                </a:lnTo>
                <a:close/>
              </a:path>
            </a:pathLst>
          </a:custGeom>
          <a:blipFill>
            <a:blip r:embed="rId5"/>
            <a:stretch>
              <a:fillRect/>
            </a:stretch>
          </a:blipFill>
        </p:spPr>
        <p:txBody>
          <a:bodyPr/>
          <a:lstStyle/>
          <a:p>
            <a:endParaRPr lang="en-GB"/>
          </a:p>
        </p:txBody>
      </p:sp>
      <p:sp>
        <p:nvSpPr>
          <p:cNvPr id="6" name="Freeform 6"/>
          <p:cNvSpPr/>
          <p:nvPr/>
        </p:nvSpPr>
        <p:spPr>
          <a:xfrm>
            <a:off x="5749619" y="7210"/>
            <a:ext cx="3237903" cy="3237903"/>
          </a:xfrm>
          <a:custGeom>
            <a:avLst/>
            <a:gdLst/>
            <a:ahLst/>
            <a:cxnLst/>
            <a:rect l="l" t="t" r="r" b="b"/>
            <a:pathLst>
              <a:path w="3237903" h="3237903">
                <a:moveTo>
                  <a:pt x="0" y="0"/>
                </a:moveTo>
                <a:lnTo>
                  <a:pt x="3237904" y="0"/>
                </a:lnTo>
                <a:lnTo>
                  <a:pt x="3237904" y="3237904"/>
                </a:lnTo>
                <a:lnTo>
                  <a:pt x="0" y="3237904"/>
                </a:lnTo>
                <a:lnTo>
                  <a:pt x="0" y="0"/>
                </a:lnTo>
                <a:close/>
              </a:path>
            </a:pathLst>
          </a:custGeom>
          <a:blipFill>
            <a:blip r:embed="rId6"/>
            <a:stretch>
              <a:fillRect/>
            </a:stretch>
          </a:blipFill>
        </p:spPr>
        <p:txBody>
          <a:bodyPr/>
          <a:lstStyle/>
          <a:p>
            <a:endParaRPr lang="en-GB"/>
          </a:p>
        </p:txBody>
      </p:sp>
      <p:sp>
        <p:nvSpPr>
          <p:cNvPr id="7" name="Freeform 7"/>
          <p:cNvSpPr/>
          <p:nvPr/>
        </p:nvSpPr>
        <p:spPr>
          <a:xfrm>
            <a:off x="18518" y="2570961"/>
            <a:ext cx="5259188" cy="7700284"/>
          </a:xfrm>
          <a:custGeom>
            <a:avLst/>
            <a:gdLst/>
            <a:ahLst/>
            <a:cxnLst/>
            <a:rect l="l" t="t" r="r" b="b"/>
            <a:pathLst>
              <a:path w="5259188" h="7700284">
                <a:moveTo>
                  <a:pt x="0" y="0"/>
                </a:moveTo>
                <a:lnTo>
                  <a:pt x="5259188" y="0"/>
                </a:lnTo>
                <a:lnTo>
                  <a:pt x="5259188" y="7700283"/>
                </a:lnTo>
                <a:lnTo>
                  <a:pt x="0" y="7700283"/>
                </a:lnTo>
                <a:lnTo>
                  <a:pt x="0" y="0"/>
                </a:lnTo>
                <a:close/>
              </a:path>
            </a:pathLst>
          </a:custGeom>
          <a:blipFill>
            <a:blip r:embed="rId7">
              <a:alphaModFix amt="9999"/>
            </a:blip>
            <a:stretch>
              <a:fillRect l="-14344" b="-7904"/>
            </a:stretch>
          </a:blipFill>
        </p:spPr>
        <p:txBody>
          <a:bodyPr/>
          <a:lstStyle/>
          <a:p>
            <a:endParaRPr lang="en-GB"/>
          </a:p>
        </p:txBody>
      </p:sp>
      <p:sp>
        <p:nvSpPr>
          <p:cNvPr id="8" name="TextBox 8"/>
          <p:cNvSpPr txBox="1"/>
          <p:nvPr/>
        </p:nvSpPr>
        <p:spPr>
          <a:xfrm>
            <a:off x="1594360" y="4053663"/>
            <a:ext cx="15099281" cy="3514725"/>
          </a:xfrm>
          <a:prstGeom prst="rect">
            <a:avLst/>
          </a:prstGeom>
        </p:spPr>
        <p:txBody>
          <a:bodyPr lIns="0" tIns="0" rIns="0" bIns="0" rtlCol="0" anchor="t">
            <a:spAutoFit/>
          </a:bodyPr>
          <a:lstStyle/>
          <a:p>
            <a:pPr algn="ctr">
              <a:lnSpc>
                <a:spcPts val="13731"/>
              </a:lnSpc>
            </a:pPr>
            <a:r>
              <a:rPr lang="en-US" sz="11442">
                <a:solidFill>
                  <a:srgbClr val="FFFFFF"/>
                </a:solidFill>
                <a:latin typeface="Bobby Jones"/>
              </a:rPr>
              <a:t>Misogyny, Hostile beliefs &amp; Extremism</a:t>
            </a:r>
          </a:p>
        </p:txBody>
      </p:sp>
      <p:sp>
        <p:nvSpPr>
          <p:cNvPr id="9" name="Freeform 9"/>
          <p:cNvSpPr/>
          <p:nvPr/>
        </p:nvSpPr>
        <p:spPr>
          <a:xfrm>
            <a:off x="13788567" y="740217"/>
            <a:ext cx="3908044" cy="1254164"/>
          </a:xfrm>
          <a:custGeom>
            <a:avLst/>
            <a:gdLst/>
            <a:ahLst/>
            <a:cxnLst/>
            <a:rect l="l" t="t" r="r" b="b"/>
            <a:pathLst>
              <a:path w="3908044" h="1254164">
                <a:moveTo>
                  <a:pt x="0" y="0"/>
                </a:moveTo>
                <a:lnTo>
                  <a:pt x="3908044" y="0"/>
                </a:lnTo>
                <a:lnTo>
                  <a:pt x="3908044" y="1254164"/>
                </a:lnTo>
                <a:lnTo>
                  <a:pt x="0" y="1254164"/>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887124" y="2485577"/>
            <a:ext cx="5106432" cy="6543196"/>
            <a:chOff x="0" y="0"/>
            <a:chExt cx="1344904" cy="1723311"/>
          </a:xfrm>
        </p:grpSpPr>
        <p:sp>
          <p:nvSpPr>
            <p:cNvPr id="3" name="Freeform 3"/>
            <p:cNvSpPr/>
            <p:nvPr/>
          </p:nvSpPr>
          <p:spPr>
            <a:xfrm>
              <a:off x="0" y="0"/>
              <a:ext cx="1344904" cy="1723311"/>
            </a:xfrm>
            <a:custGeom>
              <a:avLst/>
              <a:gdLst/>
              <a:ahLst/>
              <a:cxnLst/>
              <a:rect l="l" t="t" r="r" b="b"/>
              <a:pathLst>
                <a:path w="1344904" h="1723311">
                  <a:moveTo>
                    <a:pt x="77322" y="0"/>
                  </a:moveTo>
                  <a:lnTo>
                    <a:pt x="1267582" y="0"/>
                  </a:lnTo>
                  <a:cubicBezTo>
                    <a:pt x="1288089" y="0"/>
                    <a:pt x="1307756" y="8146"/>
                    <a:pt x="1322257" y="22647"/>
                  </a:cubicBezTo>
                  <a:cubicBezTo>
                    <a:pt x="1336758" y="37148"/>
                    <a:pt x="1344904" y="56815"/>
                    <a:pt x="1344904" y="77322"/>
                  </a:cubicBezTo>
                  <a:lnTo>
                    <a:pt x="1344904" y="1645989"/>
                  </a:lnTo>
                  <a:cubicBezTo>
                    <a:pt x="1344904" y="1688693"/>
                    <a:pt x="1310286" y="1723311"/>
                    <a:pt x="1267582" y="1723311"/>
                  </a:cubicBezTo>
                  <a:lnTo>
                    <a:pt x="77322" y="1723311"/>
                  </a:lnTo>
                  <a:cubicBezTo>
                    <a:pt x="56815" y="1723311"/>
                    <a:pt x="37148" y="1715164"/>
                    <a:pt x="22647" y="1700664"/>
                  </a:cubicBezTo>
                  <a:cubicBezTo>
                    <a:pt x="8146" y="1686163"/>
                    <a:pt x="0" y="1666496"/>
                    <a:pt x="0" y="1645989"/>
                  </a:cubicBezTo>
                  <a:lnTo>
                    <a:pt x="0" y="77322"/>
                  </a:lnTo>
                  <a:cubicBezTo>
                    <a:pt x="0" y="56815"/>
                    <a:pt x="8146" y="37148"/>
                    <a:pt x="22647" y="22647"/>
                  </a:cubicBezTo>
                  <a:cubicBezTo>
                    <a:pt x="37148" y="8146"/>
                    <a:pt x="56815" y="0"/>
                    <a:pt x="77322"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4" name="TextBox 4"/>
            <p:cNvSpPr txBox="1"/>
            <p:nvPr/>
          </p:nvSpPr>
          <p:spPr>
            <a:xfrm>
              <a:off x="0" y="-76200"/>
              <a:ext cx="1344904" cy="1799511"/>
            </a:xfrm>
            <a:prstGeom prst="rect">
              <a:avLst/>
            </a:prstGeom>
          </p:spPr>
          <p:txBody>
            <a:bodyPr lIns="50800" tIns="50800" rIns="50800" bIns="50800" rtlCol="0" anchor="ctr"/>
            <a:lstStyle/>
            <a:p>
              <a:pPr algn="ctr">
                <a:lnSpc>
                  <a:spcPts val="3640"/>
                </a:lnSpc>
              </a:pPr>
              <a:endParaRPr/>
            </a:p>
          </p:txBody>
        </p:sp>
      </p:grpSp>
      <p:sp>
        <p:nvSpPr>
          <p:cNvPr id="5" name="TextBox 5"/>
          <p:cNvSpPr txBox="1"/>
          <p:nvPr/>
        </p:nvSpPr>
        <p:spPr>
          <a:xfrm>
            <a:off x="3862755" y="5232311"/>
            <a:ext cx="137142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Medium"/>
              </a:rPr>
              <a:t>7%</a:t>
            </a:r>
          </a:p>
        </p:txBody>
      </p:sp>
      <p:sp>
        <p:nvSpPr>
          <p:cNvPr id="6" name="TextBox 6"/>
          <p:cNvSpPr txBox="1"/>
          <p:nvPr/>
        </p:nvSpPr>
        <p:spPr>
          <a:xfrm>
            <a:off x="1329105" y="5232311"/>
            <a:ext cx="161907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Medium"/>
              </a:rPr>
              <a:t>93%</a:t>
            </a:r>
          </a:p>
        </p:txBody>
      </p:sp>
      <p:sp>
        <p:nvSpPr>
          <p:cNvPr id="7" name="TextBox 7"/>
          <p:cNvSpPr txBox="1"/>
          <p:nvPr/>
        </p:nvSpPr>
        <p:spPr>
          <a:xfrm>
            <a:off x="1329105" y="2958015"/>
            <a:ext cx="4054156" cy="1652270"/>
          </a:xfrm>
          <a:prstGeom prst="rect">
            <a:avLst/>
          </a:prstGeom>
        </p:spPr>
        <p:txBody>
          <a:bodyPr lIns="0" tIns="0" rIns="0" bIns="0" rtlCol="0" anchor="t">
            <a:spAutoFit/>
          </a:bodyPr>
          <a:lstStyle/>
          <a:p>
            <a:pPr algn="ctr">
              <a:lnSpc>
                <a:spcPts val="4420"/>
              </a:lnSpc>
            </a:pPr>
            <a:r>
              <a:rPr lang="en-US" sz="3400">
                <a:solidFill>
                  <a:srgbClr val="FFFFFF"/>
                </a:solidFill>
                <a:latin typeface="Quicksand Medium"/>
              </a:rPr>
              <a:t>Minoritised groups make up 7% of UK parliamentarians</a:t>
            </a:r>
          </a:p>
        </p:txBody>
      </p:sp>
      <p:grpSp>
        <p:nvGrpSpPr>
          <p:cNvPr id="8" name="Group 8"/>
          <p:cNvGrpSpPr/>
          <p:nvPr/>
        </p:nvGrpSpPr>
        <p:grpSpPr>
          <a:xfrm>
            <a:off x="6590784" y="2485577"/>
            <a:ext cx="5106432" cy="6543196"/>
            <a:chOff x="0" y="0"/>
            <a:chExt cx="1344904" cy="1723311"/>
          </a:xfrm>
        </p:grpSpPr>
        <p:sp>
          <p:nvSpPr>
            <p:cNvPr id="9" name="Freeform 9"/>
            <p:cNvSpPr/>
            <p:nvPr/>
          </p:nvSpPr>
          <p:spPr>
            <a:xfrm>
              <a:off x="0" y="0"/>
              <a:ext cx="1344904" cy="1723311"/>
            </a:xfrm>
            <a:custGeom>
              <a:avLst/>
              <a:gdLst/>
              <a:ahLst/>
              <a:cxnLst/>
              <a:rect l="l" t="t" r="r" b="b"/>
              <a:pathLst>
                <a:path w="1344904" h="1723311">
                  <a:moveTo>
                    <a:pt x="77322" y="0"/>
                  </a:moveTo>
                  <a:lnTo>
                    <a:pt x="1267582" y="0"/>
                  </a:lnTo>
                  <a:cubicBezTo>
                    <a:pt x="1288089" y="0"/>
                    <a:pt x="1307756" y="8146"/>
                    <a:pt x="1322257" y="22647"/>
                  </a:cubicBezTo>
                  <a:cubicBezTo>
                    <a:pt x="1336758" y="37148"/>
                    <a:pt x="1344904" y="56815"/>
                    <a:pt x="1344904" y="77322"/>
                  </a:cubicBezTo>
                  <a:lnTo>
                    <a:pt x="1344904" y="1645989"/>
                  </a:lnTo>
                  <a:cubicBezTo>
                    <a:pt x="1344904" y="1688693"/>
                    <a:pt x="1310286" y="1723311"/>
                    <a:pt x="1267582" y="1723311"/>
                  </a:cubicBezTo>
                  <a:lnTo>
                    <a:pt x="77322" y="1723311"/>
                  </a:lnTo>
                  <a:cubicBezTo>
                    <a:pt x="56815" y="1723311"/>
                    <a:pt x="37148" y="1715164"/>
                    <a:pt x="22647" y="1700664"/>
                  </a:cubicBezTo>
                  <a:cubicBezTo>
                    <a:pt x="8146" y="1686163"/>
                    <a:pt x="0" y="1666496"/>
                    <a:pt x="0" y="1645989"/>
                  </a:cubicBezTo>
                  <a:lnTo>
                    <a:pt x="0" y="77322"/>
                  </a:lnTo>
                  <a:cubicBezTo>
                    <a:pt x="0" y="56815"/>
                    <a:pt x="8146" y="37148"/>
                    <a:pt x="22647" y="22647"/>
                  </a:cubicBezTo>
                  <a:cubicBezTo>
                    <a:pt x="37148" y="8146"/>
                    <a:pt x="56815" y="0"/>
                    <a:pt x="77322"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10" name="TextBox 10"/>
            <p:cNvSpPr txBox="1"/>
            <p:nvPr/>
          </p:nvSpPr>
          <p:spPr>
            <a:xfrm>
              <a:off x="0" y="-76200"/>
              <a:ext cx="1344904" cy="1799511"/>
            </a:xfrm>
            <a:prstGeom prst="rect">
              <a:avLst/>
            </a:prstGeom>
          </p:spPr>
          <p:txBody>
            <a:bodyPr lIns="50800" tIns="50800" rIns="50800" bIns="50800" rtlCol="0" anchor="ctr"/>
            <a:lstStyle/>
            <a:p>
              <a:pPr algn="ctr">
                <a:lnSpc>
                  <a:spcPts val="3640"/>
                </a:lnSpc>
              </a:pPr>
              <a:endParaRPr/>
            </a:p>
          </p:txBody>
        </p:sp>
      </p:grpSp>
      <p:sp>
        <p:nvSpPr>
          <p:cNvPr id="11" name="TextBox 11"/>
          <p:cNvSpPr txBox="1"/>
          <p:nvPr/>
        </p:nvSpPr>
        <p:spPr>
          <a:xfrm>
            <a:off x="9732398" y="5232311"/>
            <a:ext cx="137142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Medium"/>
              </a:rPr>
              <a:t>5%</a:t>
            </a:r>
          </a:p>
        </p:txBody>
      </p:sp>
      <p:sp>
        <p:nvSpPr>
          <p:cNvPr id="12" name="TextBox 12"/>
          <p:cNvSpPr txBox="1"/>
          <p:nvPr/>
        </p:nvSpPr>
        <p:spPr>
          <a:xfrm>
            <a:off x="7170102" y="5232311"/>
            <a:ext cx="161907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Medium"/>
              </a:rPr>
              <a:t>95%</a:t>
            </a:r>
          </a:p>
        </p:txBody>
      </p:sp>
      <p:sp>
        <p:nvSpPr>
          <p:cNvPr id="13" name="TextBox 13"/>
          <p:cNvSpPr txBox="1"/>
          <p:nvPr/>
        </p:nvSpPr>
        <p:spPr>
          <a:xfrm>
            <a:off x="6930733" y="2958015"/>
            <a:ext cx="4426534" cy="1652270"/>
          </a:xfrm>
          <a:prstGeom prst="rect">
            <a:avLst/>
          </a:prstGeom>
        </p:spPr>
        <p:txBody>
          <a:bodyPr lIns="0" tIns="0" rIns="0" bIns="0" rtlCol="0" anchor="t">
            <a:spAutoFit/>
          </a:bodyPr>
          <a:lstStyle/>
          <a:p>
            <a:pPr algn="ctr">
              <a:lnSpc>
                <a:spcPts val="4420"/>
              </a:lnSpc>
            </a:pPr>
            <a:r>
              <a:rPr lang="en-US" sz="3400">
                <a:solidFill>
                  <a:srgbClr val="FFFFFF"/>
                </a:solidFill>
                <a:latin typeface="Quicksand Medium"/>
              </a:rPr>
              <a:t>Minoritised groups make up 5% of senior judicial positions. </a:t>
            </a:r>
          </a:p>
        </p:txBody>
      </p:sp>
      <p:grpSp>
        <p:nvGrpSpPr>
          <p:cNvPr id="14" name="Group 14"/>
          <p:cNvGrpSpPr/>
          <p:nvPr/>
        </p:nvGrpSpPr>
        <p:grpSpPr>
          <a:xfrm>
            <a:off x="12294444" y="2485577"/>
            <a:ext cx="5106432" cy="6543196"/>
            <a:chOff x="0" y="0"/>
            <a:chExt cx="1344904" cy="1723311"/>
          </a:xfrm>
        </p:grpSpPr>
        <p:sp>
          <p:nvSpPr>
            <p:cNvPr id="15" name="Freeform 15"/>
            <p:cNvSpPr/>
            <p:nvPr/>
          </p:nvSpPr>
          <p:spPr>
            <a:xfrm>
              <a:off x="0" y="0"/>
              <a:ext cx="1344904" cy="1723311"/>
            </a:xfrm>
            <a:custGeom>
              <a:avLst/>
              <a:gdLst/>
              <a:ahLst/>
              <a:cxnLst/>
              <a:rect l="l" t="t" r="r" b="b"/>
              <a:pathLst>
                <a:path w="1344904" h="1723311">
                  <a:moveTo>
                    <a:pt x="77322" y="0"/>
                  </a:moveTo>
                  <a:lnTo>
                    <a:pt x="1267582" y="0"/>
                  </a:lnTo>
                  <a:cubicBezTo>
                    <a:pt x="1288089" y="0"/>
                    <a:pt x="1307756" y="8146"/>
                    <a:pt x="1322257" y="22647"/>
                  </a:cubicBezTo>
                  <a:cubicBezTo>
                    <a:pt x="1336758" y="37148"/>
                    <a:pt x="1344904" y="56815"/>
                    <a:pt x="1344904" y="77322"/>
                  </a:cubicBezTo>
                  <a:lnTo>
                    <a:pt x="1344904" y="1645989"/>
                  </a:lnTo>
                  <a:cubicBezTo>
                    <a:pt x="1344904" y="1688693"/>
                    <a:pt x="1310286" y="1723311"/>
                    <a:pt x="1267582" y="1723311"/>
                  </a:cubicBezTo>
                  <a:lnTo>
                    <a:pt x="77322" y="1723311"/>
                  </a:lnTo>
                  <a:cubicBezTo>
                    <a:pt x="56815" y="1723311"/>
                    <a:pt x="37148" y="1715164"/>
                    <a:pt x="22647" y="1700664"/>
                  </a:cubicBezTo>
                  <a:cubicBezTo>
                    <a:pt x="8146" y="1686163"/>
                    <a:pt x="0" y="1666496"/>
                    <a:pt x="0" y="1645989"/>
                  </a:cubicBezTo>
                  <a:lnTo>
                    <a:pt x="0" y="77322"/>
                  </a:lnTo>
                  <a:cubicBezTo>
                    <a:pt x="0" y="56815"/>
                    <a:pt x="8146" y="37148"/>
                    <a:pt x="22647" y="22647"/>
                  </a:cubicBezTo>
                  <a:cubicBezTo>
                    <a:pt x="37148" y="8146"/>
                    <a:pt x="56815" y="0"/>
                    <a:pt x="77322"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16" name="TextBox 16"/>
            <p:cNvSpPr txBox="1"/>
            <p:nvPr/>
          </p:nvSpPr>
          <p:spPr>
            <a:xfrm>
              <a:off x="0" y="-76200"/>
              <a:ext cx="1344904" cy="1799511"/>
            </a:xfrm>
            <a:prstGeom prst="rect">
              <a:avLst/>
            </a:prstGeom>
          </p:spPr>
          <p:txBody>
            <a:bodyPr lIns="50800" tIns="50800" rIns="50800" bIns="50800" rtlCol="0" anchor="ctr"/>
            <a:lstStyle/>
            <a:p>
              <a:pPr algn="ctr">
                <a:lnSpc>
                  <a:spcPts val="3640"/>
                </a:lnSpc>
              </a:pPr>
              <a:endParaRPr/>
            </a:p>
          </p:txBody>
        </p:sp>
      </p:grpSp>
      <p:sp>
        <p:nvSpPr>
          <p:cNvPr id="17" name="TextBox 17"/>
          <p:cNvSpPr txBox="1"/>
          <p:nvPr/>
        </p:nvSpPr>
        <p:spPr>
          <a:xfrm>
            <a:off x="15589339" y="5232311"/>
            <a:ext cx="137142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Medium"/>
              </a:rPr>
              <a:t>4%</a:t>
            </a:r>
          </a:p>
        </p:txBody>
      </p:sp>
      <p:sp>
        <p:nvSpPr>
          <p:cNvPr id="18" name="TextBox 18"/>
          <p:cNvSpPr txBox="1"/>
          <p:nvPr/>
        </p:nvSpPr>
        <p:spPr>
          <a:xfrm>
            <a:off x="12781004" y="5232311"/>
            <a:ext cx="1619070" cy="670560"/>
          </a:xfrm>
          <a:prstGeom prst="rect">
            <a:avLst/>
          </a:prstGeom>
        </p:spPr>
        <p:txBody>
          <a:bodyPr lIns="0" tIns="0" rIns="0" bIns="0" rtlCol="0" anchor="t">
            <a:spAutoFit/>
          </a:bodyPr>
          <a:lstStyle/>
          <a:p>
            <a:pPr algn="ctr">
              <a:lnSpc>
                <a:spcPts val="5460"/>
              </a:lnSpc>
            </a:pPr>
            <a:r>
              <a:rPr lang="en-US" sz="4200">
                <a:solidFill>
                  <a:srgbClr val="FFFFFF"/>
                </a:solidFill>
                <a:latin typeface="Quicksand Medium"/>
              </a:rPr>
              <a:t>96%</a:t>
            </a:r>
          </a:p>
        </p:txBody>
      </p:sp>
      <p:sp>
        <p:nvSpPr>
          <p:cNvPr id="19" name="TextBox 19"/>
          <p:cNvSpPr txBox="1"/>
          <p:nvPr/>
        </p:nvSpPr>
        <p:spPr>
          <a:xfrm>
            <a:off x="12512285" y="2807563"/>
            <a:ext cx="4670750" cy="2204720"/>
          </a:xfrm>
          <a:prstGeom prst="rect">
            <a:avLst/>
          </a:prstGeom>
        </p:spPr>
        <p:txBody>
          <a:bodyPr lIns="0" tIns="0" rIns="0" bIns="0" rtlCol="0" anchor="t">
            <a:spAutoFit/>
          </a:bodyPr>
          <a:lstStyle/>
          <a:p>
            <a:pPr algn="ctr">
              <a:lnSpc>
                <a:spcPts val="4420"/>
              </a:lnSpc>
            </a:pPr>
            <a:r>
              <a:rPr lang="en-US" sz="3400">
                <a:solidFill>
                  <a:srgbClr val="FFFFFF"/>
                </a:solidFill>
                <a:latin typeface="Quicksand Medium"/>
              </a:rPr>
              <a:t>Since 1902 there has been 1 prime minister from a minoritised group. </a:t>
            </a:r>
          </a:p>
        </p:txBody>
      </p:sp>
      <p:sp>
        <p:nvSpPr>
          <p:cNvPr id="20" name="TextBox 20"/>
          <p:cNvSpPr txBox="1"/>
          <p:nvPr/>
        </p:nvSpPr>
        <p:spPr>
          <a:xfrm>
            <a:off x="1028700" y="593725"/>
            <a:ext cx="7581348"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Lets have a look at this </a:t>
            </a:r>
          </a:p>
        </p:txBody>
      </p:sp>
      <p:sp>
        <p:nvSpPr>
          <p:cNvPr id="21" name="Freeform 21"/>
          <p:cNvSpPr/>
          <p:nvPr/>
        </p:nvSpPr>
        <p:spPr>
          <a:xfrm>
            <a:off x="15675251" y="445871"/>
            <a:ext cx="2089190" cy="1673963"/>
          </a:xfrm>
          <a:custGeom>
            <a:avLst/>
            <a:gdLst/>
            <a:ahLst/>
            <a:cxnLst/>
            <a:rect l="l" t="t" r="r" b="b"/>
            <a:pathLst>
              <a:path w="2089190" h="1673963">
                <a:moveTo>
                  <a:pt x="0" y="0"/>
                </a:moveTo>
                <a:lnTo>
                  <a:pt x="2089190" y="0"/>
                </a:lnTo>
                <a:lnTo>
                  <a:pt x="2089190" y="1673963"/>
                </a:lnTo>
                <a:lnTo>
                  <a:pt x="0" y="16739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22" name="Group 22"/>
          <p:cNvGrpSpPr/>
          <p:nvPr/>
        </p:nvGrpSpPr>
        <p:grpSpPr>
          <a:xfrm>
            <a:off x="2013928" y="6030966"/>
            <a:ext cx="2684510" cy="2684510"/>
            <a:chOff x="0" y="0"/>
            <a:chExt cx="3579346" cy="3579346"/>
          </a:xfrm>
        </p:grpSpPr>
        <p:grpSp>
          <p:nvGrpSpPr>
            <p:cNvPr id="23" name="Group 23"/>
            <p:cNvGrpSpPr>
              <a:grpSpLocks noChangeAspect="1"/>
            </p:cNvGrpSpPr>
            <p:nvPr/>
          </p:nvGrpSpPr>
          <p:grpSpPr>
            <a:xfrm>
              <a:off x="0" y="0"/>
              <a:ext cx="3579346" cy="3579346"/>
              <a:chOff x="0" y="0"/>
              <a:chExt cx="2540000" cy="2540000"/>
            </a:xfrm>
          </p:grpSpPr>
          <p:sp>
            <p:nvSpPr>
              <p:cNvPr id="24" name="Freeform 24"/>
              <p:cNvSpPr/>
              <p:nvPr/>
            </p:nvSpPr>
            <p:spPr>
              <a:xfrm>
                <a:off x="-134470" y="0"/>
                <a:ext cx="2732034" cy="2642530"/>
              </a:xfrm>
              <a:custGeom>
                <a:avLst/>
                <a:gdLst/>
                <a:ahLst/>
                <a:cxnLst/>
                <a:rect l="l" t="t" r="r" b="b"/>
                <a:pathLst>
                  <a:path w="2732034" h="2642530">
                    <a:moveTo>
                      <a:pt x="1404470" y="0"/>
                    </a:moveTo>
                    <a:lnTo>
                      <a:pt x="1404470" y="0"/>
                    </a:lnTo>
                    <a:cubicBezTo>
                      <a:pt x="2058011" y="0"/>
                      <a:pt x="2604853" y="495988"/>
                      <a:pt x="2668444" y="1146427"/>
                    </a:cubicBezTo>
                    <a:cubicBezTo>
                      <a:pt x="2732034" y="1796866"/>
                      <a:pt x="2291609" y="2389375"/>
                      <a:pt x="1650443" y="2515952"/>
                    </a:cubicBezTo>
                    <a:cubicBezTo>
                      <a:pt x="1009278" y="2642530"/>
                      <a:pt x="376727" y="2261846"/>
                      <a:pt x="188363" y="1636039"/>
                    </a:cubicBezTo>
                    <a:cubicBezTo>
                      <a:pt x="0" y="1010232"/>
                      <a:pt x="317329" y="343642"/>
                      <a:pt x="921839" y="95280"/>
                    </a:cubicBezTo>
                    <a:lnTo>
                      <a:pt x="1404470" y="1270000"/>
                    </a:lnTo>
                    <a:close/>
                  </a:path>
                </a:pathLst>
              </a:custGeom>
              <a:solidFill>
                <a:srgbClr val="D8DE26"/>
              </a:solidFill>
            </p:spPr>
            <p:txBody>
              <a:bodyPr/>
              <a:lstStyle/>
              <a:p>
                <a:endParaRPr lang="en-GB"/>
              </a:p>
            </p:txBody>
          </p:sp>
          <p:sp>
            <p:nvSpPr>
              <p:cNvPr id="25" name="Freeform 25"/>
              <p:cNvSpPr/>
              <p:nvPr/>
            </p:nvSpPr>
            <p:spPr>
              <a:xfrm>
                <a:off x="729260" y="0"/>
                <a:ext cx="540740" cy="1270000"/>
              </a:xfrm>
              <a:custGeom>
                <a:avLst/>
                <a:gdLst/>
                <a:ahLst/>
                <a:cxnLst/>
                <a:rect l="l" t="t" r="r" b="b"/>
                <a:pathLst>
                  <a:path w="540740" h="1270000">
                    <a:moveTo>
                      <a:pt x="0" y="120870"/>
                    </a:moveTo>
                    <a:cubicBezTo>
                      <a:pt x="169115" y="41290"/>
                      <a:pt x="353710" y="19"/>
                      <a:pt x="540613" y="0"/>
                    </a:cubicBezTo>
                    <a:lnTo>
                      <a:pt x="540740" y="1270000"/>
                    </a:lnTo>
                    <a:close/>
                  </a:path>
                </a:pathLst>
              </a:custGeom>
              <a:solidFill>
                <a:srgbClr val="408496"/>
              </a:solidFill>
            </p:spPr>
            <p:txBody>
              <a:bodyPr/>
              <a:lstStyle/>
              <a:p>
                <a:endParaRPr lang="en-GB"/>
              </a:p>
            </p:txBody>
          </p:sp>
          <p:sp>
            <p:nvSpPr>
              <p:cNvPr id="26" name="Freeform 26"/>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D8BBA"/>
              </a:solidFill>
            </p:spPr>
            <p:txBody>
              <a:bodyPr/>
              <a:lstStyle/>
              <a:p>
                <a:endParaRPr lang="en-GB"/>
              </a:p>
            </p:txBody>
          </p:sp>
          <p:sp>
            <p:nvSpPr>
              <p:cNvPr id="27" name="Freeform 27"/>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F5F98"/>
              </a:solidFill>
            </p:spPr>
            <p:txBody>
              <a:bodyPr/>
              <a:lstStyle/>
              <a:p>
                <a:endParaRPr lang="en-GB"/>
              </a:p>
            </p:txBody>
          </p:sp>
          <p:sp>
            <p:nvSpPr>
              <p:cNvPr id="28" name="Freeform 28"/>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31356E"/>
              </a:solidFill>
            </p:spPr>
            <p:txBody>
              <a:bodyPr/>
              <a:lstStyle/>
              <a:p>
                <a:endParaRPr lang="en-GB"/>
              </a:p>
            </p:txBody>
          </p:sp>
        </p:grpSp>
      </p:grpSp>
      <p:grpSp>
        <p:nvGrpSpPr>
          <p:cNvPr id="29" name="Group 29"/>
          <p:cNvGrpSpPr/>
          <p:nvPr/>
        </p:nvGrpSpPr>
        <p:grpSpPr>
          <a:xfrm>
            <a:off x="7801745" y="6030966"/>
            <a:ext cx="2684510" cy="2684510"/>
            <a:chOff x="0" y="0"/>
            <a:chExt cx="3579346" cy="3579346"/>
          </a:xfrm>
        </p:grpSpPr>
        <p:grpSp>
          <p:nvGrpSpPr>
            <p:cNvPr id="30" name="Group 30"/>
            <p:cNvGrpSpPr>
              <a:grpSpLocks noChangeAspect="1"/>
            </p:cNvGrpSpPr>
            <p:nvPr/>
          </p:nvGrpSpPr>
          <p:grpSpPr>
            <a:xfrm>
              <a:off x="0" y="0"/>
              <a:ext cx="3579346" cy="3579346"/>
              <a:chOff x="0" y="0"/>
              <a:chExt cx="2540000" cy="2540000"/>
            </a:xfrm>
          </p:grpSpPr>
          <p:sp>
            <p:nvSpPr>
              <p:cNvPr id="31" name="Freeform 31"/>
              <p:cNvSpPr/>
              <p:nvPr/>
            </p:nvSpPr>
            <p:spPr>
              <a:xfrm>
                <a:off x="-106807" y="0"/>
                <a:ext cx="2688179" cy="2617026"/>
              </a:xfrm>
              <a:custGeom>
                <a:avLst/>
                <a:gdLst/>
                <a:ahLst/>
                <a:cxnLst/>
                <a:rect l="l" t="t" r="r" b="b"/>
                <a:pathLst>
                  <a:path w="2688179" h="2617026">
                    <a:moveTo>
                      <a:pt x="1376807" y="0"/>
                    </a:moveTo>
                    <a:cubicBezTo>
                      <a:pt x="2045675" y="0"/>
                      <a:pt x="2599899" y="518781"/>
                      <a:pt x="2644039" y="1186190"/>
                    </a:cubicBezTo>
                    <a:cubicBezTo>
                      <a:pt x="2688178" y="1853600"/>
                      <a:pt x="2207103" y="2440851"/>
                      <a:pt x="1544061" y="2528938"/>
                    </a:cubicBezTo>
                    <a:cubicBezTo>
                      <a:pt x="881019" y="2617026"/>
                      <a:pt x="263301" y="2175752"/>
                      <a:pt x="131650" y="1519969"/>
                    </a:cubicBezTo>
                    <a:cubicBezTo>
                      <a:pt x="0" y="864185"/>
                      <a:pt x="399547" y="218693"/>
                      <a:pt x="1045213" y="44053"/>
                    </a:cubicBezTo>
                    <a:lnTo>
                      <a:pt x="1376807" y="1270000"/>
                    </a:lnTo>
                    <a:close/>
                  </a:path>
                </a:pathLst>
              </a:custGeom>
              <a:solidFill>
                <a:srgbClr val="D8DE26"/>
              </a:solidFill>
            </p:spPr>
            <p:txBody>
              <a:bodyPr/>
              <a:lstStyle/>
              <a:p>
                <a:endParaRPr lang="en-GB"/>
              </a:p>
            </p:txBody>
          </p:sp>
          <p:sp>
            <p:nvSpPr>
              <p:cNvPr id="32" name="Freeform 32"/>
              <p:cNvSpPr/>
              <p:nvPr/>
            </p:nvSpPr>
            <p:spPr>
              <a:xfrm>
                <a:off x="877548" y="0"/>
                <a:ext cx="392452" cy="1270000"/>
              </a:xfrm>
              <a:custGeom>
                <a:avLst/>
                <a:gdLst/>
                <a:ahLst/>
                <a:cxnLst/>
                <a:rect l="l" t="t" r="r" b="b"/>
                <a:pathLst>
                  <a:path w="392452" h="1270000">
                    <a:moveTo>
                      <a:pt x="0" y="62158"/>
                    </a:moveTo>
                    <a:cubicBezTo>
                      <a:pt x="126706" y="20989"/>
                      <a:pt x="259099" y="13"/>
                      <a:pt x="392325" y="0"/>
                    </a:cubicBezTo>
                    <a:lnTo>
                      <a:pt x="392452" y="1270000"/>
                    </a:lnTo>
                    <a:close/>
                  </a:path>
                </a:pathLst>
              </a:custGeom>
              <a:solidFill>
                <a:srgbClr val="408496"/>
              </a:solidFill>
            </p:spPr>
            <p:txBody>
              <a:bodyPr/>
              <a:lstStyle/>
              <a:p>
                <a:endParaRPr lang="en-GB"/>
              </a:p>
            </p:txBody>
          </p:sp>
          <p:sp>
            <p:nvSpPr>
              <p:cNvPr id="33" name="Freeform 33"/>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D8BBA"/>
              </a:solidFill>
            </p:spPr>
            <p:txBody>
              <a:bodyPr/>
              <a:lstStyle/>
              <a:p>
                <a:endParaRPr lang="en-GB"/>
              </a:p>
            </p:txBody>
          </p:sp>
          <p:sp>
            <p:nvSpPr>
              <p:cNvPr id="34" name="Freeform 34"/>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F5F98"/>
              </a:solidFill>
            </p:spPr>
            <p:txBody>
              <a:bodyPr/>
              <a:lstStyle/>
              <a:p>
                <a:endParaRPr lang="en-GB"/>
              </a:p>
            </p:txBody>
          </p:sp>
          <p:sp>
            <p:nvSpPr>
              <p:cNvPr id="35" name="Freeform 35"/>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31356E"/>
              </a:solidFill>
            </p:spPr>
            <p:txBody>
              <a:bodyPr/>
              <a:lstStyle/>
              <a:p>
                <a:endParaRPr lang="en-GB"/>
              </a:p>
            </p:txBody>
          </p:sp>
        </p:grpSp>
      </p:grpSp>
      <p:grpSp>
        <p:nvGrpSpPr>
          <p:cNvPr id="36" name="Group 36"/>
          <p:cNvGrpSpPr/>
          <p:nvPr/>
        </p:nvGrpSpPr>
        <p:grpSpPr>
          <a:xfrm>
            <a:off x="13590539" y="6026696"/>
            <a:ext cx="2684510" cy="2684510"/>
            <a:chOff x="0" y="0"/>
            <a:chExt cx="3579346" cy="3579346"/>
          </a:xfrm>
        </p:grpSpPr>
        <p:grpSp>
          <p:nvGrpSpPr>
            <p:cNvPr id="37" name="Group 37"/>
            <p:cNvGrpSpPr>
              <a:grpSpLocks noChangeAspect="1"/>
            </p:cNvGrpSpPr>
            <p:nvPr/>
          </p:nvGrpSpPr>
          <p:grpSpPr>
            <a:xfrm>
              <a:off x="0" y="0"/>
              <a:ext cx="3579346" cy="3579346"/>
              <a:chOff x="0" y="0"/>
              <a:chExt cx="2540000" cy="2540000"/>
            </a:xfrm>
          </p:grpSpPr>
          <p:sp>
            <p:nvSpPr>
              <p:cNvPr id="38" name="Freeform 38"/>
              <p:cNvSpPr/>
              <p:nvPr/>
            </p:nvSpPr>
            <p:spPr>
              <a:xfrm>
                <a:off x="-87321" y="0"/>
                <a:ext cx="2659751" cy="2601562"/>
              </a:xfrm>
              <a:custGeom>
                <a:avLst/>
                <a:gdLst/>
                <a:ahLst/>
                <a:cxnLst/>
                <a:rect l="l" t="t" r="r" b="b"/>
                <a:pathLst>
                  <a:path w="2659751" h="2601562">
                    <a:moveTo>
                      <a:pt x="1357321" y="0"/>
                    </a:moveTo>
                    <a:cubicBezTo>
                      <a:pt x="2033888" y="0"/>
                      <a:pt x="2591674" y="530395"/>
                      <a:pt x="2625713" y="1206106"/>
                    </a:cubicBezTo>
                    <a:cubicBezTo>
                      <a:pt x="2659751" y="1881816"/>
                      <a:pt x="2158090" y="2465580"/>
                      <a:pt x="1484948" y="2533571"/>
                    </a:cubicBezTo>
                    <a:cubicBezTo>
                      <a:pt x="811806" y="2601562"/>
                      <a:pt x="203542" y="2129905"/>
                      <a:pt x="101771" y="1461036"/>
                    </a:cubicBezTo>
                    <a:cubicBezTo>
                      <a:pt x="0" y="792168"/>
                      <a:pt x="440457" y="160945"/>
                      <a:pt x="1103359" y="25651"/>
                    </a:cubicBezTo>
                    <a:lnTo>
                      <a:pt x="1357321" y="1270000"/>
                    </a:lnTo>
                    <a:close/>
                  </a:path>
                </a:pathLst>
              </a:custGeom>
              <a:solidFill>
                <a:srgbClr val="D8DE26"/>
              </a:solidFill>
            </p:spPr>
            <p:txBody>
              <a:bodyPr/>
              <a:lstStyle/>
              <a:p>
                <a:endParaRPr lang="en-GB"/>
              </a:p>
            </p:txBody>
          </p:sp>
          <p:sp>
            <p:nvSpPr>
              <p:cNvPr id="39" name="Freeform 39"/>
              <p:cNvSpPr/>
              <p:nvPr/>
            </p:nvSpPr>
            <p:spPr>
              <a:xfrm>
                <a:off x="954164" y="0"/>
                <a:ext cx="315836" cy="1270000"/>
              </a:xfrm>
              <a:custGeom>
                <a:avLst/>
                <a:gdLst/>
                <a:ahLst/>
                <a:cxnLst/>
                <a:rect l="l" t="t" r="r" b="b"/>
                <a:pathLst>
                  <a:path w="315836" h="1270000">
                    <a:moveTo>
                      <a:pt x="0" y="39899"/>
                    </a:moveTo>
                    <a:cubicBezTo>
                      <a:pt x="103147" y="13416"/>
                      <a:pt x="209216" y="11"/>
                      <a:pt x="315709" y="0"/>
                    </a:cubicBezTo>
                    <a:lnTo>
                      <a:pt x="315836" y="1270000"/>
                    </a:lnTo>
                    <a:close/>
                  </a:path>
                </a:pathLst>
              </a:custGeom>
              <a:solidFill>
                <a:srgbClr val="408496"/>
              </a:solidFill>
            </p:spPr>
            <p:txBody>
              <a:bodyPr/>
              <a:lstStyle/>
              <a:p>
                <a:endParaRPr lang="en-GB"/>
              </a:p>
            </p:txBody>
          </p:sp>
          <p:sp>
            <p:nvSpPr>
              <p:cNvPr id="40" name="Freeform 40"/>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D8BBA"/>
              </a:solidFill>
            </p:spPr>
            <p:txBody>
              <a:bodyPr/>
              <a:lstStyle/>
              <a:p>
                <a:endParaRPr lang="en-GB"/>
              </a:p>
            </p:txBody>
          </p:sp>
          <p:sp>
            <p:nvSpPr>
              <p:cNvPr id="41" name="Freeform 41"/>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2F5F98"/>
              </a:solidFill>
            </p:spPr>
            <p:txBody>
              <a:bodyPr/>
              <a:lstStyle/>
              <a:p>
                <a:endParaRPr lang="en-GB"/>
              </a:p>
            </p:txBody>
          </p:sp>
          <p:sp>
            <p:nvSpPr>
              <p:cNvPr id="42" name="Freeform 42"/>
              <p:cNvSpPr/>
              <p:nvPr/>
            </p:nvSpPr>
            <p:spPr>
              <a:xfrm>
                <a:off x="1270000" y="0"/>
                <a:ext cx="127" cy="1270000"/>
              </a:xfrm>
              <a:custGeom>
                <a:avLst/>
                <a:gdLst/>
                <a:ahLst/>
                <a:cxnLst/>
                <a:rect l="l" t="t" r="r" b="b"/>
                <a:pathLst>
                  <a:path w="127" h="1270000">
                    <a:moveTo>
                      <a:pt x="0" y="0"/>
                    </a:moveTo>
                    <a:cubicBezTo>
                      <a:pt x="42" y="0"/>
                      <a:pt x="85" y="0"/>
                      <a:pt x="127" y="0"/>
                    </a:cubicBezTo>
                    <a:lnTo>
                      <a:pt x="0" y="1270000"/>
                    </a:lnTo>
                    <a:close/>
                  </a:path>
                </a:pathLst>
              </a:custGeom>
              <a:solidFill>
                <a:srgbClr val="31356E"/>
              </a:solidFill>
            </p:spPr>
            <p:txBody>
              <a:bodyPr/>
              <a:lstStyle/>
              <a:p>
                <a:endParaRPr lang="en-GB"/>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579160"/>
            <a:ext cx="9869350"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GROUP WORK</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559136" y="2526197"/>
            <a:ext cx="5445645" cy="6872501"/>
            <a:chOff x="0" y="0"/>
            <a:chExt cx="1842107" cy="2324772"/>
          </a:xfrm>
        </p:grpSpPr>
        <p:sp>
          <p:nvSpPr>
            <p:cNvPr id="3" name="Freeform 3"/>
            <p:cNvSpPr/>
            <p:nvPr/>
          </p:nvSpPr>
          <p:spPr>
            <a:xfrm>
              <a:off x="0" y="0"/>
              <a:ext cx="1842107" cy="2324772"/>
            </a:xfrm>
            <a:custGeom>
              <a:avLst/>
              <a:gdLst/>
              <a:ahLst/>
              <a:cxnLst/>
              <a:rect l="l" t="t" r="r" b="b"/>
              <a:pathLst>
                <a:path w="1842107" h="2324772">
                  <a:moveTo>
                    <a:pt x="1717647" y="2324772"/>
                  </a:moveTo>
                  <a:lnTo>
                    <a:pt x="124460" y="2324772"/>
                  </a:lnTo>
                  <a:cubicBezTo>
                    <a:pt x="55880" y="2324772"/>
                    <a:pt x="0" y="2268892"/>
                    <a:pt x="0" y="2200312"/>
                  </a:cubicBezTo>
                  <a:lnTo>
                    <a:pt x="0" y="124460"/>
                  </a:lnTo>
                  <a:cubicBezTo>
                    <a:pt x="0" y="55880"/>
                    <a:pt x="55880" y="0"/>
                    <a:pt x="124460" y="0"/>
                  </a:cubicBezTo>
                  <a:lnTo>
                    <a:pt x="1717647" y="0"/>
                  </a:lnTo>
                  <a:cubicBezTo>
                    <a:pt x="1786227" y="0"/>
                    <a:pt x="1842107" y="55880"/>
                    <a:pt x="1842107" y="124460"/>
                  </a:cubicBezTo>
                  <a:lnTo>
                    <a:pt x="1842107" y="2200312"/>
                  </a:lnTo>
                  <a:cubicBezTo>
                    <a:pt x="1842107" y="2268892"/>
                    <a:pt x="1786227" y="2324772"/>
                    <a:pt x="1717647" y="2324772"/>
                  </a:cubicBezTo>
                  <a:close/>
                </a:path>
              </a:pathLst>
            </a:custGeom>
            <a:solidFill>
              <a:srgbClr val="F4F4F4"/>
            </a:solidFill>
          </p:spPr>
          <p:txBody>
            <a:bodyPr/>
            <a:lstStyle/>
            <a:p>
              <a:endParaRPr lang="en-GB"/>
            </a:p>
          </p:txBody>
        </p:sp>
      </p:grpSp>
      <p:grpSp>
        <p:nvGrpSpPr>
          <p:cNvPr id="4" name="Group 4"/>
          <p:cNvGrpSpPr/>
          <p:nvPr/>
        </p:nvGrpSpPr>
        <p:grpSpPr>
          <a:xfrm>
            <a:off x="1200032" y="8894706"/>
            <a:ext cx="3898007" cy="894501"/>
            <a:chOff x="0" y="0"/>
            <a:chExt cx="2877854" cy="660400"/>
          </a:xfrm>
        </p:grpSpPr>
        <p:sp>
          <p:nvSpPr>
            <p:cNvPr id="5" name="Freeform 5"/>
            <p:cNvSpPr/>
            <p:nvPr/>
          </p:nvSpPr>
          <p:spPr>
            <a:xfrm>
              <a:off x="0" y="0"/>
              <a:ext cx="2877855" cy="660400"/>
            </a:xfrm>
            <a:custGeom>
              <a:avLst/>
              <a:gdLst/>
              <a:ahLst/>
              <a:cxnLst/>
              <a:rect l="l" t="t" r="r" b="b"/>
              <a:pathLst>
                <a:path w="2877855" h="660400">
                  <a:moveTo>
                    <a:pt x="2753394" y="660400"/>
                  </a:moveTo>
                  <a:lnTo>
                    <a:pt x="124460" y="660400"/>
                  </a:lnTo>
                  <a:cubicBezTo>
                    <a:pt x="55880" y="660400"/>
                    <a:pt x="0" y="604520"/>
                    <a:pt x="0" y="535940"/>
                  </a:cubicBezTo>
                  <a:lnTo>
                    <a:pt x="0" y="124460"/>
                  </a:lnTo>
                  <a:cubicBezTo>
                    <a:pt x="0" y="55880"/>
                    <a:pt x="55880" y="0"/>
                    <a:pt x="124460" y="0"/>
                  </a:cubicBezTo>
                  <a:lnTo>
                    <a:pt x="2753395" y="0"/>
                  </a:lnTo>
                  <a:cubicBezTo>
                    <a:pt x="2821974" y="0"/>
                    <a:pt x="2877855" y="55880"/>
                    <a:pt x="2877855" y="124460"/>
                  </a:cubicBezTo>
                  <a:lnTo>
                    <a:pt x="2877855" y="535940"/>
                  </a:lnTo>
                  <a:cubicBezTo>
                    <a:pt x="2877855" y="604520"/>
                    <a:pt x="2821974" y="660400"/>
                    <a:pt x="2753395" y="660400"/>
                  </a:cubicBezTo>
                  <a:close/>
                </a:path>
              </a:pathLst>
            </a:custGeom>
            <a:solidFill>
              <a:srgbClr val="D8DE26"/>
            </a:solidFill>
          </p:spPr>
          <p:txBody>
            <a:bodyPr/>
            <a:lstStyle/>
            <a:p>
              <a:endParaRPr lang="en-GB"/>
            </a:p>
          </p:txBody>
        </p:sp>
      </p:grpSp>
      <p:grpSp>
        <p:nvGrpSpPr>
          <p:cNvPr id="6" name="Group 6"/>
          <p:cNvGrpSpPr/>
          <p:nvPr/>
        </p:nvGrpSpPr>
        <p:grpSpPr>
          <a:xfrm>
            <a:off x="6421178" y="2526197"/>
            <a:ext cx="5445645" cy="6872501"/>
            <a:chOff x="0" y="0"/>
            <a:chExt cx="1842107" cy="2324772"/>
          </a:xfrm>
        </p:grpSpPr>
        <p:sp>
          <p:nvSpPr>
            <p:cNvPr id="7" name="Freeform 7"/>
            <p:cNvSpPr/>
            <p:nvPr/>
          </p:nvSpPr>
          <p:spPr>
            <a:xfrm>
              <a:off x="0" y="0"/>
              <a:ext cx="1842107" cy="2324772"/>
            </a:xfrm>
            <a:custGeom>
              <a:avLst/>
              <a:gdLst/>
              <a:ahLst/>
              <a:cxnLst/>
              <a:rect l="l" t="t" r="r" b="b"/>
              <a:pathLst>
                <a:path w="1842107" h="2324772">
                  <a:moveTo>
                    <a:pt x="1717647" y="2324772"/>
                  </a:moveTo>
                  <a:lnTo>
                    <a:pt x="124460" y="2324772"/>
                  </a:lnTo>
                  <a:cubicBezTo>
                    <a:pt x="55880" y="2324772"/>
                    <a:pt x="0" y="2268892"/>
                    <a:pt x="0" y="2200312"/>
                  </a:cubicBezTo>
                  <a:lnTo>
                    <a:pt x="0" y="124460"/>
                  </a:lnTo>
                  <a:cubicBezTo>
                    <a:pt x="0" y="55880"/>
                    <a:pt x="55880" y="0"/>
                    <a:pt x="124460" y="0"/>
                  </a:cubicBezTo>
                  <a:lnTo>
                    <a:pt x="1717647" y="0"/>
                  </a:lnTo>
                  <a:cubicBezTo>
                    <a:pt x="1786227" y="0"/>
                    <a:pt x="1842107" y="55880"/>
                    <a:pt x="1842107" y="124460"/>
                  </a:cubicBezTo>
                  <a:lnTo>
                    <a:pt x="1842107" y="2200312"/>
                  </a:lnTo>
                  <a:cubicBezTo>
                    <a:pt x="1842107" y="2268892"/>
                    <a:pt x="1786227" y="2324772"/>
                    <a:pt x="1717647" y="2324772"/>
                  </a:cubicBezTo>
                  <a:close/>
                </a:path>
              </a:pathLst>
            </a:custGeom>
            <a:solidFill>
              <a:srgbClr val="F4F4F4"/>
            </a:solidFill>
          </p:spPr>
          <p:txBody>
            <a:bodyPr/>
            <a:lstStyle/>
            <a:p>
              <a:endParaRPr lang="en-GB"/>
            </a:p>
          </p:txBody>
        </p:sp>
      </p:grpSp>
      <p:grpSp>
        <p:nvGrpSpPr>
          <p:cNvPr id="8" name="Group 8"/>
          <p:cNvGrpSpPr/>
          <p:nvPr/>
        </p:nvGrpSpPr>
        <p:grpSpPr>
          <a:xfrm>
            <a:off x="7261805" y="8894706"/>
            <a:ext cx="3898007" cy="894501"/>
            <a:chOff x="0" y="0"/>
            <a:chExt cx="2877854" cy="660400"/>
          </a:xfrm>
        </p:grpSpPr>
        <p:sp>
          <p:nvSpPr>
            <p:cNvPr id="9" name="Freeform 9"/>
            <p:cNvSpPr/>
            <p:nvPr/>
          </p:nvSpPr>
          <p:spPr>
            <a:xfrm>
              <a:off x="0" y="0"/>
              <a:ext cx="2877855" cy="660400"/>
            </a:xfrm>
            <a:custGeom>
              <a:avLst/>
              <a:gdLst/>
              <a:ahLst/>
              <a:cxnLst/>
              <a:rect l="l" t="t" r="r" b="b"/>
              <a:pathLst>
                <a:path w="2877855" h="660400">
                  <a:moveTo>
                    <a:pt x="2753394" y="660400"/>
                  </a:moveTo>
                  <a:lnTo>
                    <a:pt x="124460" y="660400"/>
                  </a:lnTo>
                  <a:cubicBezTo>
                    <a:pt x="55880" y="660400"/>
                    <a:pt x="0" y="604520"/>
                    <a:pt x="0" y="535940"/>
                  </a:cubicBezTo>
                  <a:lnTo>
                    <a:pt x="0" y="124460"/>
                  </a:lnTo>
                  <a:cubicBezTo>
                    <a:pt x="0" y="55880"/>
                    <a:pt x="55880" y="0"/>
                    <a:pt x="124460" y="0"/>
                  </a:cubicBezTo>
                  <a:lnTo>
                    <a:pt x="2753395" y="0"/>
                  </a:lnTo>
                  <a:cubicBezTo>
                    <a:pt x="2821974" y="0"/>
                    <a:pt x="2877855" y="55880"/>
                    <a:pt x="2877855" y="124460"/>
                  </a:cubicBezTo>
                  <a:lnTo>
                    <a:pt x="2877855" y="535940"/>
                  </a:lnTo>
                  <a:cubicBezTo>
                    <a:pt x="2877855" y="604520"/>
                    <a:pt x="2821974" y="660400"/>
                    <a:pt x="2753395" y="660400"/>
                  </a:cubicBezTo>
                  <a:close/>
                </a:path>
              </a:pathLst>
            </a:custGeom>
            <a:solidFill>
              <a:srgbClr val="D8DE26"/>
            </a:solidFill>
          </p:spPr>
          <p:txBody>
            <a:bodyPr/>
            <a:lstStyle/>
            <a:p>
              <a:endParaRPr lang="en-GB"/>
            </a:p>
          </p:txBody>
        </p:sp>
      </p:grpSp>
      <p:grpSp>
        <p:nvGrpSpPr>
          <p:cNvPr id="10" name="Group 10"/>
          <p:cNvGrpSpPr/>
          <p:nvPr/>
        </p:nvGrpSpPr>
        <p:grpSpPr>
          <a:xfrm>
            <a:off x="12253078" y="2526197"/>
            <a:ext cx="5445645" cy="6872501"/>
            <a:chOff x="0" y="0"/>
            <a:chExt cx="1842107" cy="2324772"/>
          </a:xfrm>
        </p:grpSpPr>
        <p:sp>
          <p:nvSpPr>
            <p:cNvPr id="11" name="Freeform 11"/>
            <p:cNvSpPr/>
            <p:nvPr/>
          </p:nvSpPr>
          <p:spPr>
            <a:xfrm>
              <a:off x="0" y="0"/>
              <a:ext cx="1842107" cy="2324772"/>
            </a:xfrm>
            <a:custGeom>
              <a:avLst/>
              <a:gdLst/>
              <a:ahLst/>
              <a:cxnLst/>
              <a:rect l="l" t="t" r="r" b="b"/>
              <a:pathLst>
                <a:path w="1842107" h="2324772">
                  <a:moveTo>
                    <a:pt x="1717647" y="2324772"/>
                  </a:moveTo>
                  <a:lnTo>
                    <a:pt x="124460" y="2324772"/>
                  </a:lnTo>
                  <a:cubicBezTo>
                    <a:pt x="55880" y="2324772"/>
                    <a:pt x="0" y="2268892"/>
                    <a:pt x="0" y="2200312"/>
                  </a:cubicBezTo>
                  <a:lnTo>
                    <a:pt x="0" y="124460"/>
                  </a:lnTo>
                  <a:cubicBezTo>
                    <a:pt x="0" y="55880"/>
                    <a:pt x="55880" y="0"/>
                    <a:pt x="124460" y="0"/>
                  </a:cubicBezTo>
                  <a:lnTo>
                    <a:pt x="1717647" y="0"/>
                  </a:lnTo>
                  <a:cubicBezTo>
                    <a:pt x="1786227" y="0"/>
                    <a:pt x="1842107" y="55880"/>
                    <a:pt x="1842107" y="124460"/>
                  </a:cubicBezTo>
                  <a:lnTo>
                    <a:pt x="1842107" y="2200312"/>
                  </a:lnTo>
                  <a:cubicBezTo>
                    <a:pt x="1842107" y="2268892"/>
                    <a:pt x="1786227" y="2324772"/>
                    <a:pt x="1717647" y="2324772"/>
                  </a:cubicBezTo>
                  <a:close/>
                </a:path>
              </a:pathLst>
            </a:custGeom>
            <a:solidFill>
              <a:srgbClr val="F4F4F4"/>
            </a:solidFill>
          </p:spPr>
          <p:txBody>
            <a:bodyPr/>
            <a:lstStyle/>
            <a:p>
              <a:endParaRPr lang="en-GB"/>
            </a:p>
          </p:txBody>
        </p:sp>
      </p:grpSp>
      <p:grpSp>
        <p:nvGrpSpPr>
          <p:cNvPr id="12" name="Group 12"/>
          <p:cNvGrpSpPr/>
          <p:nvPr/>
        </p:nvGrpSpPr>
        <p:grpSpPr>
          <a:xfrm>
            <a:off x="13026897" y="8894706"/>
            <a:ext cx="3898007" cy="894501"/>
            <a:chOff x="0" y="0"/>
            <a:chExt cx="2877854" cy="660400"/>
          </a:xfrm>
        </p:grpSpPr>
        <p:sp>
          <p:nvSpPr>
            <p:cNvPr id="13" name="Freeform 13"/>
            <p:cNvSpPr/>
            <p:nvPr/>
          </p:nvSpPr>
          <p:spPr>
            <a:xfrm>
              <a:off x="0" y="0"/>
              <a:ext cx="2877855" cy="660400"/>
            </a:xfrm>
            <a:custGeom>
              <a:avLst/>
              <a:gdLst/>
              <a:ahLst/>
              <a:cxnLst/>
              <a:rect l="l" t="t" r="r" b="b"/>
              <a:pathLst>
                <a:path w="2877855" h="660400">
                  <a:moveTo>
                    <a:pt x="2753394" y="660400"/>
                  </a:moveTo>
                  <a:lnTo>
                    <a:pt x="124460" y="660400"/>
                  </a:lnTo>
                  <a:cubicBezTo>
                    <a:pt x="55880" y="660400"/>
                    <a:pt x="0" y="604520"/>
                    <a:pt x="0" y="535940"/>
                  </a:cubicBezTo>
                  <a:lnTo>
                    <a:pt x="0" y="124460"/>
                  </a:lnTo>
                  <a:cubicBezTo>
                    <a:pt x="0" y="55880"/>
                    <a:pt x="55880" y="0"/>
                    <a:pt x="124460" y="0"/>
                  </a:cubicBezTo>
                  <a:lnTo>
                    <a:pt x="2753395" y="0"/>
                  </a:lnTo>
                  <a:cubicBezTo>
                    <a:pt x="2821974" y="0"/>
                    <a:pt x="2877855" y="55880"/>
                    <a:pt x="2877855" y="124460"/>
                  </a:cubicBezTo>
                  <a:lnTo>
                    <a:pt x="2877855" y="535940"/>
                  </a:lnTo>
                  <a:cubicBezTo>
                    <a:pt x="2877855" y="604520"/>
                    <a:pt x="2821974" y="660400"/>
                    <a:pt x="2753395" y="660400"/>
                  </a:cubicBezTo>
                  <a:close/>
                </a:path>
              </a:pathLst>
            </a:custGeom>
            <a:solidFill>
              <a:srgbClr val="D8DE26"/>
            </a:solidFill>
          </p:spPr>
          <p:txBody>
            <a:bodyPr/>
            <a:lstStyle/>
            <a:p>
              <a:endParaRPr lang="en-GB"/>
            </a:p>
          </p:txBody>
        </p:sp>
      </p:grpSp>
      <p:grpSp>
        <p:nvGrpSpPr>
          <p:cNvPr id="14" name="Group 14"/>
          <p:cNvGrpSpPr/>
          <p:nvPr/>
        </p:nvGrpSpPr>
        <p:grpSpPr>
          <a:xfrm>
            <a:off x="5098039" y="333697"/>
            <a:ext cx="1509324" cy="1432005"/>
            <a:chOff x="0" y="0"/>
            <a:chExt cx="4102904" cy="3892723"/>
          </a:xfrm>
        </p:grpSpPr>
        <p:sp>
          <p:nvSpPr>
            <p:cNvPr id="15" name="Freeform 15"/>
            <p:cNvSpPr/>
            <p:nvPr/>
          </p:nvSpPr>
          <p:spPr>
            <a:xfrm>
              <a:off x="0" y="0"/>
              <a:ext cx="4102904" cy="3892723"/>
            </a:xfrm>
            <a:custGeom>
              <a:avLst/>
              <a:gdLst/>
              <a:ahLst/>
              <a:cxnLst/>
              <a:rect l="l" t="t" r="r" b="b"/>
              <a:pathLst>
                <a:path w="4102904" h="3892723">
                  <a:moveTo>
                    <a:pt x="4102904" y="25400"/>
                  </a:moveTo>
                  <a:cubicBezTo>
                    <a:pt x="4102904" y="11372"/>
                    <a:pt x="4091537" y="0"/>
                    <a:pt x="4077504" y="0"/>
                  </a:cubicBezTo>
                  <a:lnTo>
                    <a:pt x="25400" y="0"/>
                  </a:lnTo>
                  <a:cubicBezTo>
                    <a:pt x="11372" y="0"/>
                    <a:pt x="0" y="11372"/>
                    <a:pt x="0" y="25400"/>
                  </a:cubicBezTo>
                  <a:lnTo>
                    <a:pt x="0" y="3867323"/>
                  </a:lnTo>
                  <a:cubicBezTo>
                    <a:pt x="0" y="3881356"/>
                    <a:pt x="11372" y="3892723"/>
                    <a:pt x="25400" y="3892723"/>
                  </a:cubicBezTo>
                  <a:lnTo>
                    <a:pt x="4077504" y="3892723"/>
                  </a:lnTo>
                  <a:cubicBezTo>
                    <a:pt x="4091537" y="3892723"/>
                    <a:pt x="4102904" y="3881356"/>
                    <a:pt x="4102904" y="3867323"/>
                  </a:cubicBezTo>
                  <a:lnTo>
                    <a:pt x="4102904" y="25400"/>
                  </a:lnTo>
                  <a:close/>
                </a:path>
              </a:pathLst>
            </a:custGeom>
            <a:solidFill>
              <a:srgbClr val="F2F3F5"/>
            </a:solidFill>
          </p:spPr>
          <p:txBody>
            <a:bodyPr/>
            <a:lstStyle/>
            <a:p>
              <a:endParaRPr lang="en-GB"/>
            </a:p>
          </p:txBody>
        </p:sp>
        <p:sp>
          <p:nvSpPr>
            <p:cNvPr id="16" name="TextBox 16"/>
            <p:cNvSpPr txBox="1"/>
            <p:nvPr/>
          </p:nvSpPr>
          <p:spPr>
            <a:xfrm>
              <a:off x="152400" y="244475"/>
              <a:ext cx="3798104" cy="3394248"/>
            </a:xfrm>
            <a:prstGeom prst="rect">
              <a:avLst/>
            </a:prstGeom>
          </p:spPr>
          <p:txBody>
            <a:bodyPr lIns="63500" tIns="63500" rIns="63500" bIns="63500" rtlCol="0" anchor="ctr"/>
            <a:lstStyle/>
            <a:p>
              <a:pPr algn="ctr">
                <a:lnSpc>
                  <a:spcPts val="1919"/>
                </a:lnSpc>
              </a:pPr>
              <a:r>
                <a:rPr lang="en-US" sz="1599">
                  <a:solidFill>
                    <a:srgbClr val="000000"/>
                  </a:solidFill>
                  <a:latin typeface="Quicksand Medium"/>
                </a:rPr>
                <a:t>Copy a sticky note, then type in your idea.</a:t>
              </a:r>
            </a:p>
          </p:txBody>
        </p:sp>
      </p:grpSp>
      <p:grpSp>
        <p:nvGrpSpPr>
          <p:cNvPr id="17" name="Group 17"/>
          <p:cNvGrpSpPr/>
          <p:nvPr/>
        </p:nvGrpSpPr>
        <p:grpSpPr>
          <a:xfrm>
            <a:off x="6746848" y="333697"/>
            <a:ext cx="1509324" cy="1432005"/>
            <a:chOff x="0" y="0"/>
            <a:chExt cx="4102904" cy="3892723"/>
          </a:xfrm>
        </p:grpSpPr>
        <p:sp>
          <p:nvSpPr>
            <p:cNvPr id="18" name="Freeform 18"/>
            <p:cNvSpPr/>
            <p:nvPr/>
          </p:nvSpPr>
          <p:spPr>
            <a:xfrm>
              <a:off x="0" y="0"/>
              <a:ext cx="4102904" cy="3892723"/>
            </a:xfrm>
            <a:custGeom>
              <a:avLst/>
              <a:gdLst/>
              <a:ahLst/>
              <a:cxnLst/>
              <a:rect l="l" t="t" r="r" b="b"/>
              <a:pathLst>
                <a:path w="4102904" h="3892723">
                  <a:moveTo>
                    <a:pt x="4102904" y="25400"/>
                  </a:moveTo>
                  <a:cubicBezTo>
                    <a:pt x="4102904" y="11372"/>
                    <a:pt x="4091537" y="0"/>
                    <a:pt x="4077504" y="0"/>
                  </a:cubicBezTo>
                  <a:lnTo>
                    <a:pt x="25400" y="0"/>
                  </a:lnTo>
                  <a:cubicBezTo>
                    <a:pt x="11372" y="0"/>
                    <a:pt x="0" y="11372"/>
                    <a:pt x="0" y="25400"/>
                  </a:cubicBezTo>
                  <a:lnTo>
                    <a:pt x="0" y="3867323"/>
                  </a:lnTo>
                  <a:cubicBezTo>
                    <a:pt x="0" y="3881356"/>
                    <a:pt x="11372" y="3892723"/>
                    <a:pt x="25400" y="3892723"/>
                  </a:cubicBezTo>
                  <a:lnTo>
                    <a:pt x="4077504" y="3892723"/>
                  </a:lnTo>
                  <a:cubicBezTo>
                    <a:pt x="4091537" y="3892723"/>
                    <a:pt x="4102904" y="3881356"/>
                    <a:pt x="4102904" y="3867323"/>
                  </a:cubicBezTo>
                  <a:lnTo>
                    <a:pt x="4102904" y="25400"/>
                  </a:lnTo>
                  <a:close/>
                </a:path>
              </a:pathLst>
            </a:custGeom>
            <a:solidFill>
              <a:srgbClr val="D8DE26"/>
            </a:solidFill>
          </p:spPr>
          <p:txBody>
            <a:bodyPr/>
            <a:lstStyle/>
            <a:p>
              <a:endParaRPr lang="en-GB"/>
            </a:p>
          </p:txBody>
        </p:sp>
        <p:sp>
          <p:nvSpPr>
            <p:cNvPr id="19" name="TextBox 19"/>
            <p:cNvSpPr txBox="1"/>
            <p:nvPr/>
          </p:nvSpPr>
          <p:spPr>
            <a:xfrm>
              <a:off x="152400" y="244475"/>
              <a:ext cx="3798104" cy="3394248"/>
            </a:xfrm>
            <a:prstGeom prst="rect">
              <a:avLst/>
            </a:prstGeom>
          </p:spPr>
          <p:txBody>
            <a:bodyPr lIns="63500" tIns="63500" rIns="63500" bIns="63500" rtlCol="0" anchor="ctr"/>
            <a:lstStyle/>
            <a:p>
              <a:pPr algn="ctr">
                <a:lnSpc>
                  <a:spcPts val="1919"/>
                </a:lnSpc>
              </a:pPr>
              <a:r>
                <a:rPr lang="en-US" sz="1599">
                  <a:solidFill>
                    <a:srgbClr val="000000"/>
                  </a:solidFill>
                  <a:latin typeface="Quicksand Medium"/>
                </a:rPr>
                <a:t>Copy a sticky note, then type in your idea.</a:t>
              </a:r>
            </a:p>
          </p:txBody>
        </p:sp>
      </p:grpSp>
      <p:grpSp>
        <p:nvGrpSpPr>
          <p:cNvPr id="20" name="Group 20"/>
          <p:cNvGrpSpPr/>
          <p:nvPr/>
        </p:nvGrpSpPr>
        <p:grpSpPr>
          <a:xfrm>
            <a:off x="8401460" y="333697"/>
            <a:ext cx="1509324" cy="1432005"/>
            <a:chOff x="0" y="0"/>
            <a:chExt cx="4102904" cy="3892723"/>
          </a:xfrm>
        </p:grpSpPr>
        <p:sp>
          <p:nvSpPr>
            <p:cNvPr id="21" name="Freeform 21"/>
            <p:cNvSpPr/>
            <p:nvPr/>
          </p:nvSpPr>
          <p:spPr>
            <a:xfrm>
              <a:off x="0" y="0"/>
              <a:ext cx="4102904" cy="3892723"/>
            </a:xfrm>
            <a:custGeom>
              <a:avLst/>
              <a:gdLst/>
              <a:ahLst/>
              <a:cxnLst/>
              <a:rect l="l" t="t" r="r" b="b"/>
              <a:pathLst>
                <a:path w="4102904" h="3892723">
                  <a:moveTo>
                    <a:pt x="4102904" y="25400"/>
                  </a:moveTo>
                  <a:cubicBezTo>
                    <a:pt x="4102904" y="11372"/>
                    <a:pt x="4091537" y="0"/>
                    <a:pt x="4077504" y="0"/>
                  </a:cubicBezTo>
                  <a:lnTo>
                    <a:pt x="25400" y="0"/>
                  </a:lnTo>
                  <a:cubicBezTo>
                    <a:pt x="11372" y="0"/>
                    <a:pt x="0" y="11372"/>
                    <a:pt x="0" y="25400"/>
                  </a:cubicBezTo>
                  <a:lnTo>
                    <a:pt x="0" y="3867323"/>
                  </a:lnTo>
                  <a:cubicBezTo>
                    <a:pt x="0" y="3881356"/>
                    <a:pt x="11372" y="3892723"/>
                    <a:pt x="25400" y="3892723"/>
                  </a:cubicBezTo>
                  <a:lnTo>
                    <a:pt x="4077504" y="3892723"/>
                  </a:lnTo>
                  <a:cubicBezTo>
                    <a:pt x="4091537" y="3892723"/>
                    <a:pt x="4102904" y="3881356"/>
                    <a:pt x="4102904" y="3867323"/>
                  </a:cubicBezTo>
                  <a:lnTo>
                    <a:pt x="4102904" y="25400"/>
                  </a:lnTo>
                  <a:close/>
                </a:path>
              </a:pathLst>
            </a:custGeom>
            <a:solidFill>
              <a:srgbClr val="2D7D9E"/>
            </a:solidFill>
          </p:spPr>
          <p:txBody>
            <a:bodyPr/>
            <a:lstStyle/>
            <a:p>
              <a:endParaRPr lang="en-GB"/>
            </a:p>
          </p:txBody>
        </p:sp>
        <p:sp>
          <p:nvSpPr>
            <p:cNvPr id="22" name="TextBox 22"/>
            <p:cNvSpPr txBox="1"/>
            <p:nvPr/>
          </p:nvSpPr>
          <p:spPr>
            <a:xfrm>
              <a:off x="152400" y="244475"/>
              <a:ext cx="3798104" cy="3394248"/>
            </a:xfrm>
            <a:prstGeom prst="rect">
              <a:avLst/>
            </a:prstGeom>
          </p:spPr>
          <p:txBody>
            <a:bodyPr lIns="63500" tIns="63500" rIns="63500" bIns="63500" rtlCol="0" anchor="ctr"/>
            <a:lstStyle/>
            <a:p>
              <a:pPr algn="ctr">
                <a:lnSpc>
                  <a:spcPts val="1919"/>
                </a:lnSpc>
              </a:pPr>
              <a:r>
                <a:rPr lang="en-US" sz="1599">
                  <a:solidFill>
                    <a:srgbClr val="FFFFFF"/>
                  </a:solidFill>
                  <a:latin typeface="Quicksand Medium"/>
                </a:rPr>
                <a:t>Copy a sticky note, then type in your idea.</a:t>
              </a:r>
            </a:p>
          </p:txBody>
        </p:sp>
      </p:grpSp>
      <p:sp>
        <p:nvSpPr>
          <p:cNvPr id="23" name="Freeform 23"/>
          <p:cNvSpPr/>
          <p:nvPr/>
        </p:nvSpPr>
        <p:spPr>
          <a:xfrm>
            <a:off x="14705449" y="1939229"/>
            <a:ext cx="649862" cy="393462"/>
          </a:xfrm>
          <a:custGeom>
            <a:avLst/>
            <a:gdLst/>
            <a:ahLst/>
            <a:cxnLst/>
            <a:rect l="l" t="t" r="r" b="b"/>
            <a:pathLst>
              <a:path w="649862" h="393462">
                <a:moveTo>
                  <a:pt x="0" y="0"/>
                </a:moveTo>
                <a:lnTo>
                  <a:pt x="649861" y="0"/>
                </a:lnTo>
                <a:lnTo>
                  <a:pt x="649861" y="393462"/>
                </a:lnTo>
                <a:lnTo>
                  <a:pt x="0" y="393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24" name="Freeform 24"/>
          <p:cNvSpPr/>
          <p:nvPr/>
        </p:nvSpPr>
        <p:spPr>
          <a:xfrm>
            <a:off x="14705449" y="1110350"/>
            <a:ext cx="624804" cy="183536"/>
          </a:xfrm>
          <a:custGeom>
            <a:avLst/>
            <a:gdLst/>
            <a:ahLst/>
            <a:cxnLst/>
            <a:rect l="l" t="t" r="r" b="b"/>
            <a:pathLst>
              <a:path w="624804" h="183536">
                <a:moveTo>
                  <a:pt x="0" y="0"/>
                </a:moveTo>
                <a:lnTo>
                  <a:pt x="624803" y="0"/>
                </a:lnTo>
                <a:lnTo>
                  <a:pt x="624803" y="183536"/>
                </a:lnTo>
                <a:lnTo>
                  <a:pt x="0" y="1835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25" name="Freeform 25"/>
          <p:cNvSpPr/>
          <p:nvPr/>
        </p:nvSpPr>
        <p:spPr>
          <a:xfrm>
            <a:off x="15449044" y="955781"/>
            <a:ext cx="749504" cy="428154"/>
          </a:xfrm>
          <a:custGeom>
            <a:avLst/>
            <a:gdLst/>
            <a:ahLst/>
            <a:cxnLst/>
            <a:rect l="l" t="t" r="r" b="b"/>
            <a:pathLst>
              <a:path w="749504" h="428154">
                <a:moveTo>
                  <a:pt x="0" y="0"/>
                </a:moveTo>
                <a:lnTo>
                  <a:pt x="749503" y="0"/>
                </a:lnTo>
                <a:lnTo>
                  <a:pt x="749503" y="428154"/>
                </a:lnTo>
                <a:lnTo>
                  <a:pt x="0" y="428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6" name="Freeform 26"/>
          <p:cNvSpPr/>
          <p:nvPr/>
        </p:nvSpPr>
        <p:spPr>
          <a:xfrm>
            <a:off x="16350947" y="936374"/>
            <a:ext cx="668247" cy="357512"/>
          </a:xfrm>
          <a:custGeom>
            <a:avLst/>
            <a:gdLst/>
            <a:ahLst/>
            <a:cxnLst/>
            <a:rect l="l" t="t" r="r" b="b"/>
            <a:pathLst>
              <a:path w="668247" h="357512">
                <a:moveTo>
                  <a:pt x="0" y="0"/>
                </a:moveTo>
                <a:lnTo>
                  <a:pt x="668247" y="0"/>
                </a:lnTo>
                <a:lnTo>
                  <a:pt x="668247" y="357512"/>
                </a:lnTo>
                <a:lnTo>
                  <a:pt x="0" y="357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7" name="Freeform 27"/>
          <p:cNvSpPr/>
          <p:nvPr/>
        </p:nvSpPr>
        <p:spPr>
          <a:xfrm>
            <a:off x="15696694" y="1575750"/>
            <a:ext cx="480516" cy="267888"/>
          </a:xfrm>
          <a:custGeom>
            <a:avLst/>
            <a:gdLst/>
            <a:ahLst/>
            <a:cxnLst/>
            <a:rect l="l" t="t" r="r" b="b"/>
            <a:pathLst>
              <a:path w="480516" h="267888">
                <a:moveTo>
                  <a:pt x="0" y="0"/>
                </a:moveTo>
                <a:lnTo>
                  <a:pt x="480516" y="0"/>
                </a:lnTo>
                <a:lnTo>
                  <a:pt x="480516" y="267888"/>
                </a:lnTo>
                <a:lnTo>
                  <a:pt x="0" y="2678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8" name="Freeform 28"/>
          <p:cNvSpPr/>
          <p:nvPr/>
        </p:nvSpPr>
        <p:spPr>
          <a:xfrm>
            <a:off x="16461619" y="1390019"/>
            <a:ext cx="557575" cy="437949"/>
          </a:xfrm>
          <a:custGeom>
            <a:avLst/>
            <a:gdLst/>
            <a:ahLst/>
            <a:cxnLst/>
            <a:rect l="l" t="t" r="r" b="b"/>
            <a:pathLst>
              <a:path w="557575" h="437949">
                <a:moveTo>
                  <a:pt x="0" y="0"/>
                </a:moveTo>
                <a:lnTo>
                  <a:pt x="557575" y="0"/>
                </a:lnTo>
                <a:lnTo>
                  <a:pt x="557575" y="437950"/>
                </a:lnTo>
                <a:lnTo>
                  <a:pt x="0" y="4379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9" name="Freeform 29"/>
          <p:cNvSpPr/>
          <p:nvPr/>
        </p:nvSpPr>
        <p:spPr>
          <a:xfrm>
            <a:off x="14734004" y="1573684"/>
            <a:ext cx="715040" cy="281547"/>
          </a:xfrm>
          <a:custGeom>
            <a:avLst/>
            <a:gdLst/>
            <a:ahLst/>
            <a:cxnLst/>
            <a:rect l="l" t="t" r="r" b="b"/>
            <a:pathLst>
              <a:path w="715040" h="281547">
                <a:moveTo>
                  <a:pt x="0" y="0"/>
                </a:moveTo>
                <a:lnTo>
                  <a:pt x="715040" y="0"/>
                </a:lnTo>
                <a:lnTo>
                  <a:pt x="715040" y="281547"/>
                </a:lnTo>
                <a:lnTo>
                  <a:pt x="0" y="2815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30"/>
          <p:cNvSpPr/>
          <p:nvPr/>
        </p:nvSpPr>
        <p:spPr>
          <a:xfrm>
            <a:off x="17270568" y="854632"/>
            <a:ext cx="474317" cy="694971"/>
          </a:xfrm>
          <a:custGeom>
            <a:avLst/>
            <a:gdLst/>
            <a:ahLst/>
            <a:cxnLst/>
            <a:rect l="l" t="t" r="r" b="b"/>
            <a:pathLst>
              <a:path w="474317" h="694971">
                <a:moveTo>
                  <a:pt x="0" y="0"/>
                </a:moveTo>
                <a:lnTo>
                  <a:pt x="474317" y="0"/>
                </a:lnTo>
                <a:lnTo>
                  <a:pt x="474317" y="694971"/>
                </a:lnTo>
                <a:lnTo>
                  <a:pt x="0" y="6949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pic>
        <p:nvPicPr>
          <p:cNvPr id="31" name="Picture 31"/>
          <p:cNvPicPr>
            <a:picLocks noChangeAspect="1"/>
          </p:cNvPicPr>
          <p:nvPr/>
        </p:nvPicPr>
        <p:blipFill>
          <a:blip r:embed="rId18"/>
          <a:srcRect/>
          <a:stretch>
            <a:fillRect/>
          </a:stretch>
        </p:blipFill>
        <p:spPr>
          <a:xfrm>
            <a:off x="17203347" y="1611108"/>
            <a:ext cx="608759" cy="630839"/>
          </a:xfrm>
          <a:prstGeom prst="rect">
            <a:avLst/>
          </a:prstGeom>
        </p:spPr>
      </p:pic>
      <p:sp>
        <p:nvSpPr>
          <p:cNvPr id="32" name="Freeform 32"/>
          <p:cNvSpPr/>
          <p:nvPr/>
        </p:nvSpPr>
        <p:spPr>
          <a:xfrm>
            <a:off x="16432907" y="1906535"/>
            <a:ext cx="504326" cy="426156"/>
          </a:xfrm>
          <a:custGeom>
            <a:avLst/>
            <a:gdLst/>
            <a:ahLst/>
            <a:cxnLst/>
            <a:rect l="l" t="t" r="r" b="b"/>
            <a:pathLst>
              <a:path w="504326" h="426156">
                <a:moveTo>
                  <a:pt x="0" y="0"/>
                </a:moveTo>
                <a:lnTo>
                  <a:pt x="504327" y="0"/>
                </a:lnTo>
                <a:lnTo>
                  <a:pt x="504327" y="426156"/>
                </a:lnTo>
                <a:lnTo>
                  <a:pt x="0" y="4261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33" name="Freeform 33"/>
          <p:cNvSpPr/>
          <p:nvPr/>
        </p:nvSpPr>
        <p:spPr>
          <a:xfrm>
            <a:off x="15716714" y="1889446"/>
            <a:ext cx="440475" cy="443245"/>
          </a:xfrm>
          <a:custGeom>
            <a:avLst/>
            <a:gdLst/>
            <a:ahLst/>
            <a:cxnLst/>
            <a:rect l="l" t="t" r="r" b="b"/>
            <a:pathLst>
              <a:path w="440475" h="443245">
                <a:moveTo>
                  <a:pt x="0" y="0"/>
                </a:moveTo>
                <a:lnTo>
                  <a:pt x="440475" y="0"/>
                </a:lnTo>
                <a:lnTo>
                  <a:pt x="440475" y="443245"/>
                </a:lnTo>
                <a:lnTo>
                  <a:pt x="0" y="4432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34" name="Freeform 34"/>
          <p:cNvSpPr/>
          <p:nvPr/>
        </p:nvSpPr>
        <p:spPr>
          <a:xfrm>
            <a:off x="11115764" y="1045155"/>
            <a:ext cx="702403" cy="610452"/>
          </a:xfrm>
          <a:custGeom>
            <a:avLst/>
            <a:gdLst/>
            <a:ahLst/>
            <a:cxnLst/>
            <a:rect l="l" t="t" r="r" b="b"/>
            <a:pathLst>
              <a:path w="702403" h="610452">
                <a:moveTo>
                  <a:pt x="0" y="0"/>
                </a:moveTo>
                <a:lnTo>
                  <a:pt x="702403" y="0"/>
                </a:lnTo>
                <a:lnTo>
                  <a:pt x="702403" y="610451"/>
                </a:lnTo>
                <a:lnTo>
                  <a:pt x="0" y="6104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35" name="Freeform 35"/>
          <p:cNvSpPr/>
          <p:nvPr/>
        </p:nvSpPr>
        <p:spPr>
          <a:xfrm>
            <a:off x="11970567" y="1184196"/>
            <a:ext cx="541072" cy="415272"/>
          </a:xfrm>
          <a:custGeom>
            <a:avLst/>
            <a:gdLst/>
            <a:ahLst/>
            <a:cxnLst/>
            <a:rect l="l" t="t" r="r" b="b"/>
            <a:pathLst>
              <a:path w="541072" h="415272">
                <a:moveTo>
                  <a:pt x="0" y="0"/>
                </a:moveTo>
                <a:lnTo>
                  <a:pt x="541071" y="0"/>
                </a:lnTo>
                <a:lnTo>
                  <a:pt x="541071" y="415272"/>
                </a:lnTo>
                <a:lnTo>
                  <a:pt x="0" y="41527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36" name="Freeform 36"/>
          <p:cNvSpPr/>
          <p:nvPr/>
        </p:nvSpPr>
        <p:spPr>
          <a:xfrm>
            <a:off x="12697637" y="1070034"/>
            <a:ext cx="465070" cy="462163"/>
          </a:xfrm>
          <a:custGeom>
            <a:avLst/>
            <a:gdLst/>
            <a:ahLst/>
            <a:cxnLst/>
            <a:rect l="l" t="t" r="r" b="b"/>
            <a:pathLst>
              <a:path w="465070" h="462163">
                <a:moveTo>
                  <a:pt x="0" y="0"/>
                </a:moveTo>
                <a:lnTo>
                  <a:pt x="465070" y="0"/>
                </a:lnTo>
                <a:lnTo>
                  <a:pt x="465070" y="462164"/>
                </a:lnTo>
                <a:lnTo>
                  <a:pt x="0" y="46216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sp>
        <p:nvSpPr>
          <p:cNvPr id="37" name="Freeform 37"/>
          <p:cNvSpPr/>
          <p:nvPr/>
        </p:nvSpPr>
        <p:spPr>
          <a:xfrm>
            <a:off x="11010989" y="1724013"/>
            <a:ext cx="702403" cy="653234"/>
          </a:xfrm>
          <a:custGeom>
            <a:avLst/>
            <a:gdLst/>
            <a:ahLst/>
            <a:cxnLst/>
            <a:rect l="l" t="t" r="r" b="b"/>
            <a:pathLst>
              <a:path w="702403" h="653234">
                <a:moveTo>
                  <a:pt x="0" y="0"/>
                </a:moveTo>
                <a:lnTo>
                  <a:pt x="702403" y="0"/>
                </a:lnTo>
                <a:lnTo>
                  <a:pt x="702403" y="653234"/>
                </a:lnTo>
                <a:lnTo>
                  <a:pt x="0" y="65323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GB"/>
          </a:p>
        </p:txBody>
      </p:sp>
      <p:sp>
        <p:nvSpPr>
          <p:cNvPr id="38" name="Freeform 38"/>
          <p:cNvSpPr/>
          <p:nvPr/>
        </p:nvSpPr>
        <p:spPr>
          <a:xfrm>
            <a:off x="11970567" y="1804882"/>
            <a:ext cx="463573" cy="462993"/>
          </a:xfrm>
          <a:custGeom>
            <a:avLst/>
            <a:gdLst/>
            <a:ahLst/>
            <a:cxnLst/>
            <a:rect l="l" t="t" r="r" b="b"/>
            <a:pathLst>
              <a:path w="463573" h="462993">
                <a:moveTo>
                  <a:pt x="0" y="0"/>
                </a:moveTo>
                <a:lnTo>
                  <a:pt x="463572" y="0"/>
                </a:lnTo>
                <a:lnTo>
                  <a:pt x="463572" y="462994"/>
                </a:lnTo>
                <a:lnTo>
                  <a:pt x="0" y="462994"/>
                </a:lnTo>
                <a:lnTo>
                  <a:pt x="0" y="0"/>
                </a:lnTo>
                <a:close/>
              </a:path>
            </a:pathLst>
          </a:custGeom>
          <a:blipFill>
            <a:blip r:embed="rId31"/>
            <a:stretch>
              <a:fillRect/>
            </a:stretch>
          </a:blipFill>
        </p:spPr>
        <p:txBody>
          <a:bodyPr/>
          <a:lstStyle/>
          <a:p>
            <a:endParaRPr lang="en-GB"/>
          </a:p>
        </p:txBody>
      </p:sp>
      <p:sp>
        <p:nvSpPr>
          <p:cNvPr id="39" name="Freeform 39"/>
          <p:cNvSpPr/>
          <p:nvPr/>
        </p:nvSpPr>
        <p:spPr>
          <a:xfrm>
            <a:off x="12678473" y="1785328"/>
            <a:ext cx="618911" cy="436332"/>
          </a:xfrm>
          <a:custGeom>
            <a:avLst/>
            <a:gdLst/>
            <a:ahLst/>
            <a:cxnLst/>
            <a:rect l="l" t="t" r="r" b="b"/>
            <a:pathLst>
              <a:path w="618911" h="436332">
                <a:moveTo>
                  <a:pt x="0" y="0"/>
                </a:moveTo>
                <a:lnTo>
                  <a:pt x="618911" y="0"/>
                </a:lnTo>
                <a:lnTo>
                  <a:pt x="618911" y="436332"/>
                </a:lnTo>
                <a:lnTo>
                  <a:pt x="0" y="436332"/>
                </a:lnTo>
                <a:lnTo>
                  <a:pt x="0" y="0"/>
                </a:lnTo>
                <a:close/>
              </a:path>
            </a:pathLst>
          </a:custGeom>
          <a:blipFill>
            <a:blip r:embed="rId32"/>
            <a:stretch>
              <a:fillRect/>
            </a:stretch>
          </a:blipFill>
        </p:spPr>
        <p:txBody>
          <a:bodyPr/>
          <a:lstStyle/>
          <a:p>
            <a:endParaRPr lang="en-GB"/>
          </a:p>
        </p:txBody>
      </p:sp>
      <p:sp>
        <p:nvSpPr>
          <p:cNvPr id="40" name="Freeform 40"/>
          <p:cNvSpPr/>
          <p:nvPr/>
        </p:nvSpPr>
        <p:spPr>
          <a:xfrm>
            <a:off x="13267482" y="1003581"/>
            <a:ext cx="635588" cy="693598"/>
          </a:xfrm>
          <a:custGeom>
            <a:avLst/>
            <a:gdLst/>
            <a:ahLst/>
            <a:cxnLst/>
            <a:rect l="l" t="t" r="r" b="b"/>
            <a:pathLst>
              <a:path w="635588" h="693598">
                <a:moveTo>
                  <a:pt x="0" y="0"/>
                </a:moveTo>
                <a:lnTo>
                  <a:pt x="635588" y="0"/>
                </a:lnTo>
                <a:lnTo>
                  <a:pt x="635588" y="693599"/>
                </a:lnTo>
                <a:lnTo>
                  <a:pt x="0" y="693599"/>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en-GB"/>
          </a:p>
        </p:txBody>
      </p:sp>
      <p:sp>
        <p:nvSpPr>
          <p:cNvPr id="41" name="Freeform 41"/>
          <p:cNvSpPr/>
          <p:nvPr/>
        </p:nvSpPr>
        <p:spPr>
          <a:xfrm>
            <a:off x="13402159" y="1804882"/>
            <a:ext cx="704189" cy="458102"/>
          </a:xfrm>
          <a:custGeom>
            <a:avLst/>
            <a:gdLst/>
            <a:ahLst/>
            <a:cxnLst/>
            <a:rect l="l" t="t" r="r" b="b"/>
            <a:pathLst>
              <a:path w="704189" h="458102">
                <a:moveTo>
                  <a:pt x="0" y="0"/>
                </a:moveTo>
                <a:lnTo>
                  <a:pt x="704189" y="0"/>
                </a:lnTo>
                <a:lnTo>
                  <a:pt x="704189" y="458102"/>
                </a:lnTo>
                <a:lnTo>
                  <a:pt x="0" y="45810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GB"/>
          </a:p>
        </p:txBody>
      </p:sp>
      <p:sp>
        <p:nvSpPr>
          <p:cNvPr id="42" name="TextBox 42"/>
          <p:cNvSpPr txBox="1"/>
          <p:nvPr/>
        </p:nvSpPr>
        <p:spPr>
          <a:xfrm>
            <a:off x="1410696" y="9194637"/>
            <a:ext cx="3476680" cy="342265"/>
          </a:xfrm>
          <a:prstGeom prst="rect">
            <a:avLst/>
          </a:prstGeom>
        </p:spPr>
        <p:txBody>
          <a:bodyPr lIns="0" tIns="0" rIns="0" bIns="0" rtlCol="0" anchor="t">
            <a:spAutoFit/>
          </a:bodyPr>
          <a:lstStyle/>
          <a:p>
            <a:pPr algn="ctr">
              <a:lnSpc>
                <a:spcPts val="2600"/>
              </a:lnSpc>
            </a:pPr>
            <a:r>
              <a:rPr lang="en-US" sz="2600">
                <a:solidFill>
                  <a:srgbClr val="100F0D"/>
                </a:solidFill>
                <a:latin typeface="Quicksand Medium"/>
              </a:rPr>
              <a:t>Name some careers</a:t>
            </a:r>
          </a:p>
        </p:txBody>
      </p:sp>
      <p:sp>
        <p:nvSpPr>
          <p:cNvPr id="43" name="TextBox 43"/>
          <p:cNvSpPr txBox="1"/>
          <p:nvPr/>
        </p:nvSpPr>
        <p:spPr>
          <a:xfrm>
            <a:off x="7927931" y="9194637"/>
            <a:ext cx="2565754" cy="342265"/>
          </a:xfrm>
          <a:prstGeom prst="rect">
            <a:avLst/>
          </a:prstGeom>
        </p:spPr>
        <p:txBody>
          <a:bodyPr lIns="0" tIns="0" rIns="0" bIns="0" rtlCol="0" anchor="t">
            <a:spAutoFit/>
          </a:bodyPr>
          <a:lstStyle/>
          <a:p>
            <a:pPr algn="ctr">
              <a:lnSpc>
                <a:spcPts val="2599"/>
              </a:lnSpc>
            </a:pPr>
            <a:r>
              <a:rPr lang="en-US" sz="2599">
                <a:solidFill>
                  <a:srgbClr val="100F0D"/>
                </a:solidFill>
                <a:latin typeface="Quicksand Medium"/>
              </a:rPr>
              <a:t>Draw a pilot</a:t>
            </a:r>
          </a:p>
        </p:txBody>
      </p:sp>
      <p:sp>
        <p:nvSpPr>
          <p:cNvPr id="44" name="TextBox 44"/>
          <p:cNvSpPr txBox="1"/>
          <p:nvPr/>
        </p:nvSpPr>
        <p:spPr>
          <a:xfrm>
            <a:off x="13693023" y="9194637"/>
            <a:ext cx="2565754" cy="342265"/>
          </a:xfrm>
          <a:prstGeom prst="rect">
            <a:avLst/>
          </a:prstGeom>
        </p:spPr>
        <p:txBody>
          <a:bodyPr lIns="0" tIns="0" rIns="0" bIns="0" rtlCol="0" anchor="t">
            <a:spAutoFit/>
          </a:bodyPr>
          <a:lstStyle/>
          <a:p>
            <a:pPr algn="ctr">
              <a:lnSpc>
                <a:spcPts val="2599"/>
              </a:lnSpc>
            </a:pPr>
            <a:r>
              <a:rPr lang="en-US" sz="2599">
                <a:solidFill>
                  <a:srgbClr val="100F0D"/>
                </a:solidFill>
                <a:latin typeface="Quicksand Medium"/>
              </a:rPr>
              <a:t>Questions</a:t>
            </a:r>
          </a:p>
        </p:txBody>
      </p:sp>
      <p:sp>
        <p:nvSpPr>
          <p:cNvPr id="45" name="TextBox 45"/>
          <p:cNvSpPr txBox="1"/>
          <p:nvPr/>
        </p:nvSpPr>
        <p:spPr>
          <a:xfrm>
            <a:off x="1005000" y="613727"/>
            <a:ext cx="4288072" cy="955675"/>
          </a:xfrm>
          <a:prstGeom prst="rect">
            <a:avLst/>
          </a:prstGeom>
        </p:spPr>
        <p:txBody>
          <a:bodyPr lIns="0" tIns="0" rIns="0" bIns="0" rtlCol="0" anchor="t">
            <a:spAutoFit/>
          </a:bodyPr>
          <a:lstStyle/>
          <a:p>
            <a:pPr marL="0" lvl="0" indent="0">
              <a:lnSpc>
                <a:spcPts val="7699"/>
              </a:lnSpc>
              <a:spcBef>
                <a:spcPct val="0"/>
              </a:spcBef>
            </a:pPr>
            <a:r>
              <a:rPr lang="en-US" sz="5499" spc="-54">
                <a:solidFill>
                  <a:srgbClr val="F4F4F4"/>
                </a:solidFill>
                <a:latin typeface="Bobby Jones"/>
              </a:rPr>
              <a:t>Activity</a:t>
            </a:r>
          </a:p>
        </p:txBody>
      </p:sp>
      <p:sp>
        <p:nvSpPr>
          <p:cNvPr id="46" name="TextBox 46"/>
          <p:cNvSpPr txBox="1"/>
          <p:nvPr/>
        </p:nvSpPr>
        <p:spPr>
          <a:xfrm>
            <a:off x="957086" y="1813327"/>
            <a:ext cx="9812292" cy="490855"/>
          </a:xfrm>
          <a:prstGeom prst="rect">
            <a:avLst/>
          </a:prstGeom>
        </p:spPr>
        <p:txBody>
          <a:bodyPr lIns="0" tIns="0" rIns="0" bIns="0" rtlCol="0" anchor="t">
            <a:spAutoFit/>
          </a:bodyPr>
          <a:lstStyle/>
          <a:p>
            <a:pPr marL="0" lvl="0" indent="0">
              <a:lnSpc>
                <a:spcPts val="3919"/>
              </a:lnSpc>
              <a:spcBef>
                <a:spcPct val="0"/>
              </a:spcBef>
            </a:pPr>
            <a:r>
              <a:rPr lang="en-US" sz="2799">
                <a:solidFill>
                  <a:srgbClr val="F4F4F4"/>
                </a:solidFill>
                <a:latin typeface="Quicksand Medium"/>
              </a:rPr>
              <a:t>Copy a sticky note and write down some careers/jobs.</a:t>
            </a:r>
          </a:p>
        </p:txBody>
      </p:sp>
      <p:sp>
        <p:nvSpPr>
          <p:cNvPr id="47" name="TextBox 47"/>
          <p:cNvSpPr txBox="1"/>
          <p:nvPr/>
        </p:nvSpPr>
        <p:spPr>
          <a:xfrm>
            <a:off x="11010989" y="216457"/>
            <a:ext cx="2969099" cy="638175"/>
          </a:xfrm>
          <a:prstGeom prst="rect">
            <a:avLst/>
          </a:prstGeom>
        </p:spPr>
        <p:txBody>
          <a:bodyPr lIns="0" tIns="0" rIns="0" bIns="0" rtlCol="0" anchor="t">
            <a:spAutoFit/>
          </a:bodyPr>
          <a:lstStyle/>
          <a:p>
            <a:pPr marL="0" lvl="0" indent="0" algn="ctr">
              <a:lnSpc>
                <a:spcPts val="2519"/>
              </a:lnSpc>
              <a:spcBef>
                <a:spcPct val="0"/>
              </a:spcBef>
            </a:pPr>
            <a:r>
              <a:rPr lang="en-US" sz="2099">
                <a:solidFill>
                  <a:srgbClr val="FFFFFF"/>
                </a:solidFill>
                <a:latin typeface="Quicksand Medium"/>
              </a:rPr>
              <a:t>Give your character a hobby. </a:t>
            </a:r>
          </a:p>
        </p:txBody>
      </p:sp>
      <p:sp>
        <p:nvSpPr>
          <p:cNvPr id="48" name="TextBox 48"/>
          <p:cNvSpPr txBox="1"/>
          <p:nvPr/>
        </p:nvSpPr>
        <p:spPr>
          <a:xfrm>
            <a:off x="14592065" y="216457"/>
            <a:ext cx="3466677" cy="638175"/>
          </a:xfrm>
          <a:prstGeom prst="rect">
            <a:avLst/>
          </a:prstGeom>
        </p:spPr>
        <p:txBody>
          <a:bodyPr lIns="0" tIns="0" rIns="0" bIns="0" rtlCol="0" anchor="t">
            <a:spAutoFit/>
          </a:bodyPr>
          <a:lstStyle/>
          <a:p>
            <a:pPr marL="0" lvl="0" indent="0" algn="ctr">
              <a:lnSpc>
                <a:spcPts val="2519"/>
              </a:lnSpc>
              <a:spcBef>
                <a:spcPct val="0"/>
              </a:spcBef>
            </a:pPr>
            <a:r>
              <a:rPr lang="en-US" sz="2099">
                <a:solidFill>
                  <a:srgbClr val="FFFFFF"/>
                </a:solidFill>
                <a:latin typeface="Quicksand Medium"/>
              </a:rPr>
              <a:t>Give your character an accessory.</a:t>
            </a:r>
          </a:p>
        </p:txBody>
      </p:sp>
      <p:sp>
        <p:nvSpPr>
          <p:cNvPr id="49" name="TextBox 49"/>
          <p:cNvSpPr txBox="1"/>
          <p:nvPr/>
        </p:nvSpPr>
        <p:spPr>
          <a:xfrm>
            <a:off x="12681626" y="2868381"/>
            <a:ext cx="4757684" cy="5666740"/>
          </a:xfrm>
          <a:prstGeom prst="rect">
            <a:avLst/>
          </a:prstGeom>
        </p:spPr>
        <p:txBody>
          <a:bodyPr lIns="0" tIns="0" rIns="0" bIns="0" rtlCol="0" anchor="t">
            <a:spAutoFit/>
          </a:bodyPr>
          <a:lstStyle/>
          <a:p>
            <a:pPr>
              <a:lnSpc>
                <a:spcPts val="3710"/>
              </a:lnSpc>
            </a:pPr>
            <a:r>
              <a:rPr lang="en-US" sz="2650">
                <a:solidFill>
                  <a:srgbClr val="000000"/>
                </a:solidFill>
                <a:latin typeface="IreneFlorentina"/>
              </a:rPr>
              <a:t>Give your character a name.</a:t>
            </a:r>
          </a:p>
          <a:p>
            <a:pPr>
              <a:lnSpc>
                <a:spcPts val="1960"/>
              </a:lnSpc>
            </a:pPr>
            <a:endParaRPr lang="en-US" sz="2650">
              <a:solidFill>
                <a:srgbClr val="000000"/>
              </a:solidFill>
              <a:latin typeface="IreneFlorentina"/>
            </a:endParaRPr>
          </a:p>
          <a:p>
            <a:pPr>
              <a:lnSpc>
                <a:spcPts val="3710"/>
              </a:lnSpc>
            </a:pPr>
            <a:r>
              <a:rPr lang="en-US" sz="2650">
                <a:solidFill>
                  <a:srgbClr val="000000"/>
                </a:solidFill>
                <a:latin typeface="IreneFlorentina"/>
              </a:rPr>
              <a:t>What hours do they work?</a:t>
            </a:r>
          </a:p>
          <a:p>
            <a:pPr>
              <a:lnSpc>
                <a:spcPts val="1960"/>
              </a:lnSpc>
            </a:pPr>
            <a:endParaRPr lang="en-US" sz="2650">
              <a:solidFill>
                <a:srgbClr val="000000"/>
              </a:solidFill>
              <a:latin typeface="IreneFlorentina"/>
            </a:endParaRPr>
          </a:p>
          <a:p>
            <a:pPr>
              <a:lnSpc>
                <a:spcPts val="3710"/>
              </a:lnSpc>
            </a:pPr>
            <a:r>
              <a:rPr lang="en-US" sz="2650">
                <a:solidFill>
                  <a:srgbClr val="000000"/>
                </a:solidFill>
                <a:latin typeface="IreneFlorentina"/>
              </a:rPr>
              <a:t>Where do they work?</a:t>
            </a:r>
          </a:p>
          <a:p>
            <a:pPr>
              <a:lnSpc>
                <a:spcPts val="1960"/>
              </a:lnSpc>
            </a:pPr>
            <a:endParaRPr lang="en-US" sz="2650">
              <a:solidFill>
                <a:srgbClr val="000000"/>
              </a:solidFill>
              <a:latin typeface="IreneFlorentina"/>
            </a:endParaRPr>
          </a:p>
          <a:p>
            <a:pPr>
              <a:lnSpc>
                <a:spcPts val="3710"/>
              </a:lnSpc>
            </a:pPr>
            <a:r>
              <a:rPr lang="en-US" sz="2650">
                <a:solidFill>
                  <a:srgbClr val="000000"/>
                </a:solidFill>
                <a:latin typeface="IreneFlorentina"/>
              </a:rPr>
              <a:t>What do they do in their free time? </a:t>
            </a:r>
          </a:p>
          <a:p>
            <a:pPr>
              <a:lnSpc>
                <a:spcPts val="1960"/>
              </a:lnSpc>
            </a:pPr>
            <a:endParaRPr lang="en-US" sz="2650">
              <a:solidFill>
                <a:srgbClr val="000000"/>
              </a:solidFill>
              <a:latin typeface="IreneFlorentina"/>
            </a:endParaRPr>
          </a:p>
          <a:p>
            <a:pPr>
              <a:lnSpc>
                <a:spcPts val="3710"/>
              </a:lnSpc>
            </a:pPr>
            <a:r>
              <a:rPr lang="en-US" sz="2650">
                <a:solidFill>
                  <a:srgbClr val="000000"/>
                </a:solidFill>
                <a:latin typeface="IreneFlorentina"/>
              </a:rPr>
              <a:t>Do they work on their own or as part of a team?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5825234" y="798205"/>
            <a:ext cx="5159150" cy="2575080"/>
          </a:xfrm>
          <a:custGeom>
            <a:avLst/>
            <a:gdLst/>
            <a:ahLst/>
            <a:cxnLst/>
            <a:rect l="l" t="t" r="r" b="b"/>
            <a:pathLst>
              <a:path w="5159150" h="2575080">
                <a:moveTo>
                  <a:pt x="0" y="0"/>
                </a:moveTo>
                <a:lnTo>
                  <a:pt x="5159150" y="0"/>
                </a:lnTo>
                <a:lnTo>
                  <a:pt x="5159150" y="2575080"/>
                </a:lnTo>
                <a:lnTo>
                  <a:pt x="0" y="2575080"/>
                </a:lnTo>
                <a:lnTo>
                  <a:pt x="0" y="0"/>
                </a:lnTo>
                <a:close/>
              </a:path>
            </a:pathLst>
          </a:custGeom>
          <a:blipFill>
            <a:blip r:embed="rId2">
              <a:extLst>
                <a:ext uri="{96DAC541-7B7A-43D3-8B79-37D633B846F1}">
                  <asvg:svgBlip xmlns:asvg="http://schemas.microsoft.com/office/drawing/2016/SVG/main" r:embed="rId3"/>
                </a:ext>
              </a:extLst>
            </a:blip>
            <a:stretch>
              <a:fillRect t="-22" r="-63106"/>
            </a:stretch>
          </a:blipFill>
        </p:spPr>
        <p:txBody>
          <a:bodyPr/>
          <a:lstStyle/>
          <a:p>
            <a:endParaRPr lang="en-GB"/>
          </a:p>
        </p:txBody>
      </p:sp>
      <p:grpSp>
        <p:nvGrpSpPr>
          <p:cNvPr id="3" name="Group 3"/>
          <p:cNvGrpSpPr/>
          <p:nvPr/>
        </p:nvGrpSpPr>
        <p:grpSpPr>
          <a:xfrm>
            <a:off x="794402" y="2085745"/>
            <a:ext cx="8876519" cy="1016049"/>
            <a:chOff x="0" y="0"/>
            <a:chExt cx="2337849" cy="267601"/>
          </a:xfrm>
        </p:grpSpPr>
        <p:sp>
          <p:nvSpPr>
            <p:cNvPr id="4" name="Freeform 4"/>
            <p:cNvSpPr/>
            <p:nvPr/>
          </p:nvSpPr>
          <p:spPr>
            <a:xfrm>
              <a:off x="0" y="0"/>
              <a:ext cx="2337849" cy="267601"/>
            </a:xfrm>
            <a:custGeom>
              <a:avLst/>
              <a:gdLst/>
              <a:ahLst/>
              <a:cxnLst/>
              <a:rect l="l" t="t" r="r" b="b"/>
              <a:pathLst>
                <a:path w="2337849" h="267601">
                  <a:moveTo>
                    <a:pt x="44481" y="0"/>
                  </a:moveTo>
                  <a:lnTo>
                    <a:pt x="2293368" y="0"/>
                  </a:lnTo>
                  <a:cubicBezTo>
                    <a:pt x="2305165" y="0"/>
                    <a:pt x="2316479" y="4686"/>
                    <a:pt x="2324820" y="13028"/>
                  </a:cubicBezTo>
                  <a:cubicBezTo>
                    <a:pt x="2333162" y="21370"/>
                    <a:pt x="2337849" y="32684"/>
                    <a:pt x="2337849" y="44481"/>
                  </a:cubicBezTo>
                  <a:lnTo>
                    <a:pt x="2337849" y="223120"/>
                  </a:lnTo>
                  <a:cubicBezTo>
                    <a:pt x="2337849" y="234917"/>
                    <a:pt x="2333162" y="246231"/>
                    <a:pt x="2324820" y="254573"/>
                  </a:cubicBezTo>
                  <a:cubicBezTo>
                    <a:pt x="2316479" y="262915"/>
                    <a:pt x="2305165" y="267601"/>
                    <a:pt x="2293368" y="267601"/>
                  </a:cubicBezTo>
                  <a:lnTo>
                    <a:pt x="44481" y="267601"/>
                  </a:lnTo>
                  <a:cubicBezTo>
                    <a:pt x="32684" y="267601"/>
                    <a:pt x="21370" y="262915"/>
                    <a:pt x="13028" y="254573"/>
                  </a:cubicBezTo>
                  <a:cubicBezTo>
                    <a:pt x="4686" y="246231"/>
                    <a:pt x="0" y="234917"/>
                    <a:pt x="0" y="223120"/>
                  </a:cubicBezTo>
                  <a:lnTo>
                    <a:pt x="0" y="44481"/>
                  </a:lnTo>
                  <a:cubicBezTo>
                    <a:pt x="0" y="32684"/>
                    <a:pt x="4686" y="21370"/>
                    <a:pt x="13028" y="13028"/>
                  </a:cubicBezTo>
                  <a:cubicBezTo>
                    <a:pt x="21370" y="4686"/>
                    <a:pt x="32684" y="0"/>
                    <a:pt x="44481" y="0"/>
                  </a:cubicBezTo>
                  <a:close/>
                </a:path>
              </a:pathLst>
            </a:custGeom>
            <a:solidFill>
              <a:srgbClr val="FFFFFF"/>
            </a:solidFill>
          </p:spPr>
          <p:txBody>
            <a:bodyPr/>
            <a:lstStyle/>
            <a:p>
              <a:endParaRPr lang="en-GB"/>
            </a:p>
          </p:txBody>
        </p:sp>
        <p:sp>
          <p:nvSpPr>
            <p:cNvPr id="5" name="TextBox 5"/>
            <p:cNvSpPr txBox="1"/>
            <p:nvPr/>
          </p:nvSpPr>
          <p:spPr>
            <a:xfrm>
              <a:off x="0" y="-76200"/>
              <a:ext cx="2337849" cy="343801"/>
            </a:xfrm>
            <a:prstGeom prst="rect">
              <a:avLst/>
            </a:prstGeom>
          </p:spPr>
          <p:txBody>
            <a:bodyPr lIns="50800" tIns="50800" rIns="50800" bIns="50800" rtlCol="0" anchor="ctr"/>
            <a:lstStyle/>
            <a:p>
              <a:pPr algn="ctr">
                <a:lnSpc>
                  <a:spcPts val="3640"/>
                </a:lnSpc>
              </a:pPr>
              <a:endParaRPr/>
            </a:p>
          </p:txBody>
        </p:sp>
      </p:grpSp>
      <p:grpSp>
        <p:nvGrpSpPr>
          <p:cNvPr id="6" name="Group 6"/>
          <p:cNvGrpSpPr/>
          <p:nvPr/>
        </p:nvGrpSpPr>
        <p:grpSpPr>
          <a:xfrm>
            <a:off x="812442" y="3353132"/>
            <a:ext cx="8858479" cy="1016049"/>
            <a:chOff x="0" y="0"/>
            <a:chExt cx="2333097" cy="267601"/>
          </a:xfrm>
        </p:grpSpPr>
        <p:sp>
          <p:nvSpPr>
            <p:cNvPr id="7" name="Freeform 7"/>
            <p:cNvSpPr/>
            <p:nvPr/>
          </p:nvSpPr>
          <p:spPr>
            <a:xfrm>
              <a:off x="0" y="0"/>
              <a:ext cx="2333098" cy="267601"/>
            </a:xfrm>
            <a:custGeom>
              <a:avLst/>
              <a:gdLst/>
              <a:ahLst/>
              <a:cxnLst/>
              <a:rect l="l" t="t" r="r" b="b"/>
              <a:pathLst>
                <a:path w="2333098" h="267601">
                  <a:moveTo>
                    <a:pt x="44572" y="0"/>
                  </a:moveTo>
                  <a:lnTo>
                    <a:pt x="2288526" y="0"/>
                  </a:lnTo>
                  <a:cubicBezTo>
                    <a:pt x="2300347" y="0"/>
                    <a:pt x="2311684" y="4696"/>
                    <a:pt x="2320043" y="13055"/>
                  </a:cubicBezTo>
                  <a:cubicBezTo>
                    <a:pt x="2328402" y="21414"/>
                    <a:pt x="2333098" y="32751"/>
                    <a:pt x="2333098" y="44572"/>
                  </a:cubicBezTo>
                  <a:lnTo>
                    <a:pt x="2333098" y="223030"/>
                  </a:lnTo>
                  <a:cubicBezTo>
                    <a:pt x="2333098" y="247646"/>
                    <a:pt x="2313142" y="267601"/>
                    <a:pt x="2288526" y="267601"/>
                  </a:cubicBezTo>
                  <a:lnTo>
                    <a:pt x="44572" y="267601"/>
                  </a:lnTo>
                  <a:cubicBezTo>
                    <a:pt x="32751" y="267601"/>
                    <a:pt x="21414" y="262906"/>
                    <a:pt x="13055" y="254547"/>
                  </a:cubicBezTo>
                  <a:cubicBezTo>
                    <a:pt x="4696" y="246188"/>
                    <a:pt x="0" y="234851"/>
                    <a:pt x="0" y="223030"/>
                  </a:cubicBezTo>
                  <a:lnTo>
                    <a:pt x="0" y="44572"/>
                  </a:lnTo>
                  <a:cubicBezTo>
                    <a:pt x="0" y="32751"/>
                    <a:pt x="4696" y="21414"/>
                    <a:pt x="13055" y="13055"/>
                  </a:cubicBezTo>
                  <a:cubicBezTo>
                    <a:pt x="21414" y="4696"/>
                    <a:pt x="32751" y="0"/>
                    <a:pt x="44572" y="0"/>
                  </a:cubicBezTo>
                  <a:close/>
                </a:path>
              </a:pathLst>
            </a:custGeom>
            <a:solidFill>
              <a:srgbClr val="FFFFFF"/>
            </a:solidFill>
          </p:spPr>
          <p:txBody>
            <a:bodyPr/>
            <a:lstStyle/>
            <a:p>
              <a:endParaRPr lang="en-GB"/>
            </a:p>
          </p:txBody>
        </p:sp>
        <p:sp>
          <p:nvSpPr>
            <p:cNvPr id="8" name="TextBox 8"/>
            <p:cNvSpPr txBox="1"/>
            <p:nvPr/>
          </p:nvSpPr>
          <p:spPr>
            <a:xfrm>
              <a:off x="0" y="-76200"/>
              <a:ext cx="2333097" cy="343801"/>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812442" y="4616832"/>
            <a:ext cx="8858479" cy="1016049"/>
            <a:chOff x="0" y="0"/>
            <a:chExt cx="2333097" cy="267601"/>
          </a:xfrm>
        </p:grpSpPr>
        <p:sp>
          <p:nvSpPr>
            <p:cNvPr id="10" name="Freeform 10"/>
            <p:cNvSpPr/>
            <p:nvPr/>
          </p:nvSpPr>
          <p:spPr>
            <a:xfrm>
              <a:off x="0" y="0"/>
              <a:ext cx="2333098" cy="267601"/>
            </a:xfrm>
            <a:custGeom>
              <a:avLst/>
              <a:gdLst/>
              <a:ahLst/>
              <a:cxnLst/>
              <a:rect l="l" t="t" r="r" b="b"/>
              <a:pathLst>
                <a:path w="2333098" h="267601">
                  <a:moveTo>
                    <a:pt x="44572" y="0"/>
                  </a:moveTo>
                  <a:lnTo>
                    <a:pt x="2288526" y="0"/>
                  </a:lnTo>
                  <a:cubicBezTo>
                    <a:pt x="2300347" y="0"/>
                    <a:pt x="2311684" y="4696"/>
                    <a:pt x="2320043" y="13055"/>
                  </a:cubicBezTo>
                  <a:cubicBezTo>
                    <a:pt x="2328402" y="21414"/>
                    <a:pt x="2333098" y="32751"/>
                    <a:pt x="2333098" y="44572"/>
                  </a:cubicBezTo>
                  <a:lnTo>
                    <a:pt x="2333098" y="223030"/>
                  </a:lnTo>
                  <a:cubicBezTo>
                    <a:pt x="2333098" y="247646"/>
                    <a:pt x="2313142" y="267601"/>
                    <a:pt x="2288526" y="267601"/>
                  </a:cubicBezTo>
                  <a:lnTo>
                    <a:pt x="44572" y="267601"/>
                  </a:lnTo>
                  <a:cubicBezTo>
                    <a:pt x="32751" y="267601"/>
                    <a:pt x="21414" y="262906"/>
                    <a:pt x="13055" y="254547"/>
                  </a:cubicBezTo>
                  <a:cubicBezTo>
                    <a:pt x="4696" y="246188"/>
                    <a:pt x="0" y="234851"/>
                    <a:pt x="0" y="223030"/>
                  </a:cubicBezTo>
                  <a:lnTo>
                    <a:pt x="0" y="44572"/>
                  </a:lnTo>
                  <a:cubicBezTo>
                    <a:pt x="0" y="32751"/>
                    <a:pt x="4696" y="21414"/>
                    <a:pt x="13055" y="13055"/>
                  </a:cubicBezTo>
                  <a:cubicBezTo>
                    <a:pt x="21414" y="4696"/>
                    <a:pt x="32751" y="0"/>
                    <a:pt x="44572" y="0"/>
                  </a:cubicBezTo>
                  <a:close/>
                </a:path>
              </a:pathLst>
            </a:custGeom>
            <a:solidFill>
              <a:srgbClr val="FFFFFF"/>
            </a:solidFill>
          </p:spPr>
          <p:txBody>
            <a:bodyPr/>
            <a:lstStyle/>
            <a:p>
              <a:endParaRPr lang="en-GB"/>
            </a:p>
          </p:txBody>
        </p:sp>
        <p:sp>
          <p:nvSpPr>
            <p:cNvPr id="11" name="TextBox 11"/>
            <p:cNvSpPr txBox="1"/>
            <p:nvPr/>
          </p:nvSpPr>
          <p:spPr>
            <a:xfrm>
              <a:off x="0" y="-76200"/>
              <a:ext cx="2333097" cy="343801"/>
            </a:xfrm>
            <a:prstGeom prst="rect">
              <a:avLst/>
            </a:prstGeom>
          </p:spPr>
          <p:txBody>
            <a:bodyPr lIns="50800" tIns="50800" rIns="50800" bIns="50800" rtlCol="0" anchor="ctr"/>
            <a:lstStyle/>
            <a:p>
              <a:pPr algn="ctr">
                <a:lnSpc>
                  <a:spcPts val="3640"/>
                </a:lnSpc>
              </a:pPr>
              <a:endParaRPr/>
            </a:p>
          </p:txBody>
        </p:sp>
      </p:grpSp>
      <p:grpSp>
        <p:nvGrpSpPr>
          <p:cNvPr id="12" name="Group 12"/>
          <p:cNvGrpSpPr/>
          <p:nvPr/>
        </p:nvGrpSpPr>
        <p:grpSpPr>
          <a:xfrm>
            <a:off x="812442" y="5880531"/>
            <a:ext cx="8858479" cy="1016049"/>
            <a:chOff x="0" y="0"/>
            <a:chExt cx="2333097" cy="267601"/>
          </a:xfrm>
        </p:grpSpPr>
        <p:sp>
          <p:nvSpPr>
            <p:cNvPr id="13" name="Freeform 13"/>
            <p:cNvSpPr/>
            <p:nvPr/>
          </p:nvSpPr>
          <p:spPr>
            <a:xfrm>
              <a:off x="0" y="0"/>
              <a:ext cx="2333098" cy="267601"/>
            </a:xfrm>
            <a:custGeom>
              <a:avLst/>
              <a:gdLst/>
              <a:ahLst/>
              <a:cxnLst/>
              <a:rect l="l" t="t" r="r" b="b"/>
              <a:pathLst>
                <a:path w="2333098" h="267601">
                  <a:moveTo>
                    <a:pt x="44572" y="0"/>
                  </a:moveTo>
                  <a:lnTo>
                    <a:pt x="2288526" y="0"/>
                  </a:lnTo>
                  <a:cubicBezTo>
                    <a:pt x="2300347" y="0"/>
                    <a:pt x="2311684" y="4696"/>
                    <a:pt x="2320043" y="13055"/>
                  </a:cubicBezTo>
                  <a:cubicBezTo>
                    <a:pt x="2328402" y="21414"/>
                    <a:pt x="2333098" y="32751"/>
                    <a:pt x="2333098" y="44572"/>
                  </a:cubicBezTo>
                  <a:lnTo>
                    <a:pt x="2333098" y="223030"/>
                  </a:lnTo>
                  <a:cubicBezTo>
                    <a:pt x="2333098" y="247646"/>
                    <a:pt x="2313142" y="267601"/>
                    <a:pt x="2288526" y="267601"/>
                  </a:cubicBezTo>
                  <a:lnTo>
                    <a:pt x="44572" y="267601"/>
                  </a:lnTo>
                  <a:cubicBezTo>
                    <a:pt x="32751" y="267601"/>
                    <a:pt x="21414" y="262906"/>
                    <a:pt x="13055" y="254547"/>
                  </a:cubicBezTo>
                  <a:cubicBezTo>
                    <a:pt x="4696" y="246188"/>
                    <a:pt x="0" y="234851"/>
                    <a:pt x="0" y="223030"/>
                  </a:cubicBezTo>
                  <a:lnTo>
                    <a:pt x="0" y="44572"/>
                  </a:lnTo>
                  <a:cubicBezTo>
                    <a:pt x="0" y="32751"/>
                    <a:pt x="4696" y="21414"/>
                    <a:pt x="13055" y="13055"/>
                  </a:cubicBezTo>
                  <a:cubicBezTo>
                    <a:pt x="21414" y="4696"/>
                    <a:pt x="32751" y="0"/>
                    <a:pt x="44572" y="0"/>
                  </a:cubicBezTo>
                  <a:close/>
                </a:path>
              </a:pathLst>
            </a:custGeom>
            <a:solidFill>
              <a:srgbClr val="FFFFFF"/>
            </a:solidFill>
          </p:spPr>
          <p:txBody>
            <a:bodyPr/>
            <a:lstStyle/>
            <a:p>
              <a:endParaRPr lang="en-GB"/>
            </a:p>
          </p:txBody>
        </p:sp>
        <p:sp>
          <p:nvSpPr>
            <p:cNvPr id="14" name="TextBox 14"/>
            <p:cNvSpPr txBox="1"/>
            <p:nvPr/>
          </p:nvSpPr>
          <p:spPr>
            <a:xfrm>
              <a:off x="0" y="-76200"/>
              <a:ext cx="2333097" cy="343801"/>
            </a:xfrm>
            <a:prstGeom prst="rect">
              <a:avLst/>
            </a:prstGeom>
          </p:spPr>
          <p:txBody>
            <a:bodyPr lIns="50800" tIns="50800" rIns="50800" bIns="50800" rtlCol="0" anchor="ctr"/>
            <a:lstStyle/>
            <a:p>
              <a:pPr algn="ctr">
                <a:lnSpc>
                  <a:spcPts val="3640"/>
                </a:lnSpc>
              </a:pPr>
              <a:endParaRPr/>
            </a:p>
          </p:txBody>
        </p:sp>
      </p:grpSp>
      <p:grpSp>
        <p:nvGrpSpPr>
          <p:cNvPr id="15" name="Group 15"/>
          <p:cNvGrpSpPr/>
          <p:nvPr/>
        </p:nvGrpSpPr>
        <p:grpSpPr>
          <a:xfrm>
            <a:off x="812442" y="7144230"/>
            <a:ext cx="8858479" cy="1016049"/>
            <a:chOff x="0" y="0"/>
            <a:chExt cx="2333097" cy="267601"/>
          </a:xfrm>
        </p:grpSpPr>
        <p:sp>
          <p:nvSpPr>
            <p:cNvPr id="16" name="Freeform 16"/>
            <p:cNvSpPr/>
            <p:nvPr/>
          </p:nvSpPr>
          <p:spPr>
            <a:xfrm>
              <a:off x="0" y="0"/>
              <a:ext cx="2333098" cy="267601"/>
            </a:xfrm>
            <a:custGeom>
              <a:avLst/>
              <a:gdLst/>
              <a:ahLst/>
              <a:cxnLst/>
              <a:rect l="l" t="t" r="r" b="b"/>
              <a:pathLst>
                <a:path w="2333098" h="267601">
                  <a:moveTo>
                    <a:pt x="44572" y="0"/>
                  </a:moveTo>
                  <a:lnTo>
                    <a:pt x="2288526" y="0"/>
                  </a:lnTo>
                  <a:cubicBezTo>
                    <a:pt x="2300347" y="0"/>
                    <a:pt x="2311684" y="4696"/>
                    <a:pt x="2320043" y="13055"/>
                  </a:cubicBezTo>
                  <a:cubicBezTo>
                    <a:pt x="2328402" y="21414"/>
                    <a:pt x="2333098" y="32751"/>
                    <a:pt x="2333098" y="44572"/>
                  </a:cubicBezTo>
                  <a:lnTo>
                    <a:pt x="2333098" y="223030"/>
                  </a:lnTo>
                  <a:cubicBezTo>
                    <a:pt x="2333098" y="247646"/>
                    <a:pt x="2313142" y="267601"/>
                    <a:pt x="2288526" y="267601"/>
                  </a:cubicBezTo>
                  <a:lnTo>
                    <a:pt x="44572" y="267601"/>
                  </a:lnTo>
                  <a:cubicBezTo>
                    <a:pt x="32751" y="267601"/>
                    <a:pt x="21414" y="262906"/>
                    <a:pt x="13055" y="254547"/>
                  </a:cubicBezTo>
                  <a:cubicBezTo>
                    <a:pt x="4696" y="246188"/>
                    <a:pt x="0" y="234851"/>
                    <a:pt x="0" y="223030"/>
                  </a:cubicBezTo>
                  <a:lnTo>
                    <a:pt x="0" y="44572"/>
                  </a:lnTo>
                  <a:cubicBezTo>
                    <a:pt x="0" y="32751"/>
                    <a:pt x="4696" y="21414"/>
                    <a:pt x="13055" y="13055"/>
                  </a:cubicBezTo>
                  <a:cubicBezTo>
                    <a:pt x="21414" y="4696"/>
                    <a:pt x="32751" y="0"/>
                    <a:pt x="44572" y="0"/>
                  </a:cubicBezTo>
                  <a:close/>
                </a:path>
              </a:pathLst>
            </a:custGeom>
            <a:solidFill>
              <a:srgbClr val="FFFFFF"/>
            </a:solidFill>
          </p:spPr>
          <p:txBody>
            <a:bodyPr/>
            <a:lstStyle/>
            <a:p>
              <a:endParaRPr lang="en-GB"/>
            </a:p>
          </p:txBody>
        </p:sp>
        <p:sp>
          <p:nvSpPr>
            <p:cNvPr id="17" name="TextBox 17"/>
            <p:cNvSpPr txBox="1"/>
            <p:nvPr/>
          </p:nvSpPr>
          <p:spPr>
            <a:xfrm>
              <a:off x="0" y="-76200"/>
              <a:ext cx="2333097" cy="343801"/>
            </a:xfrm>
            <a:prstGeom prst="rect">
              <a:avLst/>
            </a:prstGeom>
          </p:spPr>
          <p:txBody>
            <a:bodyPr lIns="50800" tIns="50800" rIns="50800" bIns="50800" rtlCol="0" anchor="ctr"/>
            <a:lstStyle/>
            <a:p>
              <a:pPr algn="ctr">
                <a:lnSpc>
                  <a:spcPts val="3640"/>
                </a:lnSpc>
              </a:pPr>
              <a:endParaRPr/>
            </a:p>
          </p:txBody>
        </p:sp>
      </p:grpSp>
      <p:grpSp>
        <p:nvGrpSpPr>
          <p:cNvPr id="18" name="Group 18"/>
          <p:cNvGrpSpPr/>
          <p:nvPr/>
        </p:nvGrpSpPr>
        <p:grpSpPr>
          <a:xfrm>
            <a:off x="812442" y="8407929"/>
            <a:ext cx="8858479" cy="1016049"/>
            <a:chOff x="0" y="0"/>
            <a:chExt cx="2333097" cy="267601"/>
          </a:xfrm>
        </p:grpSpPr>
        <p:sp>
          <p:nvSpPr>
            <p:cNvPr id="19" name="Freeform 19"/>
            <p:cNvSpPr/>
            <p:nvPr/>
          </p:nvSpPr>
          <p:spPr>
            <a:xfrm>
              <a:off x="0" y="0"/>
              <a:ext cx="2333098" cy="267601"/>
            </a:xfrm>
            <a:custGeom>
              <a:avLst/>
              <a:gdLst/>
              <a:ahLst/>
              <a:cxnLst/>
              <a:rect l="l" t="t" r="r" b="b"/>
              <a:pathLst>
                <a:path w="2333098" h="267601">
                  <a:moveTo>
                    <a:pt x="44572" y="0"/>
                  </a:moveTo>
                  <a:lnTo>
                    <a:pt x="2288526" y="0"/>
                  </a:lnTo>
                  <a:cubicBezTo>
                    <a:pt x="2300347" y="0"/>
                    <a:pt x="2311684" y="4696"/>
                    <a:pt x="2320043" y="13055"/>
                  </a:cubicBezTo>
                  <a:cubicBezTo>
                    <a:pt x="2328402" y="21414"/>
                    <a:pt x="2333098" y="32751"/>
                    <a:pt x="2333098" y="44572"/>
                  </a:cubicBezTo>
                  <a:lnTo>
                    <a:pt x="2333098" y="223030"/>
                  </a:lnTo>
                  <a:cubicBezTo>
                    <a:pt x="2333098" y="247646"/>
                    <a:pt x="2313142" y="267601"/>
                    <a:pt x="2288526" y="267601"/>
                  </a:cubicBezTo>
                  <a:lnTo>
                    <a:pt x="44572" y="267601"/>
                  </a:lnTo>
                  <a:cubicBezTo>
                    <a:pt x="32751" y="267601"/>
                    <a:pt x="21414" y="262906"/>
                    <a:pt x="13055" y="254547"/>
                  </a:cubicBezTo>
                  <a:cubicBezTo>
                    <a:pt x="4696" y="246188"/>
                    <a:pt x="0" y="234851"/>
                    <a:pt x="0" y="223030"/>
                  </a:cubicBezTo>
                  <a:lnTo>
                    <a:pt x="0" y="44572"/>
                  </a:lnTo>
                  <a:cubicBezTo>
                    <a:pt x="0" y="32751"/>
                    <a:pt x="4696" y="21414"/>
                    <a:pt x="13055" y="13055"/>
                  </a:cubicBezTo>
                  <a:cubicBezTo>
                    <a:pt x="21414" y="4696"/>
                    <a:pt x="32751" y="0"/>
                    <a:pt x="44572" y="0"/>
                  </a:cubicBezTo>
                  <a:close/>
                </a:path>
              </a:pathLst>
            </a:custGeom>
            <a:solidFill>
              <a:srgbClr val="FFFFFF"/>
            </a:solidFill>
          </p:spPr>
          <p:txBody>
            <a:bodyPr/>
            <a:lstStyle/>
            <a:p>
              <a:endParaRPr lang="en-GB"/>
            </a:p>
          </p:txBody>
        </p:sp>
        <p:sp>
          <p:nvSpPr>
            <p:cNvPr id="20" name="TextBox 20"/>
            <p:cNvSpPr txBox="1"/>
            <p:nvPr/>
          </p:nvSpPr>
          <p:spPr>
            <a:xfrm>
              <a:off x="0" y="-76200"/>
              <a:ext cx="2333097" cy="343801"/>
            </a:xfrm>
            <a:prstGeom prst="rect">
              <a:avLst/>
            </a:prstGeom>
          </p:spPr>
          <p:txBody>
            <a:bodyPr lIns="50800" tIns="50800" rIns="50800" bIns="50800" rtlCol="0" anchor="ctr"/>
            <a:lstStyle/>
            <a:p>
              <a:pPr algn="ctr">
                <a:lnSpc>
                  <a:spcPts val="3640"/>
                </a:lnSpc>
              </a:pPr>
              <a:endParaRPr/>
            </a:p>
          </p:txBody>
        </p:sp>
      </p:grpSp>
      <p:sp>
        <p:nvSpPr>
          <p:cNvPr id="21" name="Freeform 21"/>
          <p:cNvSpPr/>
          <p:nvPr/>
        </p:nvSpPr>
        <p:spPr>
          <a:xfrm rot="-173360">
            <a:off x="10654740" y="1918953"/>
            <a:ext cx="5884074" cy="7132210"/>
          </a:xfrm>
          <a:custGeom>
            <a:avLst/>
            <a:gdLst/>
            <a:ahLst/>
            <a:cxnLst/>
            <a:rect l="l" t="t" r="r" b="b"/>
            <a:pathLst>
              <a:path w="5884074" h="7132210">
                <a:moveTo>
                  <a:pt x="0" y="0"/>
                </a:moveTo>
                <a:lnTo>
                  <a:pt x="5884074" y="0"/>
                </a:lnTo>
                <a:lnTo>
                  <a:pt x="5884074" y="7132210"/>
                </a:lnTo>
                <a:lnTo>
                  <a:pt x="0" y="7132210"/>
                </a:lnTo>
                <a:lnTo>
                  <a:pt x="0" y="0"/>
                </a:lnTo>
                <a:close/>
              </a:path>
            </a:pathLst>
          </a:custGeom>
          <a:blipFill>
            <a:blip r:embed="rId4"/>
            <a:stretch>
              <a:fillRect/>
            </a:stretch>
          </a:blipFill>
        </p:spPr>
        <p:txBody>
          <a:bodyPr/>
          <a:lstStyle/>
          <a:p>
            <a:endParaRPr lang="en-GB"/>
          </a:p>
        </p:txBody>
      </p:sp>
      <p:grpSp>
        <p:nvGrpSpPr>
          <p:cNvPr id="22" name="Group 22"/>
          <p:cNvGrpSpPr>
            <a:grpSpLocks noChangeAspect="1"/>
          </p:cNvGrpSpPr>
          <p:nvPr/>
        </p:nvGrpSpPr>
        <p:grpSpPr>
          <a:xfrm rot="-173360">
            <a:off x="10839246" y="2368779"/>
            <a:ext cx="5386100" cy="5386078"/>
            <a:chOff x="0" y="0"/>
            <a:chExt cx="6350025" cy="6350000"/>
          </a:xfrm>
        </p:grpSpPr>
        <p:sp>
          <p:nvSpPr>
            <p:cNvPr id="23" name="Freeform 2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17196" r="-17196"/>
              </a:stretch>
            </a:blipFill>
          </p:spPr>
          <p:txBody>
            <a:bodyPr/>
            <a:lstStyle/>
            <a:p>
              <a:endParaRPr lang="en-GB"/>
            </a:p>
          </p:txBody>
        </p:sp>
      </p:grpSp>
      <p:sp>
        <p:nvSpPr>
          <p:cNvPr id="24" name="Freeform 24"/>
          <p:cNvSpPr/>
          <p:nvPr/>
        </p:nvSpPr>
        <p:spPr>
          <a:xfrm>
            <a:off x="10735123" y="191096"/>
            <a:ext cx="2599698" cy="1384339"/>
          </a:xfrm>
          <a:custGeom>
            <a:avLst/>
            <a:gdLst/>
            <a:ahLst/>
            <a:cxnLst/>
            <a:rect l="l" t="t" r="r" b="b"/>
            <a:pathLst>
              <a:path w="2599698" h="1384339">
                <a:moveTo>
                  <a:pt x="0" y="0"/>
                </a:moveTo>
                <a:lnTo>
                  <a:pt x="2599697" y="0"/>
                </a:lnTo>
                <a:lnTo>
                  <a:pt x="2599697" y="1384339"/>
                </a:lnTo>
                <a:lnTo>
                  <a:pt x="0" y="1384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5" name="Freeform 25"/>
          <p:cNvSpPr/>
          <p:nvPr/>
        </p:nvSpPr>
        <p:spPr>
          <a:xfrm rot="-2125246">
            <a:off x="14333276" y="3622466"/>
            <a:ext cx="5129839" cy="5532179"/>
          </a:xfrm>
          <a:custGeom>
            <a:avLst/>
            <a:gdLst/>
            <a:ahLst/>
            <a:cxnLst/>
            <a:rect l="l" t="t" r="r" b="b"/>
            <a:pathLst>
              <a:path w="5129839" h="5532179">
                <a:moveTo>
                  <a:pt x="0" y="0"/>
                </a:moveTo>
                <a:lnTo>
                  <a:pt x="5129839" y="0"/>
                </a:lnTo>
                <a:lnTo>
                  <a:pt x="5129839" y="5532179"/>
                </a:lnTo>
                <a:lnTo>
                  <a:pt x="0" y="5532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26" name="Group 26"/>
          <p:cNvGrpSpPr/>
          <p:nvPr/>
        </p:nvGrpSpPr>
        <p:grpSpPr>
          <a:xfrm>
            <a:off x="1037720" y="2265162"/>
            <a:ext cx="657214" cy="65721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28" name="TextBox 28"/>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sp>
        <p:nvSpPr>
          <p:cNvPr id="29" name="TextBox 29"/>
          <p:cNvSpPr txBox="1"/>
          <p:nvPr/>
        </p:nvSpPr>
        <p:spPr>
          <a:xfrm rot="-194616">
            <a:off x="10889915" y="7885543"/>
            <a:ext cx="5686384" cy="826933"/>
          </a:xfrm>
          <a:prstGeom prst="rect">
            <a:avLst/>
          </a:prstGeom>
        </p:spPr>
        <p:txBody>
          <a:bodyPr lIns="0" tIns="0" rIns="0" bIns="0" rtlCol="0" anchor="t">
            <a:spAutoFit/>
          </a:bodyPr>
          <a:lstStyle/>
          <a:p>
            <a:pPr algn="ctr">
              <a:lnSpc>
                <a:spcPts val="6470"/>
              </a:lnSpc>
            </a:pPr>
            <a:r>
              <a:rPr lang="en-US" sz="5176">
                <a:solidFill>
                  <a:srgbClr val="660087"/>
                </a:solidFill>
                <a:latin typeface="Bobby Jones"/>
              </a:rPr>
              <a:t>AMELIA EARHEART</a:t>
            </a:r>
          </a:p>
        </p:txBody>
      </p:sp>
      <p:sp>
        <p:nvSpPr>
          <p:cNvPr id="30" name="TextBox 30"/>
          <p:cNvSpPr txBox="1"/>
          <p:nvPr/>
        </p:nvSpPr>
        <p:spPr>
          <a:xfrm>
            <a:off x="2029351" y="2165144"/>
            <a:ext cx="7313292" cy="847725"/>
          </a:xfrm>
          <a:prstGeom prst="rect">
            <a:avLst/>
          </a:prstGeom>
        </p:spPr>
        <p:txBody>
          <a:bodyPr lIns="0" tIns="0" rIns="0" bIns="0" rtlCol="0" anchor="t">
            <a:spAutoFit/>
          </a:bodyPr>
          <a:lstStyle/>
          <a:p>
            <a:pPr>
              <a:lnSpc>
                <a:spcPts val="3359"/>
              </a:lnSpc>
            </a:pPr>
            <a:r>
              <a:rPr lang="en-US" sz="2799">
                <a:solidFill>
                  <a:srgbClr val="000000"/>
                </a:solidFill>
                <a:latin typeface="Quicksand Medium"/>
              </a:rPr>
              <a:t>First woman to travel across the Atlantic by plane.</a:t>
            </a:r>
          </a:p>
        </p:txBody>
      </p:sp>
      <p:sp>
        <p:nvSpPr>
          <p:cNvPr id="31" name="TextBox 31"/>
          <p:cNvSpPr txBox="1"/>
          <p:nvPr/>
        </p:nvSpPr>
        <p:spPr>
          <a:xfrm>
            <a:off x="2029351" y="3602101"/>
            <a:ext cx="3651052" cy="490855"/>
          </a:xfrm>
          <a:prstGeom prst="rect">
            <a:avLst/>
          </a:prstGeom>
        </p:spPr>
        <p:txBody>
          <a:bodyPr lIns="0" tIns="0" rIns="0" bIns="0" rtlCol="0" anchor="t">
            <a:spAutoFit/>
          </a:bodyPr>
          <a:lstStyle/>
          <a:p>
            <a:pPr>
              <a:lnSpc>
                <a:spcPts val="3919"/>
              </a:lnSpc>
            </a:pPr>
            <a:r>
              <a:rPr lang="en-US" sz="2799">
                <a:solidFill>
                  <a:srgbClr val="000000"/>
                </a:solidFill>
                <a:latin typeface="Quicksand Medium"/>
              </a:rPr>
              <a:t>Her plane was yellow.</a:t>
            </a:r>
          </a:p>
        </p:txBody>
      </p:sp>
      <p:sp>
        <p:nvSpPr>
          <p:cNvPr id="32" name="TextBox 32"/>
          <p:cNvSpPr txBox="1"/>
          <p:nvPr/>
        </p:nvSpPr>
        <p:spPr>
          <a:xfrm>
            <a:off x="2029351" y="4846091"/>
            <a:ext cx="4531816" cy="490855"/>
          </a:xfrm>
          <a:prstGeom prst="rect">
            <a:avLst/>
          </a:prstGeom>
        </p:spPr>
        <p:txBody>
          <a:bodyPr lIns="0" tIns="0" rIns="0" bIns="0" rtlCol="0" anchor="t">
            <a:spAutoFit/>
          </a:bodyPr>
          <a:lstStyle/>
          <a:p>
            <a:pPr>
              <a:lnSpc>
                <a:spcPts val="3919"/>
              </a:lnSpc>
            </a:pPr>
            <a:r>
              <a:rPr lang="en-US" sz="2799">
                <a:solidFill>
                  <a:srgbClr val="000000"/>
                </a:solidFill>
                <a:latin typeface="Quicksand Medium"/>
              </a:rPr>
              <a:t>Built her own rollercoaster.</a:t>
            </a:r>
          </a:p>
        </p:txBody>
      </p:sp>
      <p:sp>
        <p:nvSpPr>
          <p:cNvPr id="33" name="TextBox 33"/>
          <p:cNvSpPr txBox="1"/>
          <p:nvPr/>
        </p:nvSpPr>
        <p:spPr>
          <a:xfrm>
            <a:off x="2029351" y="6128181"/>
            <a:ext cx="6976100" cy="490855"/>
          </a:xfrm>
          <a:prstGeom prst="rect">
            <a:avLst/>
          </a:prstGeom>
        </p:spPr>
        <p:txBody>
          <a:bodyPr lIns="0" tIns="0" rIns="0" bIns="0" rtlCol="0" anchor="t">
            <a:spAutoFit/>
          </a:bodyPr>
          <a:lstStyle/>
          <a:p>
            <a:pPr>
              <a:lnSpc>
                <a:spcPts val="3919"/>
              </a:lnSpc>
            </a:pPr>
            <a:r>
              <a:rPr lang="en-US" sz="2799">
                <a:solidFill>
                  <a:srgbClr val="000000"/>
                </a:solidFill>
                <a:latin typeface="Quicksand Medium"/>
              </a:rPr>
              <a:t>Disappeared over the Pacific Ocean.</a:t>
            </a:r>
          </a:p>
        </p:txBody>
      </p:sp>
      <p:sp>
        <p:nvSpPr>
          <p:cNvPr id="34" name="TextBox 34"/>
          <p:cNvSpPr txBox="1"/>
          <p:nvPr/>
        </p:nvSpPr>
        <p:spPr>
          <a:xfrm>
            <a:off x="2029351" y="7223630"/>
            <a:ext cx="7134492" cy="847725"/>
          </a:xfrm>
          <a:prstGeom prst="rect">
            <a:avLst/>
          </a:prstGeom>
        </p:spPr>
        <p:txBody>
          <a:bodyPr lIns="0" tIns="0" rIns="0" bIns="0" rtlCol="0" anchor="t">
            <a:spAutoFit/>
          </a:bodyPr>
          <a:lstStyle/>
          <a:p>
            <a:pPr>
              <a:lnSpc>
                <a:spcPts val="3359"/>
              </a:lnSpc>
            </a:pPr>
            <a:r>
              <a:rPr lang="en-US" sz="2799">
                <a:solidFill>
                  <a:srgbClr val="000000"/>
                </a:solidFill>
                <a:latin typeface="Quicksand Medium"/>
              </a:rPr>
              <a:t>66 aircrafts and 9 ships were involved in the search.</a:t>
            </a:r>
          </a:p>
        </p:txBody>
      </p:sp>
      <p:sp>
        <p:nvSpPr>
          <p:cNvPr id="35" name="TextBox 35"/>
          <p:cNvSpPr txBox="1"/>
          <p:nvPr/>
        </p:nvSpPr>
        <p:spPr>
          <a:xfrm>
            <a:off x="2029351" y="8627004"/>
            <a:ext cx="5036344" cy="490855"/>
          </a:xfrm>
          <a:prstGeom prst="rect">
            <a:avLst/>
          </a:prstGeom>
        </p:spPr>
        <p:txBody>
          <a:bodyPr lIns="0" tIns="0" rIns="0" bIns="0" rtlCol="0" anchor="t">
            <a:spAutoFit/>
          </a:bodyPr>
          <a:lstStyle/>
          <a:p>
            <a:pPr>
              <a:lnSpc>
                <a:spcPts val="3919"/>
              </a:lnSpc>
            </a:pPr>
            <a:r>
              <a:rPr lang="en-US" sz="2799">
                <a:solidFill>
                  <a:srgbClr val="000000"/>
                </a:solidFill>
                <a:latin typeface="Quicksand Medium"/>
              </a:rPr>
              <a:t>Named her plane the canary  </a:t>
            </a:r>
          </a:p>
        </p:txBody>
      </p:sp>
      <p:sp>
        <p:nvSpPr>
          <p:cNvPr id="36" name="TextBox 36"/>
          <p:cNvSpPr txBox="1"/>
          <p:nvPr/>
        </p:nvSpPr>
        <p:spPr>
          <a:xfrm>
            <a:off x="1028700" y="593725"/>
            <a:ext cx="12306120"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The facts</a:t>
            </a:r>
          </a:p>
        </p:txBody>
      </p:sp>
      <p:grpSp>
        <p:nvGrpSpPr>
          <p:cNvPr id="37" name="Group 37"/>
          <p:cNvGrpSpPr/>
          <p:nvPr/>
        </p:nvGrpSpPr>
        <p:grpSpPr>
          <a:xfrm>
            <a:off x="1037720" y="3552259"/>
            <a:ext cx="657214" cy="657214"/>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39" name="TextBox 39"/>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40" name="Group 40"/>
          <p:cNvGrpSpPr/>
          <p:nvPr/>
        </p:nvGrpSpPr>
        <p:grpSpPr>
          <a:xfrm>
            <a:off x="1037720" y="4814712"/>
            <a:ext cx="657214" cy="657214"/>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42" name="TextBox 42"/>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43" name="Group 43"/>
          <p:cNvGrpSpPr/>
          <p:nvPr/>
        </p:nvGrpSpPr>
        <p:grpSpPr>
          <a:xfrm>
            <a:off x="1037720" y="6077165"/>
            <a:ext cx="657214" cy="657214"/>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45" name="TextBox 45"/>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46" name="Group 46"/>
          <p:cNvGrpSpPr/>
          <p:nvPr/>
        </p:nvGrpSpPr>
        <p:grpSpPr>
          <a:xfrm>
            <a:off x="1037720" y="7339618"/>
            <a:ext cx="657214" cy="657214"/>
            <a:chOff x="0" y="0"/>
            <a:chExt cx="812800" cy="812800"/>
          </a:xfrm>
        </p:grpSpPr>
        <p:sp>
          <p:nvSpPr>
            <p:cNvPr id="47" name="Freeform 4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48" name="TextBox 48"/>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49" name="Group 49"/>
          <p:cNvGrpSpPr/>
          <p:nvPr/>
        </p:nvGrpSpPr>
        <p:grpSpPr>
          <a:xfrm>
            <a:off x="1037720" y="8621121"/>
            <a:ext cx="657214" cy="657214"/>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DE26"/>
            </a:solidFill>
          </p:spPr>
          <p:txBody>
            <a:bodyPr/>
            <a:lstStyle/>
            <a:p>
              <a:endParaRPr lang="en-GB"/>
            </a:p>
          </p:txBody>
        </p:sp>
        <p:sp>
          <p:nvSpPr>
            <p:cNvPr id="51" name="TextBox 51"/>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9598" y="526098"/>
            <a:ext cx="16229702"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Group WORK:</a:t>
            </a:r>
          </a:p>
        </p:txBody>
      </p:sp>
      <p:sp>
        <p:nvSpPr>
          <p:cNvPr id="9" name="Freeform 9"/>
          <p:cNvSpPr/>
          <p:nvPr/>
        </p:nvSpPr>
        <p:spPr>
          <a:xfrm>
            <a:off x="518807" y="2025464"/>
            <a:ext cx="9607393" cy="6236072"/>
          </a:xfrm>
          <a:custGeom>
            <a:avLst/>
            <a:gdLst/>
            <a:ahLst/>
            <a:cxnLst/>
            <a:rect l="l" t="t" r="r" b="b"/>
            <a:pathLst>
              <a:path w="9607393" h="6236072">
                <a:moveTo>
                  <a:pt x="0" y="0"/>
                </a:moveTo>
                <a:lnTo>
                  <a:pt x="9607393" y="0"/>
                </a:lnTo>
                <a:lnTo>
                  <a:pt x="9607393" y="6236072"/>
                </a:lnTo>
                <a:lnTo>
                  <a:pt x="0" y="62360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TextBox 10"/>
          <p:cNvSpPr txBox="1"/>
          <p:nvPr/>
        </p:nvSpPr>
        <p:spPr>
          <a:xfrm>
            <a:off x="1381395" y="2804277"/>
            <a:ext cx="2732584" cy="980440"/>
          </a:xfrm>
          <a:prstGeom prst="rect">
            <a:avLst/>
          </a:prstGeom>
        </p:spPr>
        <p:txBody>
          <a:bodyPr lIns="0" tIns="0" rIns="0" bIns="0" rtlCol="0" anchor="t">
            <a:spAutoFit/>
          </a:bodyPr>
          <a:lstStyle/>
          <a:p>
            <a:pPr>
              <a:lnSpc>
                <a:spcPts val="7865"/>
              </a:lnSpc>
            </a:pPr>
            <a:r>
              <a:rPr lang="en-US" sz="6050">
                <a:solidFill>
                  <a:srgbClr val="343434"/>
                </a:solidFill>
                <a:latin typeface="Bobby Jones"/>
              </a:rPr>
              <a:t>group 1</a:t>
            </a:r>
          </a:p>
        </p:txBody>
      </p:sp>
      <p:sp>
        <p:nvSpPr>
          <p:cNvPr id="11" name="TextBox 11"/>
          <p:cNvSpPr txBox="1"/>
          <p:nvPr/>
        </p:nvSpPr>
        <p:spPr>
          <a:xfrm>
            <a:off x="1381395" y="3808095"/>
            <a:ext cx="7487844" cy="2566035"/>
          </a:xfrm>
          <a:prstGeom prst="rect">
            <a:avLst/>
          </a:prstGeom>
        </p:spPr>
        <p:txBody>
          <a:bodyPr lIns="0" tIns="0" rIns="0" bIns="0" rtlCol="0" anchor="t">
            <a:spAutoFit/>
          </a:bodyPr>
          <a:lstStyle/>
          <a:p>
            <a:pPr>
              <a:lnSpc>
                <a:spcPts val="5040"/>
              </a:lnSpc>
            </a:pPr>
            <a:r>
              <a:rPr lang="en-US" sz="3600">
                <a:solidFill>
                  <a:srgbClr val="343434"/>
                </a:solidFill>
                <a:latin typeface="IreneFlorentina"/>
              </a:rPr>
              <a:t>What effect does the patriarchy have on men (cis and trans), boys and non-binary young people?</a:t>
            </a:r>
          </a:p>
        </p:txBody>
      </p:sp>
      <p:sp>
        <p:nvSpPr>
          <p:cNvPr id="12" name="Freeform 12"/>
          <p:cNvSpPr/>
          <p:nvPr/>
        </p:nvSpPr>
        <p:spPr>
          <a:xfrm flipH="1">
            <a:off x="8727022" y="3159690"/>
            <a:ext cx="9228743" cy="5990293"/>
          </a:xfrm>
          <a:custGeom>
            <a:avLst/>
            <a:gdLst/>
            <a:ahLst/>
            <a:cxnLst/>
            <a:rect l="l" t="t" r="r" b="b"/>
            <a:pathLst>
              <a:path w="9228743" h="5990293">
                <a:moveTo>
                  <a:pt x="9228743" y="0"/>
                </a:moveTo>
                <a:lnTo>
                  <a:pt x="0" y="0"/>
                </a:lnTo>
                <a:lnTo>
                  <a:pt x="0" y="5990293"/>
                </a:lnTo>
                <a:lnTo>
                  <a:pt x="9228743" y="5990293"/>
                </a:lnTo>
                <a:lnTo>
                  <a:pt x="922874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3" name="TextBox 13"/>
          <p:cNvSpPr txBox="1"/>
          <p:nvPr/>
        </p:nvSpPr>
        <p:spPr>
          <a:xfrm>
            <a:off x="9507444" y="3718042"/>
            <a:ext cx="6117729" cy="987912"/>
          </a:xfrm>
          <a:prstGeom prst="rect">
            <a:avLst/>
          </a:prstGeom>
        </p:spPr>
        <p:txBody>
          <a:bodyPr lIns="0" tIns="0" rIns="0" bIns="0" rtlCol="0" anchor="t">
            <a:spAutoFit/>
          </a:bodyPr>
          <a:lstStyle/>
          <a:p>
            <a:pPr>
              <a:lnSpc>
                <a:spcPts val="7864"/>
              </a:lnSpc>
            </a:pPr>
            <a:r>
              <a:rPr lang="en-US" sz="6049">
                <a:solidFill>
                  <a:srgbClr val="FFFFFF"/>
                </a:solidFill>
                <a:latin typeface="Bobby Jones"/>
              </a:rPr>
              <a:t>group 2</a:t>
            </a:r>
          </a:p>
        </p:txBody>
      </p:sp>
      <p:sp>
        <p:nvSpPr>
          <p:cNvPr id="14" name="TextBox 14"/>
          <p:cNvSpPr txBox="1"/>
          <p:nvPr/>
        </p:nvSpPr>
        <p:spPr>
          <a:xfrm>
            <a:off x="9507444" y="4714803"/>
            <a:ext cx="7957281" cy="2566035"/>
          </a:xfrm>
          <a:prstGeom prst="rect">
            <a:avLst/>
          </a:prstGeom>
        </p:spPr>
        <p:txBody>
          <a:bodyPr lIns="0" tIns="0" rIns="0" bIns="0" rtlCol="0" anchor="t">
            <a:spAutoFit/>
          </a:bodyPr>
          <a:lstStyle/>
          <a:p>
            <a:pPr>
              <a:lnSpc>
                <a:spcPts val="5040"/>
              </a:lnSpc>
            </a:pPr>
            <a:r>
              <a:rPr lang="en-US" sz="3600">
                <a:solidFill>
                  <a:srgbClr val="FFFFFF"/>
                </a:solidFill>
                <a:latin typeface="IreneFlorentina"/>
              </a:rPr>
              <a:t>What effect does the patriarchy have on women (cis and trans, girls and non-binary young people?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32226" y="4996427"/>
            <a:ext cx="7226827" cy="4690867"/>
          </a:xfrm>
          <a:custGeom>
            <a:avLst/>
            <a:gdLst/>
            <a:ahLst/>
            <a:cxnLst/>
            <a:rect l="l" t="t" r="r" b="b"/>
            <a:pathLst>
              <a:path w="7226827" h="4690867">
                <a:moveTo>
                  <a:pt x="0" y="0"/>
                </a:moveTo>
                <a:lnTo>
                  <a:pt x="7226827" y="0"/>
                </a:lnTo>
                <a:lnTo>
                  <a:pt x="7226827" y="4690868"/>
                </a:lnTo>
                <a:lnTo>
                  <a:pt x="0" y="46908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flipH="1">
            <a:off x="9858492" y="1862437"/>
            <a:ext cx="6370295" cy="2467041"/>
          </a:xfrm>
          <a:custGeom>
            <a:avLst/>
            <a:gdLst/>
            <a:ahLst/>
            <a:cxnLst/>
            <a:rect l="l" t="t" r="r" b="b"/>
            <a:pathLst>
              <a:path w="6370295" h="2467041">
                <a:moveTo>
                  <a:pt x="6370295" y="0"/>
                </a:moveTo>
                <a:lnTo>
                  <a:pt x="0" y="0"/>
                </a:lnTo>
                <a:lnTo>
                  <a:pt x="0" y="2467042"/>
                </a:lnTo>
                <a:lnTo>
                  <a:pt x="6370295" y="2467042"/>
                </a:lnTo>
                <a:lnTo>
                  <a:pt x="63702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824036" y="1882936"/>
            <a:ext cx="4796696" cy="3113492"/>
          </a:xfrm>
          <a:custGeom>
            <a:avLst/>
            <a:gdLst/>
            <a:ahLst/>
            <a:cxnLst/>
            <a:rect l="l" t="t" r="r" b="b"/>
            <a:pathLst>
              <a:path w="4796696" h="3113492">
                <a:moveTo>
                  <a:pt x="0" y="0"/>
                </a:moveTo>
                <a:lnTo>
                  <a:pt x="4796696" y="0"/>
                </a:lnTo>
                <a:lnTo>
                  <a:pt x="4796696" y="3113491"/>
                </a:lnTo>
                <a:lnTo>
                  <a:pt x="0" y="3113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flipH="1">
            <a:off x="12383409" y="6867909"/>
            <a:ext cx="5497824" cy="2129157"/>
          </a:xfrm>
          <a:custGeom>
            <a:avLst/>
            <a:gdLst/>
            <a:ahLst/>
            <a:cxnLst/>
            <a:rect l="l" t="t" r="r" b="b"/>
            <a:pathLst>
              <a:path w="5497824" h="2129157">
                <a:moveTo>
                  <a:pt x="5497824" y="0"/>
                </a:moveTo>
                <a:lnTo>
                  <a:pt x="0" y="0"/>
                </a:lnTo>
                <a:lnTo>
                  <a:pt x="0" y="2129157"/>
                </a:lnTo>
                <a:lnTo>
                  <a:pt x="5497824" y="2129157"/>
                </a:lnTo>
                <a:lnTo>
                  <a:pt x="549782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5369261" y="2551176"/>
            <a:ext cx="4489231" cy="2913919"/>
          </a:xfrm>
          <a:custGeom>
            <a:avLst/>
            <a:gdLst/>
            <a:ahLst/>
            <a:cxnLst/>
            <a:rect l="l" t="t" r="r" b="b"/>
            <a:pathLst>
              <a:path w="4489231" h="2913919">
                <a:moveTo>
                  <a:pt x="4489231" y="0"/>
                </a:moveTo>
                <a:lnTo>
                  <a:pt x="0" y="0"/>
                </a:lnTo>
                <a:lnTo>
                  <a:pt x="0" y="2913919"/>
                </a:lnTo>
                <a:lnTo>
                  <a:pt x="4489231" y="2913919"/>
                </a:lnTo>
                <a:lnTo>
                  <a:pt x="448923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11580629" y="3996561"/>
            <a:ext cx="5188031" cy="3367504"/>
          </a:xfrm>
          <a:custGeom>
            <a:avLst/>
            <a:gdLst/>
            <a:ahLst/>
            <a:cxnLst/>
            <a:rect l="l" t="t" r="r" b="b"/>
            <a:pathLst>
              <a:path w="5188031" h="3367504">
                <a:moveTo>
                  <a:pt x="5188031" y="0"/>
                </a:moveTo>
                <a:lnTo>
                  <a:pt x="0" y="0"/>
                </a:lnTo>
                <a:lnTo>
                  <a:pt x="0" y="3367504"/>
                </a:lnTo>
                <a:lnTo>
                  <a:pt x="5188031" y="3367504"/>
                </a:lnTo>
                <a:lnTo>
                  <a:pt x="518803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48161" y="5234552"/>
            <a:ext cx="3984066" cy="4057845"/>
          </a:xfrm>
          <a:custGeom>
            <a:avLst/>
            <a:gdLst/>
            <a:ahLst/>
            <a:cxnLst/>
            <a:rect l="l" t="t" r="r" b="b"/>
            <a:pathLst>
              <a:path w="3984066" h="4057845">
                <a:moveTo>
                  <a:pt x="0" y="0"/>
                </a:moveTo>
                <a:lnTo>
                  <a:pt x="3984065" y="0"/>
                </a:lnTo>
                <a:lnTo>
                  <a:pt x="3984065" y="4057845"/>
                </a:lnTo>
                <a:lnTo>
                  <a:pt x="0" y="40578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9" name="Freeform 9"/>
          <p:cNvSpPr/>
          <p:nvPr/>
        </p:nvSpPr>
        <p:spPr>
          <a:xfrm>
            <a:off x="14501692" y="8369794"/>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15948376" y="1724328"/>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0606398" y="7932487"/>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564287" y="3620592"/>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a:off x="3843720" y="8310589"/>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TextBox 14"/>
          <p:cNvSpPr txBox="1"/>
          <p:nvPr/>
        </p:nvSpPr>
        <p:spPr>
          <a:xfrm>
            <a:off x="1028700" y="682051"/>
            <a:ext cx="13705445" cy="797306"/>
          </a:xfrm>
          <a:prstGeom prst="rect">
            <a:avLst/>
          </a:prstGeom>
        </p:spPr>
        <p:txBody>
          <a:bodyPr lIns="0" tIns="0" rIns="0" bIns="0" rtlCol="0" anchor="t">
            <a:spAutoFit/>
          </a:bodyPr>
          <a:lstStyle/>
          <a:p>
            <a:pPr>
              <a:lnSpc>
                <a:spcPts val="5992"/>
              </a:lnSpc>
            </a:pPr>
            <a:r>
              <a:rPr lang="en-US" sz="5600">
                <a:solidFill>
                  <a:srgbClr val="343434"/>
                </a:solidFill>
                <a:latin typeface="Bobby Jones"/>
              </a:rPr>
              <a:t>the negative effect of the patriarchy</a:t>
            </a:r>
          </a:p>
        </p:txBody>
      </p:sp>
      <p:sp>
        <p:nvSpPr>
          <p:cNvPr id="15" name="TextBox 15"/>
          <p:cNvSpPr txBox="1"/>
          <p:nvPr/>
        </p:nvSpPr>
        <p:spPr>
          <a:xfrm>
            <a:off x="1234981" y="2274514"/>
            <a:ext cx="4200559" cy="1608455"/>
          </a:xfrm>
          <a:prstGeom prst="rect">
            <a:avLst/>
          </a:prstGeom>
        </p:spPr>
        <p:txBody>
          <a:bodyPr lIns="0" tIns="0" rIns="0" bIns="0" rtlCol="0" anchor="t">
            <a:spAutoFit/>
          </a:bodyPr>
          <a:lstStyle/>
          <a:p>
            <a:pPr algn="ctr">
              <a:lnSpc>
                <a:spcPts val="3220"/>
              </a:lnSpc>
              <a:spcBef>
                <a:spcPct val="0"/>
              </a:spcBef>
            </a:pPr>
            <a:r>
              <a:rPr lang="en-US" sz="2300">
                <a:solidFill>
                  <a:srgbClr val="343434"/>
                </a:solidFill>
                <a:latin typeface="IreneFlorentina"/>
              </a:rPr>
              <a:t>Men and boys are encouraged to be disconnected from their emotions.</a:t>
            </a:r>
          </a:p>
        </p:txBody>
      </p:sp>
      <p:sp>
        <p:nvSpPr>
          <p:cNvPr id="16" name="TextBox 16"/>
          <p:cNvSpPr txBox="1"/>
          <p:nvPr/>
        </p:nvSpPr>
        <p:spPr>
          <a:xfrm>
            <a:off x="1139570" y="5581030"/>
            <a:ext cx="3274901" cy="3208655"/>
          </a:xfrm>
          <a:prstGeom prst="rect">
            <a:avLst/>
          </a:prstGeom>
        </p:spPr>
        <p:txBody>
          <a:bodyPr lIns="0" tIns="0" rIns="0" bIns="0" rtlCol="0" anchor="t">
            <a:spAutoFit/>
          </a:bodyPr>
          <a:lstStyle/>
          <a:p>
            <a:pPr algn="ctr">
              <a:lnSpc>
                <a:spcPts val="3220"/>
              </a:lnSpc>
              <a:spcBef>
                <a:spcPct val="0"/>
              </a:spcBef>
            </a:pPr>
            <a:r>
              <a:rPr lang="en-US" sz="2300">
                <a:solidFill>
                  <a:srgbClr val="FFFFFF"/>
                </a:solidFill>
                <a:latin typeface="IreneFlorentina"/>
              </a:rPr>
              <a:t>Feeling </a:t>
            </a:r>
            <a:r>
              <a:rPr lang="en-US" sz="2300">
                <a:solidFill>
                  <a:srgbClr val="FFFFFF"/>
                </a:solidFill>
                <a:latin typeface="IreneFlorentina"/>
                <a:hlinkClick r:id="rId24" tooltip="https://therapist.com/moods-and-emotions/shame/"/>
              </a:rPr>
              <a:t>shame</a:t>
            </a:r>
            <a:r>
              <a:rPr lang="en-US" sz="2300">
                <a:solidFill>
                  <a:srgbClr val="FFFFFF"/>
                </a:solidFill>
                <a:latin typeface="IreneFlorentina"/>
              </a:rPr>
              <a:t> about seeming vulnerable or expressing “unmasculine” emotions like fear, sadness, or worry.</a:t>
            </a:r>
          </a:p>
        </p:txBody>
      </p:sp>
      <p:sp>
        <p:nvSpPr>
          <p:cNvPr id="17" name="TextBox 17"/>
          <p:cNvSpPr txBox="1"/>
          <p:nvPr/>
        </p:nvSpPr>
        <p:spPr>
          <a:xfrm>
            <a:off x="5610412" y="3026972"/>
            <a:ext cx="3985222" cy="1208405"/>
          </a:xfrm>
          <a:prstGeom prst="rect">
            <a:avLst/>
          </a:prstGeom>
        </p:spPr>
        <p:txBody>
          <a:bodyPr lIns="0" tIns="0" rIns="0" bIns="0" rtlCol="0" anchor="t">
            <a:spAutoFit/>
          </a:bodyPr>
          <a:lstStyle/>
          <a:p>
            <a:pPr algn="ctr">
              <a:lnSpc>
                <a:spcPts val="3220"/>
              </a:lnSpc>
              <a:spcBef>
                <a:spcPct val="0"/>
              </a:spcBef>
            </a:pPr>
            <a:r>
              <a:rPr lang="en-US" sz="2300">
                <a:solidFill>
                  <a:srgbClr val="343434"/>
                </a:solidFill>
                <a:latin typeface="IreneFlorentina"/>
              </a:rPr>
              <a:t>Pressure to conform to narrow idea of what a man should be.</a:t>
            </a:r>
          </a:p>
        </p:txBody>
      </p:sp>
      <p:sp>
        <p:nvSpPr>
          <p:cNvPr id="18" name="TextBox 18"/>
          <p:cNvSpPr txBox="1"/>
          <p:nvPr/>
        </p:nvSpPr>
        <p:spPr>
          <a:xfrm>
            <a:off x="11708803" y="4319954"/>
            <a:ext cx="4633378" cy="21012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rPr>
              <a:t> Patriarchy reinforces sexist attitudes and beliefs, and provides men with the power to act on them. </a:t>
            </a:r>
          </a:p>
        </p:txBody>
      </p:sp>
      <p:sp>
        <p:nvSpPr>
          <p:cNvPr id="19" name="TextBox 19"/>
          <p:cNvSpPr txBox="1"/>
          <p:nvPr/>
        </p:nvSpPr>
        <p:spPr>
          <a:xfrm>
            <a:off x="12988222" y="7047574"/>
            <a:ext cx="4583474" cy="12630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rPr>
              <a:t>Men are less likely to seek out support for their mental health. </a:t>
            </a:r>
          </a:p>
        </p:txBody>
      </p:sp>
      <p:sp>
        <p:nvSpPr>
          <p:cNvPr id="20" name="TextBox 20"/>
          <p:cNvSpPr txBox="1"/>
          <p:nvPr/>
        </p:nvSpPr>
        <p:spPr>
          <a:xfrm>
            <a:off x="5605300" y="5613638"/>
            <a:ext cx="5794165" cy="2520315"/>
          </a:xfrm>
          <a:prstGeom prst="rect">
            <a:avLst/>
          </a:prstGeom>
        </p:spPr>
        <p:txBody>
          <a:bodyPr lIns="0" tIns="0" rIns="0" bIns="0" rtlCol="0" anchor="t">
            <a:spAutoFit/>
          </a:bodyPr>
          <a:lstStyle/>
          <a:p>
            <a:pPr algn="ctr">
              <a:lnSpc>
                <a:spcPts val="3360"/>
              </a:lnSpc>
              <a:spcBef>
                <a:spcPct val="0"/>
              </a:spcBef>
            </a:pPr>
            <a:r>
              <a:rPr lang="en-US" sz="2400">
                <a:solidFill>
                  <a:srgbClr val="343434"/>
                </a:solidFill>
                <a:latin typeface="IreneFlorentina"/>
              </a:rPr>
              <a:t>Patriarchal thinking can comfortably incorporate other biases—ableism, classism, or white supremacy, for instance—that offer one group dominance over others. </a:t>
            </a:r>
          </a:p>
        </p:txBody>
      </p:sp>
      <p:sp>
        <p:nvSpPr>
          <p:cNvPr id="21" name="TextBox 21"/>
          <p:cNvSpPr txBox="1"/>
          <p:nvPr/>
        </p:nvSpPr>
        <p:spPr>
          <a:xfrm>
            <a:off x="10450552" y="2134772"/>
            <a:ext cx="5145777" cy="1263015"/>
          </a:xfrm>
          <a:prstGeom prst="rect">
            <a:avLst/>
          </a:prstGeom>
        </p:spPr>
        <p:txBody>
          <a:bodyPr lIns="0" tIns="0" rIns="0" bIns="0" rtlCol="0" anchor="t">
            <a:spAutoFit/>
          </a:bodyPr>
          <a:lstStyle/>
          <a:p>
            <a:pPr algn="ctr">
              <a:lnSpc>
                <a:spcPts val="3360"/>
              </a:lnSpc>
              <a:spcBef>
                <a:spcPct val="0"/>
              </a:spcBef>
            </a:pPr>
            <a:r>
              <a:rPr lang="en-US" sz="2400">
                <a:solidFill>
                  <a:srgbClr val="FFFFFF"/>
                </a:solidFill>
                <a:latin typeface="IreneFlorentina"/>
              </a:rPr>
              <a:t>Men who aren't viewed as sterotypically masculine are viewed with contempt.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663201" y="391912"/>
            <a:ext cx="3782187"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GROUP WORK</a:t>
            </a:r>
          </a:p>
        </p:txBody>
      </p:sp>
      <p:sp>
        <p:nvSpPr>
          <p:cNvPr id="3" name="Freeform 3"/>
          <p:cNvSpPr/>
          <p:nvPr/>
        </p:nvSpPr>
        <p:spPr>
          <a:xfrm>
            <a:off x="3505828" y="6157153"/>
            <a:ext cx="5939835" cy="3855493"/>
          </a:xfrm>
          <a:custGeom>
            <a:avLst/>
            <a:gdLst/>
            <a:ahLst/>
            <a:cxnLst/>
            <a:rect l="l" t="t" r="r" b="b"/>
            <a:pathLst>
              <a:path w="5939835" h="3855493">
                <a:moveTo>
                  <a:pt x="0" y="0"/>
                </a:moveTo>
                <a:lnTo>
                  <a:pt x="5939835" y="0"/>
                </a:lnTo>
                <a:lnTo>
                  <a:pt x="5939835" y="3855493"/>
                </a:lnTo>
                <a:lnTo>
                  <a:pt x="0" y="38554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Freeform 4"/>
          <p:cNvSpPr/>
          <p:nvPr/>
        </p:nvSpPr>
        <p:spPr>
          <a:xfrm>
            <a:off x="3273164" y="2508803"/>
            <a:ext cx="5620708" cy="3648351"/>
          </a:xfrm>
          <a:custGeom>
            <a:avLst/>
            <a:gdLst/>
            <a:ahLst/>
            <a:cxnLst/>
            <a:rect l="l" t="t" r="r" b="b"/>
            <a:pathLst>
              <a:path w="5620708" h="3648351">
                <a:moveTo>
                  <a:pt x="0" y="0"/>
                </a:moveTo>
                <a:lnTo>
                  <a:pt x="5620708" y="0"/>
                </a:lnTo>
                <a:lnTo>
                  <a:pt x="5620708" y="3648350"/>
                </a:lnTo>
                <a:lnTo>
                  <a:pt x="0" y="3648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flipH="1">
            <a:off x="8657706" y="3721448"/>
            <a:ext cx="5725613" cy="3716444"/>
          </a:xfrm>
          <a:custGeom>
            <a:avLst/>
            <a:gdLst/>
            <a:ahLst/>
            <a:cxnLst/>
            <a:rect l="l" t="t" r="r" b="b"/>
            <a:pathLst>
              <a:path w="5725613" h="3716444">
                <a:moveTo>
                  <a:pt x="5725614" y="0"/>
                </a:moveTo>
                <a:lnTo>
                  <a:pt x="0" y="0"/>
                </a:lnTo>
                <a:lnTo>
                  <a:pt x="0" y="3716443"/>
                </a:lnTo>
                <a:lnTo>
                  <a:pt x="5725614" y="3716443"/>
                </a:lnTo>
                <a:lnTo>
                  <a:pt x="572561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7035931" y="2720365"/>
            <a:ext cx="1336025" cy="2059383"/>
          </a:xfrm>
          <a:custGeom>
            <a:avLst/>
            <a:gdLst/>
            <a:ahLst/>
            <a:cxnLst/>
            <a:rect l="l" t="t" r="r" b="b"/>
            <a:pathLst>
              <a:path w="1336025" h="2059383">
                <a:moveTo>
                  <a:pt x="0" y="0"/>
                </a:moveTo>
                <a:lnTo>
                  <a:pt x="1336024" y="0"/>
                </a:lnTo>
                <a:lnTo>
                  <a:pt x="1336024" y="2059383"/>
                </a:lnTo>
                <a:lnTo>
                  <a:pt x="0" y="2059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9197372" y="4240989"/>
            <a:ext cx="1360757" cy="2097506"/>
          </a:xfrm>
          <a:custGeom>
            <a:avLst/>
            <a:gdLst/>
            <a:ahLst/>
            <a:cxnLst/>
            <a:rect l="l" t="t" r="r" b="b"/>
            <a:pathLst>
              <a:path w="1360757" h="2097506">
                <a:moveTo>
                  <a:pt x="0" y="0"/>
                </a:moveTo>
                <a:lnTo>
                  <a:pt x="1360757" y="0"/>
                </a:lnTo>
                <a:lnTo>
                  <a:pt x="1360757" y="2097506"/>
                </a:lnTo>
                <a:lnTo>
                  <a:pt x="0" y="20975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7947339" y="7015308"/>
            <a:ext cx="1067293" cy="1645152"/>
          </a:xfrm>
          <a:custGeom>
            <a:avLst/>
            <a:gdLst/>
            <a:ahLst/>
            <a:cxnLst/>
            <a:rect l="l" t="t" r="r" b="b"/>
            <a:pathLst>
              <a:path w="1067293" h="1645152">
                <a:moveTo>
                  <a:pt x="0" y="0"/>
                </a:moveTo>
                <a:lnTo>
                  <a:pt x="1067292" y="0"/>
                </a:lnTo>
                <a:lnTo>
                  <a:pt x="1067292" y="1645153"/>
                </a:lnTo>
                <a:lnTo>
                  <a:pt x="0" y="16451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TextBox 9"/>
          <p:cNvSpPr txBox="1"/>
          <p:nvPr/>
        </p:nvSpPr>
        <p:spPr>
          <a:xfrm>
            <a:off x="663201" y="1504623"/>
            <a:ext cx="15117022" cy="603885"/>
          </a:xfrm>
          <a:prstGeom prst="rect">
            <a:avLst/>
          </a:prstGeom>
        </p:spPr>
        <p:txBody>
          <a:bodyPr lIns="0" tIns="0" rIns="0" bIns="0" rtlCol="0" anchor="t">
            <a:spAutoFit/>
          </a:bodyPr>
          <a:lstStyle/>
          <a:p>
            <a:pPr algn="l">
              <a:lnSpc>
                <a:spcPts val="5040"/>
              </a:lnSpc>
            </a:pPr>
            <a:r>
              <a:rPr lang="en-US" sz="3600">
                <a:solidFill>
                  <a:srgbClr val="FFFFFF"/>
                </a:solidFill>
                <a:latin typeface="Quicksand"/>
              </a:rPr>
              <a:t>Look at each of the lightbulbs, and think about why they are wrong.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4996504" y="1028700"/>
            <a:ext cx="8294993" cy="8294993"/>
          </a:xfrm>
          <a:custGeom>
            <a:avLst/>
            <a:gdLst/>
            <a:ahLst/>
            <a:cxnLst/>
            <a:rect l="l" t="t" r="r" b="b"/>
            <a:pathLst>
              <a:path w="8294993" h="8294993">
                <a:moveTo>
                  <a:pt x="0" y="0"/>
                </a:moveTo>
                <a:lnTo>
                  <a:pt x="8294992" y="0"/>
                </a:lnTo>
                <a:lnTo>
                  <a:pt x="8294992" y="8294993"/>
                </a:lnTo>
                <a:lnTo>
                  <a:pt x="0" y="82949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7934281" y="3605228"/>
            <a:ext cx="2419439" cy="3529685"/>
          </a:xfrm>
          <a:custGeom>
            <a:avLst/>
            <a:gdLst/>
            <a:ahLst/>
            <a:cxnLst/>
            <a:rect l="l" t="t" r="r" b="b"/>
            <a:pathLst>
              <a:path w="2419439" h="3529685">
                <a:moveTo>
                  <a:pt x="0" y="0"/>
                </a:moveTo>
                <a:lnTo>
                  <a:pt x="2419438" y="0"/>
                </a:lnTo>
                <a:lnTo>
                  <a:pt x="2419438" y="3529685"/>
                </a:lnTo>
                <a:lnTo>
                  <a:pt x="0" y="35296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rot="-2341732">
            <a:off x="6469868" y="4170524"/>
            <a:ext cx="1246075" cy="1135061"/>
          </a:xfrm>
          <a:custGeom>
            <a:avLst/>
            <a:gdLst/>
            <a:ahLst/>
            <a:cxnLst/>
            <a:rect l="l" t="t" r="r" b="b"/>
            <a:pathLst>
              <a:path w="1246075" h="1135061">
                <a:moveTo>
                  <a:pt x="0" y="0"/>
                </a:moveTo>
                <a:lnTo>
                  <a:pt x="1246076" y="0"/>
                </a:lnTo>
                <a:lnTo>
                  <a:pt x="1246076" y="1135062"/>
                </a:lnTo>
                <a:lnTo>
                  <a:pt x="0" y="11350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rot="-8512864" flipV="1">
            <a:off x="10472268" y="4172640"/>
            <a:ext cx="1246075" cy="1135061"/>
          </a:xfrm>
          <a:custGeom>
            <a:avLst/>
            <a:gdLst/>
            <a:ahLst/>
            <a:cxnLst/>
            <a:rect l="l" t="t" r="r" b="b"/>
            <a:pathLst>
              <a:path w="1246075" h="1135061">
                <a:moveTo>
                  <a:pt x="0" y="1135062"/>
                </a:moveTo>
                <a:lnTo>
                  <a:pt x="1246075" y="1135062"/>
                </a:lnTo>
                <a:lnTo>
                  <a:pt x="1246075" y="0"/>
                </a:lnTo>
                <a:lnTo>
                  <a:pt x="0" y="0"/>
                </a:lnTo>
                <a:lnTo>
                  <a:pt x="0" y="1135062"/>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6" name="Group 6"/>
          <p:cNvGrpSpPr/>
          <p:nvPr/>
        </p:nvGrpSpPr>
        <p:grpSpPr>
          <a:xfrm>
            <a:off x="3518166" y="5895401"/>
            <a:ext cx="3964906" cy="396490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0087"/>
            </a:solidFill>
          </p:spPr>
          <p:txBody>
            <a:bodyPr/>
            <a:lstStyle/>
            <a:p>
              <a:endParaRPr lang="en-GB"/>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3498153" y="5863616"/>
            <a:ext cx="4028476" cy="4028476"/>
            <a:chOff x="0" y="0"/>
            <a:chExt cx="5371301" cy="5371301"/>
          </a:xfrm>
        </p:grpSpPr>
        <p:sp>
          <p:nvSpPr>
            <p:cNvPr id="10" name="Freeform 10"/>
            <p:cNvSpPr/>
            <p:nvPr/>
          </p:nvSpPr>
          <p:spPr>
            <a:xfrm>
              <a:off x="0" y="0"/>
              <a:ext cx="5371301" cy="5371301"/>
            </a:xfrm>
            <a:custGeom>
              <a:avLst/>
              <a:gdLst/>
              <a:ahLst/>
              <a:cxnLst/>
              <a:rect l="l" t="t" r="r" b="b"/>
              <a:pathLst>
                <a:path w="5371301" h="5371301">
                  <a:moveTo>
                    <a:pt x="0" y="0"/>
                  </a:moveTo>
                  <a:lnTo>
                    <a:pt x="5371301" y="0"/>
                  </a:lnTo>
                  <a:lnTo>
                    <a:pt x="5371301" y="5371301"/>
                  </a:lnTo>
                  <a:lnTo>
                    <a:pt x="0" y="53713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1" name="TextBox 11"/>
            <p:cNvSpPr txBox="1"/>
            <p:nvPr/>
          </p:nvSpPr>
          <p:spPr>
            <a:xfrm>
              <a:off x="317591" y="1029922"/>
              <a:ext cx="4734737" cy="1417574"/>
            </a:xfrm>
            <a:prstGeom prst="rect">
              <a:avLst/>
            </a:prstGeom>
          </p:spPr>
          <p:txBody>
            <a:bodyPr lIns="0" tIns="0" rIns="0" bIns="0" rtlCol="0" anchor="t">
              <a:spAutoFit/>
            </a:bodyPr>
            <a:lstStyle/>
            <a:p>
              <a:pPr algn="ctr">
                <a:lnSpc>
                  <a:spcPts val="3906"/>
                </a:lnSpc>
              </a:pPr>
              <a:r>
                <a:rPr lang="en-US" sz="4200">
                  <a:solidFill>
                    <a:srgbClr val="FFFFFF"/>
                  </a:solidFill>
                  <a:latin typeface="Bobby Jones"/>
                </a:rPr>
                <a:t>PATERNITY LEAVE</a:t>
              </a:r>
            </a:p>
          </p:txBody>
        </p:sp>
        <p:sp>
          <p:nvSpPr>
            <p:cNvPr id="12" name="TextBox 12"/>
            <p:cNvSpPr txBox="1"/>
            <p:nvPr/>
          </p:nvSpPr>
          <p:spPr>
            <a:xfrm>
              <a:off x="531229" y="2495121"/>
              <a:ext cx="4308843" cy="2199521"/>
            </a:xfrm>
            <a:prstGeom prst="rect">
              <a:avLst/>
            </a:prstGeom>
          </p:spPr>
          <p:txBody>
            <a:bodyPr lIns="0" tIns="0" rIns="0" bIns="0" rtlCol="0" anchor="t">
              <a:spAutoFit/>
            </a:bodyPr>
            <a:lstStyle/>
            <a:p>
              <a:pPr algn="ctr">
                <a:lnSpc>
                  <a:spcPts val="3257"/>
                </a:lnSpc>
              </a:pPr>
              <a:r>
                <a:rPr lang="en-US" sz="2648">
                  <a:solidFill>
                    <a:srgbClr val="FFFFFF"/>
                  </a:solidFill>
                  <a:latin typeface="IreneFlorentina"/>
                </a:rPr>
                <a:t>"Men don't have enough paternity leave"</a:t>
              </a:r>
            </a:p>
          </p:txBody>
        </p:sp>
      </p:grpSp>
      <p:grpSp>
        <p:nvGrpSpPr>
          <p:cNvPr id="13" name="Group 13"/>
          <p:cNvGrpSpPr/>
          <p:nvPr/>
        </p:nvGrpSpPr>
        <p:grpSpPr>
          <a:xfrm>
            <a:off x="12834882" y="3330033"/>
            <a:ext cx="3692327" cy="369232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0087"/>
            </a:solidFill>
          </p:spPr>
          <p:txBody>
            <a:bodyPr/>
            <a:lstStyle/>
            <a:p>
              <a:endParaRPr lang="en-GB"/>
            </a:p>
          </p:txBody>
        </p:sp>
        <p:sp>
          <p:nvSpPr>
            <p:cNvPr id="15" name="TextBox 15"/>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16" name="Group 16"/>
          <p:cNvGrpSpPr/>
          <p:nvPr/>
        </p:nvGrpSpPr>
        <p:grpSpPr>
          <a:xfrm>
            <a:off x="12791068" y="3308126"/>
            <a:ext cx="3736140" cy="3736140"/>
            <a:chOff x="0" y="0"/>
            <a:chExt cx="4981520" cy="4981520"/>
          </a:xfrm>
        </p:grpSpPr>
        <p:sp>
          <p:nvSpPr>
            <p:cNvPr id="17" name="Freeform 17"/>
            <p:cNvSpPr/>
            <p:nvPr/>
          </p:nvSpPr>
          <p:spPr>
            <a:xfrm>
              <a:off x="0" y="0"/>
              <a:ext cx="4981520" cy="4981520"/>
            </a:xfrm>
            <a:custGeom>
              <a:avLst/>
              <a:gdLst/>
              <a:ahLst/>
              <a:cxnLst/>
              <a:rect l="l" t="t" r="r" b="b"/>
              <a:pathLst>
                <a:path w="4981520" h="4981520">
                  <a:moveTo>
                    <a:pt x="0" y="0"/>
                  </a:moveTo>
                  <a:lnTo>
                    <a:pt x="4981520" y="0"/>
                  </a:lnTo>
                  <a:lnTo>
                    <a:pt x="4981520" y="4981520"/>
                  </a:lnTo>
                  <a:lnTo>
                    <a:pt x="0" y="49815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8" name="TextBox 18"/>
            <p:cNvSpPr txBox="1"/>
            <p:nvPr/>
          </p:nvSpPr>
          <p:spPr>
            <a:xfrm>
              <a:off x="376223" y="1122940"/>
              <a:ext cx="4229075" cy="757174"/>
            </a:xfrm>
            <a:prstGeom prst="rect">
              <a:avLst/>
            </a:prstGeom>
          </p:spPr>
          <p:txBody>
            <a:bodyPr lIns="0" tIns="0" rIns="0" bIns="0" rtlCol="0" anchor="t">
              <a:spAutoFit/>
            </a:bodyPr>
            <a:lstStyle/>
            <a:p>
              <a:pPr algn="ctr">
                <a:lnSpc>
                  <a:spcPts val="3906"/>
                </a:lnSpc>
              </a:pPr>
              <a:r>
                <a:rPr lang="en-US" sz="4200">
                  <a:solidFill>
                    <a:srgbClr val="FFFFFF"/>
                  </a:solidFill>
                  <a:latin typeface="Bobby Jones"/>
                </a:rPr>
                <a:t>DEATH</a:t>
              </a:r>
            </a:p>
          </p:txBody>
        </p:sp>
        <p:sp>
          <p:nvSpPr>
            <p:cNvPr id="19" name="TextBox 19"/>
            <p:cNvSpPr txBox="1"/>
            <p:nvPr/>
          </p:nvSpPr>
          <p:spPr>
            <a:xfrm>
              <a:off x="472149" y="2005183"/>
              <a:ext cx="4037221" cy="2199521"/>
            </a:xfrm>
            <a:prstGeom prst="rect">
              <a:avLst/>
            </a:prstGeom>
          </p:spPr>
          <p:txBody>
            <a:bodyPr lIns="0" tIns="0" rIns="0" bIns="0" rtlCol="0" anchor="t">
              <a:spAutoFit/>
            </a:bodyPr>
            <a:lstStyle/>
            <a:p>
              <a:pPr algn="ctr">
                <a:lnSpc>
                  <a:spcPts val="3257"/>
                </a:lnSpc>
              </a:pPr>
              <a:r>
                <a:rPr lang="en-US" sz="2648">
                  <a:solidFill>
                    <a:srgbClr val="FFFFFF"/>
                  </a:solidFill>
                  <a:latin typeface="IreneFlorentina"/>
                </a:rPr>
                <a:t>"Most victims of violent crime are men"</a:t>
              </a:r>
            </a:p>
          </p:txBody>
        </p:sp>
      </p:grpSp>
      <p:grpSp>
        <p:nvGrpSpPr>
          <p:cNvPr id="20" name="Group 20"/>
          <p:cNvGrpSpPr/>
          <p:nvPr/>
        </p:nvGrpSpPr>
        <p:grpSpPr>
          <a:xfrm>
            <a:off x="10558461" y="260828"/>
            <a:ext cx="3964906" cy="396490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0087"/>
            </a:solidFill>
          </p:spPr>
          <p:txBody>
            <a:bodyPr/>
            <a:lstStyle/>
            <a:p>
              <a:endParaRPr lang="en-GB"/>
            </a:p>
          </p:txBody>
        </p:sp>
        <p:sp>
          <p:nvSpPr>
            <p:cNvPr id="22" name="TextBox 22"/>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23" name="Group 23"/>
          <p:cNvGrpSpPr/>
          <p:nvPr/>
        </p:nvGrpSpPr>
        <p:grpSpPr>
          <a:xfrm>
            <a:off x="3867404" y="423674"/>
            <a:ext cx="3615668" cy="3615668"/>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0087"/>
            </a:solidFill>
          </p:spPr>
          <p:txBody>
            <a:bodyPr/>
            <a:lstStyle/>
            <a:p>
              <a:endParaRPr lang="en-GB"/>
            </a:p>
          </p:txBody>
        </p:sp>
        <p:sp>
          <p:nvSpPr>
            <p:cNvPr id="25" name="TextBox 25"/>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26" name="Group 26"/>
          <p:cNvGrpSpPr/>
          <p:nvPr/>
        </p:nvGrpSpPr>
        <p:grpSpPr>
          <a:xfrm>
            <a:off x="3823847" y="380117"/>
            <a:ext cx="3702782" cy="3702782"/>
            <a:chOff x="0" y="0"/>
            <a:chExt cx="4937043" cy="4937043"/>
          </a:xfrm>
        </p:grpSpPr>
        <p:sp>
          <p:nvSpPr>
            <p:cNvPr id="27" name="Freeform 27"/>
            <p:cNvSpPr/>
            <p:nvPr/>
          </p:nvSpPr>
          <p:spPr>
            <a:xfrm>
              <a:off x="0" y="0"/>
              <a:ext cx="4937043" cy="4937043"/>
            </a:xfrm>
            <a:custGeom>
              <a:avLst/>
              <a:gdLst/>
              <a:ahLst/>
              <a:cxnLst/>
              <a:rect l="l" t="t" r="r" b="b"/>
              <a:pathLst>
                <a:path w="4937043" h="4937043">
                  <a:moveTo>
                    <a:pt x="0" y="0"/>
                  </a:moveTo>
                  <a:lnTo>
                    <a:pt x="4937043" y="0"/>
                  </a:lnTo>
                  <a:lnTo>
                    <a:pt x="4937043" y="4937043"/>
                  </a:lnTo>
                  <a:lnTo>
                    <a:pt x="0" y="4937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8" name="TextBox 28"/>
            <p:cNvSpPr txBox="1"/>
            <p:nvPr/>
          </p:nvSpPr>
          <p:spPr>
            <a:xfrm>
              <a:off x="1207266" y="1276767"/>
              <a:ext cx="2522511" cy="757174"/>
            </a:xfrm>
            <a:prstGeom prst="rect">
              <a:avLst/>
            </a:prstGeom>
          </p:spPr>
          <p:txBody>
            <a:bodyPr lIns="0" tIns="0" rIns="0" bIns="0" rtlCol="0" anchor="t">
              <a:spAutoFit/>
            </a:bodyPr>
            <a:lstStyle/>
            <a:p>
              <a:pPr algn="ctr">
                <a:lnSpc>
                  <a:spcPts val="3906"/>
                </a:lnSpc>
              </a:pPr>
              <a:r>
                <a:rPr lang="en-US" sz="4200">
                  <a:solidFill>
                    <a:srgbClr val="FFFFFF"/>
                  </a:solidFill>
                  <a:latin typeface="Bobby Jones"/>
                </a:rPr>
                <a:t>PRISON</a:t>
              </a:r>
            </a:p>
          </p:txBody>
        </p:sp>
        <p:sp>
          <p:nvSpPr>
            <p:cNvPr id="29" name="TextBox 29"/>
            <p:cNvSpPr txBox="1"/>
            <p:nvPr/>
          </p:nvSpPr>
          <p:spPr>
            <a:xfrm>
              <a:off x="260623" y="2056166"/>
              <a:ext cx="4415797" cy="1653421"/>
            </a:xfrm>
            <a:prstGeom prst="rect">
              <a:avLst/>
            </a:prstGeom>
          </p:spPr>
          <p:txBody>
            <a:bodyPr lIns="0" tIns="0" rIns="0" bIns="0" rtlCol="0" anchor="t">
              <a:spAutoFit/>
            </a:bodyPr>
            <a:lstStyle/>
            <a:p>
              <a:pPr algn="ctr">
                <a:lnSpc>
                  <a:spcPts val="3257"/>
                </a:lnSpc>
              </a:pPr>
              <a:r>
                <a:rPr lang="en-US" sz="2648">
                  <a:solidFill>
                    <a:srgbClr val="FFFFFF"/>
                  </a:solidFill>
                  <a:latin typeface="IreneFlorentina"/>
                </a:rPr>
                <a:t>"There are more men in prison"</a:t>
              </a:r>
            </a:p>
          </p:txBody>
        </p:sp>
      </p:grpSp>
      <p:grpSp>
        <p:nvGrpSpPr>
          <p:cNvPr id="30" name="Group 30"/>
          <p:cNvGrpSpPr/>
          <p:nvPr/>
        </p:nvGrpSpPr>
        <p:grpSpPr>
          <a:xfrm>
            <a:off x="10526676" y="217270"/>
            <a:ext cx="4028476" cy="4028476"/>
            <a:chOff x="0" y="0"/>
            <a:chExt cx="5371301" cy="5371301"/>
          </a:xfrm>
        </p:grpSpPr>
        <p:sp>
          <p:nvSpPr>
            <p:cNvPr id="31" name="TextBox 31"/>
            <p:cNvSpPr txBox="1"/>
            <p:nvPr/>
          </p:nvSpPr>
          <p:spPr>
            <a:xfrm>
              <a:off x="170798" y="1711899"/>
              <a:ext cx="5029706" cy="757174"/>
            </a:xfrm>
            <a:prstGeom prst="rect">
              <a:avLst/>
            </a:prstGeom>
          </p:spPr>
          <p:txBody>
            <a:bodyPr lIns="0" tIns="0" rIns="0" bIns="0" rtlCol="0" anchor="t">
              <a:spAutoFit/>
            </a:bodyPr>
            <a:lstStyle/>
            <a:p>
              <a:pPr algn="ctr">
                <a:lnSpc>
                  <a:spcPts val="3906"/>
                </a:lnSpc>
              </a:pPr>
              <a:r>
                <a:rPr lang="en-US" sz="4200">
                  <a:solidFill>
                    <a:srgbClr val="FFFFFF"/>
                  </a:solidFill>
                  <a:latin typeface="Bobby Jones"/>
                </a:rPr>
                <a:t>MENTAL HEALTH</a:t>
              </a:r>
            </a:p>
          </p:txBody>
        </p:sp>
        <p:sp>
          <p:nvSpPr>
            <p:cNvPr id="32" name="TextBox 32"/>
            <p:cNvSpPr txBox="1"/>
            <p:nvPr/>
          </p:nvSpPr>
          <p:spPr>
            <a:xfrm>
              <a:off x="329824" y="2544607"/>
              <a:ext cx="4711653" cy="1653421"/>
            </a:xfrm>
            <a:prstGeom prst="rect">
              <a:avLst/>
            </a:prstGeom>
          </p:spPr>
          <p:txBody>
            <a:bodyPr lIns="0" tIns="0" rIns="0" bIns="0" rtlCol="0" anchor="t">
              <a:spAutoFit/>
            </a:bodyPr>
            <a:lstStyle/>
            <a:p>
              <a:pPr algn="ctr">
                <a:lnSpc>
                  <a:spcPts val="3257"/>
                </a:lnSpc>
              </a:pPr>
              <a:r>
                <a:rPr lang="en-US" sz="2648">
                  <a:solidFill>
                    <a:srgbClr val="FFFFFF"/>
                  </a:solidFill>
                  <a:latin typeface="IreneFlorentina"/>
                </a:rPr>
                <a:t>"Men have poorer mental health"</a:t>
              </a:r>
            </a:p>
          </p:txBody>
        </p:sp>
        <p:sp>
          <p:nvSpPr>
            <p:cNvPr id="33" name="Freeform 33"/>
            <p:cNvSpPr/>
            <p:nvPr/>
          </p:nvSpPr>
          <p:spPr>
            <a:xfrm>
              <a:off x="0" y="0"/>
              <a:ext cx="5371301" cy="5371301"/>
            </a:xfrm>
            <a:custGeom>
              <a:avLst/>
              <a:gdLst/>
              <a:ahLst/>
              <a:cxnLst/>
              <a:rect l="l" t="t" r="r" b="b"/>
              <a:pathLst>
                <a:path w="5371301" h="5371301">
                  <a:moveTo>
                    <a:pt x="0" y="0"/>
                  </a:moveTo>
                  <a:lnTo>
                    <a:pt x="5371301" y="0"/>
                  </a:lnTo>
                  <a:lnTo>
                    <a:pt x="5371301" y="5371301"/>
                  </a:lnTo>
                  <a:lnTo>
                    <a:pt x="0" y="53713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34" name="Group 34"/>
          <p:cNvGrpSpPr/>
          <p:nvPr/>
        </p:nvGrpSpPr>
        <p:grpSpPr>
          <a:xfrm>
            <a:off x="10867452" y="6185342"/>
            <a:ext cx="3687700" cy="368770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0087"/>
            </a:solidFill>
          </p:spPr>
          <p:txBody>
            <a:bodyPr/>
            <a:lstStyle/>
            <a:p>
              <a:endParaRPr lang="en-GB"/>
            </a:p>
          </p:txBody>
        </p:sp>
        <p:sp>
          <p:nvSpPr>
            <p:cNvPr id="36" name="TextBox 36"/>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37" name="Group 37"/>
          <p:cNvGrpSpPr/>
          <p:nvPr/>
        </p:nvGrpSpPr>
        <p:grpSpPr>
          <a:xfrm>
            <a:off x="10763465" y="6155952"/>
            <a:ext cx="3895673" cy="3736140"/>
            <a:chOff x="0" y="0"/>
            <a:chExt cx="5194231" cy="4981520"/>
          </a:xfrm>
        </p:grpSpPr>
        <p:sp>
          <p:nvSpPr>
            <p:cNvPr id="38" name="TextBox 38"/>
            <p:cNvSpPr txBox="1"/>
            <p:nvPr/>
          </p:nvSpPr>
          <p:spPr>
            <a:xfrm>
              <a:off x="482578" y="1487176"/>
              <a:ext cx="4229075" cy="757174"/>
            </a:xfrm>
            <a:prstGeom prst="rect">
              <a:avLst/>
            </a:prstGeom>
          </p:spPr>
          <p:txBody>
            <a:bodyPr lIns="0" tIns="0" rIns="0" bIns="0" rtlCol="0" anchor="t">
              <a:spAutoFit/>
            </a:bodyPr>
            <a:lstStyle/>
            <a:p>
              <a:pPr algn="ctr">
                <a:lnSpc>
                  <a:spcPts val="3906"/>
                </a:lnSpc>
              </a:pPr>
              <a:r>
                <a:rPr lang="en-US" sz="4200">
                  <a:solidFill>
                    <a:srgbClr val="FFFFFF"/>
                  </a:solidFill>
                  <a:latin typeface="Bobby Jones"/>
                </a:rPr>
                <a:t>HOUSING</a:t>
              </a:r>
            </a:p>
          </p:txBody>
        </p:sp>
        <p:sp>
          <p:nvSpPr>
            <p:cNvPr id="39" name="TextBox 39"/>
            <p:cNvSpPr txBox="1"/>
            <p:nvPr/>
          </p:nvSpPr>
          <p:spPr>
            <a:xfrm>
              <a:off x="0" y="2279275"/>
              <a:ext cx="5194231" cy="1653421"/>
            </a:xfrm>
            <a:prstGeom prst="rect">
              <a:avLst/>
            </a:prstGeom>
          </p:spPr>
          <p:txBody>
            <a:bodyPr lIns="0" tIns="0" rIns="0" bIns="0" rtlCol="0" anchor="t">
              <a:spAutoFit/>
            </a:bodyPr>
            <a:lstStyle/>
            <a:p>
              <a:pPr algn="ctr">
                <a:lnSpc>
                  <a:spcPts val="3257"/>
                </a:lnSpc>
              </a:pPr>
              <a:r>
                <a:rPr lang="en-US" sz="2648">
                  <a:solidFill>
                    <a:srgbClr val="FFFFFF"/>
                  </a:solidFill>
                  <a:latin typeface="IreneFlorentina"/>
                </a:rPr>
                <a:t>"Men are more likely to be homeless"</a:t>
              </a:r>
            </a:p>
          </p:txBody>
        </p:sp>
        <p:sp>
          <p:nvSpPr>
            <p:cNvPr id="40" name="Freeform 40"/>
            <p:cNvSpPr/>
            <p:nvPr/>
          </p:nvSpPr>
          <p:spPr>
            <a:xfrm>
              <a:off x="106355" y="0"/>
              <a:ext cx="4981520" cy="4981520"/>
            </a:xfrm>
            <a:custGeom>
              <a:avLst/>
              <a:gdLst/>
              <a:ahLst/>
              <a:cxnLst/>
              <a:rect l="l" t="t" r="r" b="b"/>
              <a:pathLst>
                <a:path w="4981520" h="4981520">
                  <a:moveTo>
                    <a:pt x="0" y="0"/>
                  </a:moveTo>
                  <a:lnTo>
                    <a:pt x="4981521" y="0"/>
                  </a:lnTo>
                  <a:lnTo>
                    <a:pt x="4981521" y="4981520"/>
                  </a:lnTo>
                  <a:lnTo>
                    <a:pt x="0" y="49815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grpSp>
        <p:nvGrpSpPr>
          <p:cNvPr id="41" name="Group 41"/>
          <p:cNvGrpSpPr/>
          <p:nvPr/>
        </p:nvGrpSpPr>
        <p:grpSpPr>
          <a:xfrm>
            <a:off x="2142879" y="3275430"/>
            <a:ext cx="3369512" cy="3369512"/>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0087"/>
            </a:solidFill>
          </p:spPr>
          <p:txBody>
            <a:bodyPr/>
            <a:lstStyle/>
            <a:p>
              <a:endParaRPr lang="en-GB"/>
            </a:p>
          </p:txBody>
        </p:sp>
        <p:sp>
          <p:nvSpPr>
            <p:cNvPr id="43" name="TextBox 43"/>
            <p:cNvSpPr txBox="1"/>
            <p:nvPr/>
          </p:nvSpPr>
          <p:spPr>
            <a:xfrm>
              <a:off x="76200" y="0"/>
              <a:ext cx="660400" cy="736600"/>
            </a:xfrm>
            <a:prstGeom prst="rect">
              <a:avLst/>
            </a:prstGeom>
          </p:spPr>
          <p:txBody>
            <a:bodyPr lIns="50800" tIns="50800" rIns="50800" bIns="50800" rtlCol="0" anchor="ctr"/>
            <a:lstStyle/>
            <a:p>
              <a:pPr algn="ctr">
                <a:lnSpc>
                  <a:spcPts val="3640"/>
                </a:lnSpc>
              </a:pPr>
              <a:endParaRPr/>
            </a:p>
          </p:txBody>
        </p:sp>
      </p:grpSp>
      <p:grpSp>
        <p:nvGrpSpPr>
          <p:cNvPr id="44" name="Group 44"/>
          <p:cNvGrpSpPr/>
          <p:nvPr/>
        </p:nvGrpSpPr>
        <p:grpSpPr>
          <a:xfrm>
            <a:off x="2142879" y="3275430"/>
            <a:ext cx="3369512" cy="3369512"/>
            <a:chOff x="0" y="0"/>
            <a:chExt cx="4492682" cy="4492682"/>
          </a:xfrm>
        </p:grpSpPr>
        <p:sp>
          <p:nvSpPr>
            <p:cNvPr id="45" name="TextBox 45"/>
            <p:cNvSpPr txBox="1"/>
            <p:nvPr/>
          </p:nvSpPr>
          <p:spPr>
            <a:xfrm>
              <a:off x="699596" y="1388379"/>
              <a:ext cx="3093491" cy="757174"/>
            </a:xfrm>
            <a:prstGeom prst="rect">
              <a:avLst/>
            </a:prstGeom>
          </p:spPr>
          <p:txBody>
            <a:bodyPr lIns="0" tIns="0" rIns="0" bIns="0" rtlCol="0" anchor="t">
              <a:spAutoFit/>
            </a:bodyPr>
            <a:lstStyle/>
            <a:p>
              <a:pPr algn="ctr">
                <a:lnSpc>
                  <a:spcPts val="3906"/>
                </a:lnSpc>
              </a:pPr>
              <a:r>
                <a:rPr lang="en-US" sz="4200">
                  <a:solidFill>
                    <a:srgbClr val="FFFFFF"/>
                  </a:solidFill>
                  <a:latin typeface="Bobby Jones"/>
                </a:rPr>
                <a:t>WAR</a:t>
              </a:r>
            </a:p>
          </p:txBody>
        </p:sp>
        <p:sp>
          <p:nvSpPr>
            <p:cNvPr id="46" name="TextBox 46"/>
            <p:cNvSpPr txBox="1"/>
            <p:nvPr/>
          </p:nvSpPr>
          <p:spPr>
            <a:xfrm>
              <a:off x="355951" y="2116978"/>
              <a:ext cx="3780780" cy="1107321"/>
            </a:xfrm>
            <a:prstGeom prst="rect">
              <a:avLst/>
            </a:prstGeom>
          </p:spPr>
          <p:txBody>
            <a:bodyPr lIns="0" tIns="0" rIns="0" bIns="0" rtlCol="0" anchor="t">
              <a:spAutoFit/>
            </a:bodyPr>
            <a:lstStyle/>
            <a:p>
              <a:pPr algn="ctr">
                <a:lnSpc>
                  <a:spcPts val="3257"/>
                </a:lnSpc>
              </a:pPr>
              <a:r>
                <a:rPr lang="en-US" sz="2648">
                  <a:solidFill>
                    <a:srgbClr val="FFFFFF"/>
                  </a:solidFill>
                  <a:latin typeface="IreneFlorentina"/>
                </a:rPr>
                <a:t>"More men go to war"</a:t>
              </a:r>
            </a:p>
          </p:txBody>
        </p:sp>
        <p:sp>
          <p:nvSpPr>
            <p:cNvPr id="47" name="Freeform 47"/>
            <p:cNvSpPr/>
            <p:nvPr/>
          </p:nvSpPr>
          <p:spPr>
            <a:xfrm>
              <a:off x="0" y="0"/>
              <a:ext cx="4492682" cy="4492682"/>
            </a:xfrm>
            <a:custGeom>
              <a:avLst/>
              <a:gdLst/>
              <a:ahLst/>
              <a:cxnLst/>
              <a:rect l="l" t="t" r="r" b="b"/>
              <a:pathLst>
                <a:path w="4492682" h="4492682">
                  <a:moveTo>
                    <a:pt x="0" y="0"/>
                  </a:moveTo>
                  <a:lnTo>
                    <a:pt x="4492682" y="0"/>
                  </a:lnTo>
                  <a:lnTo>
                    <a:pt x="4492682" y="4492682"/>
                  </a:lnTo>
                  <a:lnTo>
                    <a:pt x="0" y="4492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523487" y="1866311"/>
            <a:ext cx="5429212" cy="7749569"/>
            <a:chOff x="0" y="0"/>
            <a:chExt cx="3293171" cy="4700619"/>
          </a:xfrm>
        </p:grpSpPr>
        <p:sp>
          <p:nvSpPr>
            <p:cNvPr id="3" name="Freeform 3"/>
            <p:cNvSpPr/>
            <p:nvPr/>
          </p:nvSpPr>
          <p:spPr>
            <a:xfrm>
              <a:off x="31750" y="31750"/>
              <a:ext cx="3229671" cy="4637119"/>
            </a:xfrm>
            <a:custGeom>
              <a:avLst/>
              <a:gdLst/>
              <a:ahLst/>
              <a:cxnLst/>
              <a:rect l="l" t="t" r="r" b="b"/>
              <a:pathLst>
                <a:path w="3229671" h="4637119">
                  <a:moveTo>
                    <a:pt x="3136961" y="4637119"/>
                  </a:moveTo>
                  <a:lnTo>
                    <a:pt x="92710" y="4637119"/>
                  </a:lnTo>
                  <a:cubicBezTo>
                    <a:pt x="41910" y="4637119"/>
                    <a:pt x="0" y="4595209"/>
                    <a:pt x="0" y="4544409"/>
                  </a:cubicBezTo>
                  <a:lnTo>
                    <a:pt x="0" y="92710"/>
                  </a:lnTo>
                  <a:cubicBezTo>
                    <a:pt x="0" y="41910"/>
                    <a:pt x="41910" y="0"/>
                    <a:pt x="92710" y="0"/>
                  </a:cubicBezTo>
                  <a:lnTo>
                    <a:pt x="3135691" y="0"/>
                  </a:lnTo>
                  <a:cubicBezTo>
                    <a:pt x="3186491" y="0"/>
                    <a:pt x="3228401" y="41910"/>
                    <a:pt x="3228401" y="92710"/>
                  </a:cubicBezTo>
                  <a:lnTo>
                    <a:pt x="3228401" y="4543139"/>
                  </a:lnTo>
                  <a:cubicBezTo>
                    <a:pt x="3229671" y="4595209"/>
                    <a:pt x="3187761" y="4637119"/>
                    <a:pt x="3136961" y="4637119"/>
                  </a:cubicBezTo>
                  <a:close/>
                </a:path>
              </a:pathLst>
            </a:custGeom>
            <a:solidFill>
              <a:srgbClr val="D8DE26"/>
            </a:solidFill>
          </p:spPr>
          <p:txBody>
            <a:bodyPr/>
            <a:lstStyle/>
            <a:p>
              <a:endParaRPr lang="en-GB"/>
            </a:p>
          </p:txBody>
        </p:sp>
        <p:sp>
          <p:nvSpPr>
            <p:cNvPr id="4" name="Freeform 4"/>
            <p:cNvSpPr/>
            <p:nvPr/>
          </p:nvSpPr>
          <p:spPr>
            <a:xfrm>
              <a:off x="0" y="0"/>
              <a:ext cx="3293171" cy="4700619"/>
            </a:xfrm>
            <a:custGeom>
              <a:avLst/>
              <a:gdLst/>
              <a:ahLst/>
              <a:cxnLst/>
              <a:rect l="l" t="t" r="r" b="b"/>
              <a:pathLst>
                <a:path w="3293171" h="4700619">
                  <a:moveTo>
                    <a:pt x="3168711" y="59690"/>
                  </a:moveTo>
                  <a:cubicBezTo>
                    <a:pt x="3204271" y="59690"/>
                    <a:pt x="3233481" y="88900"/>
                    <a:pt x="3233481" y="124460"/>
                  </a:cubicBezTo>
                  <a:lnTo>
                    <a:pt x="3233481" y="4576159"/>
                  </a:lnTo>
                  <a:cubicBezTo>
                    <a:pt x="3233481" y="4611719"/>
                    <a:pt x="3204271" y="4640929"/>
                    <a:pt x="3168711" y="4640929"/>
                  </a:cubicBezTo>
                  <a:lnTo>
                    <a:pt x="124460" y="4640929"/>
                  </a:lnTo>
                  <a:cubicBezTo>
                    <a:pt x="88900" y="4640929"/>
                    <a:pt x="59690" y="4611719"/>
                    <a:pt x="59690" y="4576159"/>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76159"/>
                  </a:lnTo>
                  <a:cubicBezTo>
                    <a:pt x="0" y="4644739"/>
                    <a:pt x="55880" y="4700619"/>
                    <a:pt x="124460" y="4700619"/>
                  </a:cubicBezTo>
                  <a:lnTo>
                    <a:pt x="3168711" y="4700619"/>
                  </a:lnTo>
                  <a:cubicBezTo>
                    <a:pt x="3237291" y="4700619"/>
                    <a:pt x="3293171" y="4644739"/>
                    <a:pt x="3293171" y="4576159"/>
                  </a:cubicBezTo>
                  <a:lnTo>
                    <a:pt x="3293171" y="124460"/>
                  </a:lnTo>
                  <a:cubicBezTo>
                    <a:pt x="3293171" y="55880"/>
                    <a:pt x="3237291" y="0"/>
                    <a:pt x="3168711" y="0"/>
                  </a:cubicBezTo>
                  <a:close/>
                </a:path>
              </a:pathLst>
            </a:custGeom>
            <a:solidFill>
              <a:srgbClr val="D8DE26"/>
            </a:solidFill>
          </p:spPr>
          <p:txBody>
            <a:bodyPr/>
            <a:lstStyle/>
            <a:p>
              <a:endParaRPr lang="en-GB"/>
            </a:p>
          </p:txBody>
        </p:sp>
      </p:grpSp>
      <p:grpSp>
        <p:nvGrpSpPr>
          <p:cNvPr id="5" name="Group 5"/>
          <p:cNvGrpSpPr/>
          <p:nvPr/>
        </p:nvGrpSpPr>
        <p:grpSpPr>
          <a:xfrm>
            <a:off x="6429394" y="1866311"/>
            <a:ext cx="5429212" cy="7749569"/>
            <a:chOff x="0" y="0"/>
            <a:chExt cx="3293171" cy="4700619"/>
          </a:xfrm>
        </p:grpSpPr>
        <p:sp>
          <p:nvSpPr>
            <p:cNvPr id="6" name="Freeform 6"/>
            <p:cNvSpPr/>
            <p:nvPr/>
          </p:nvSpPr>
          <p:spPr>
            <a:xfrm>
              <a:off x="31750" y="31750"/>
              <a:ext cx="3229671" cy="4637119"/>
            </a:xfrm>
            <a:custGeom>
              <a:avLst/>
              <a:gdLst/>
              <a:ahLst/>
              <a:cxnLst/>
              <a:rect l="l" t="t" r="r" b="b"/>
              <a:pathLst>
                <a:path w="3229671" h="4637119">
                  <a:moveTo>
                    <a:pt x="3136961" y="4637119"/>
                  </a:moveTo>
                  <a:lnTo>
                    <a:pt x="92710" y="4637119"/>
                  </a:lnTo>
                  <a:cubicBezTo>
                    <a:pt x="41910" y="4637119"/>
                    <a:pt x="0" y="4595209"/>
                    <a:pt x="0" y="4544409"/>
                  </a:cubicBezTo>
                  <a:lnTo>
                    <a:pt x="0" y="92710"/>
                  </a:lnTo>
                  <a:cubicBezTo>
                    <a:pt x="0" y="41910"/>
                    <a:pt x="41910" y="0"/>
                    <a:pt x="92710" y="0"/>
                  </a:cubicBezTo>
                  <a:lnTo>
                    <a:pt x="3135691" y="0"/>
                  </a:lnTo>
                  <a:cubicBezTo>
                    <a:pt x="3186491" y="0"/>
                    <a:pt x="3228401" y="41910"/>
                    <a:pt x="3228401" y="92710"/>
                  </a:cubicBezTo>
                  <a:lnTo>
                    <a:pt x="3228401" y="4543139"/>
                  </a:lnTo>
                  <a:cubicBezTo>
                    <a:pt x="3229671" y="4595209"/>
                    <a:pt x="3187761" y="4637119"/>
                    <a:pt x="3136961" y="4637119"/>
                  </a:cubicBezTo>
                  <a:close/>
                </a:path>
              </a:pathLst>
            </a:custGeom>
            <a:solidFill>
              <a:srgbClr val="2D7D9E"/>
            </a:solidFill>
          </p:spPr>
          <p:txBody>
            <a:bodyPr/>
            <a:lstStyle/>
            <a:p>
              <a:endParaRPr lang="en-GB"/>
            </a:p>
          </p:txBody>
        </p:sp>
        <p:sp>
          <p:nvSpPr>
            <p:cNvPr id="7" name="Freeform 7"/>
            <p:cNvSpPr/>
            <p:nvPr/>
          </p:nvSpPr>
          <p:spPr>
            <a:xfrm>
              <a:off x="0" y="0"/>
              <a:ext cx="3293171" cy="4700619"/>
            </a:xfrm>
            <a:custGeom>
              <a:avLst/>
              <a:gdLst/>
              <a:ahLst/>
              <a:cxnLst/>
              <a:rect l="l" t="t" r="r" b="b"/>
              <a:pathLst>
                <a:path w="3293171" h="4700619">
                  <a:moveTo>
                    <a:pt x="3168711" y="59690"/>
                  </a:moveTo>
                  <a:cubicBezTo>
                    <a:pt x="3204271" y="59690"/>
                    <a:pt x="3233481" y="88900"/>
                    <a:pt x="3233481" y="124460"/>
                  </a:cubicBezTo>
                  <a:lnTo>
                    <a:pt x="3233481" y="4576159"/>
                  </a:lnTo>
                  <a:cubicBezTo>
                    <a:pt x="3233481" y="4611719"/>
                    <a:pt x="3204271" y="4640929"/>
                    <a:pt x="3168711" y="4640929"/>
                  </a:cubicBezTo>
                  <a:lnTo>
                    <a:pt x="124460" y="4640929"/>
                  </a:lnTo>
                  <a:cubicBezTo>
                    <a:pt x="88900" y="4640929"/>
                    <a:pt x="59690" y="4611719"/>
                    <a:pt x="59690" y="4576159"/>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76159"/>
                  </a:lnTo>
                  <a:cubicBezTo>
                    <a:pt x="0" y="4644739"/>
                    <a:pt x="55880" y="4700619"/>
                    <a:pt x="124460" y="4700619"/>
                  </a:cubicBezTo>
                  <a:lnTo>
                    <a:pt x="3168711" y="4700619"/>
                  </a:lnTo>
                  <a:cubicBezTo>
                    <a:pt x="3237291" y="4700619"/>
                    <a:pt x="3293171" y="4644739"/>
                    <a:pt x="3293171" y="4576159"/>
                  </a:cubicBezTo>
                  <a:lnTo>
                    <a:pt x="3293171" y="124460"/>
                  </a:lnTo>
                  <a:cubicBezTo>
                    <a:pt x="3293171" y="55880"/>
                    <a:pt x="3237291" y="0"/>
                    <a:pt x="3168711" y="0"/>
                  </a:cubicBezTo>
                  <a:close/>
                </a:path>
              </a:pathLst>
            </a:custGeom>
            <a:solidFill>
              <a:srgbClr val="2D7D9E"/>
            </a:solidFill>
          </p:spPr>
          <p:txBody>
            <a:bodyPr/>
            <a:lstStyle/>
            <a:p>
              <a:endParaRPr lang="en-GB"/>
            </a:p>
          </p:txBody>
        </p:sp>
      </p:grpSp>
      <p:grpSp>
        <p:nvGrpSpPr>
          <p:cNvPr id="8" name="Group 8"/>
          <p:cNvGrpSpPr/>
          <p:nvPr/>
        </p:nvGrpSpPr>
        <p:grpSpPr>
          <a:xfrm>
            <a:off x="12335301" y="1866311"/>
            <a:ext cx="5429212" cy="7749569"/>
            <a:chOff x="0" y="0"/>
            <a:chExt cx="3293171" cy="4700619"/>
          </a:xfrm>
        </p:grpSpPr>
        <p:sp>
          <p:nvSpPr>
            <p:cNvPr id="9" name="Freeform 9"/>
            <p:cNvSpPr/>
            <p:nvPr/>
          </p:nvSpPr>
          <p:spPr>
            <a:xfrm>
              <a:off x="31750" y="31750"/>
              <a:ext cx="3229671" cy="4637119"/>
            </a:xfrm>
            <a:custGeom>
              <a:avLst/>
              <a:gdLst/>
              <a:ahLst/>
              <a:cxnLst/>
              <a:rect l="l" t="t" r="r" b="b"/>
              <a:pathLst>
                <a:path w="3229671" h="4637119">
                  <a:moveTo>
                    <a:pt x="3136961" y="4637119"/>
                  </a:moveTo>
                  <a:lnTo>
                    <a:pt x="92710" y="4637119"/>
                  </a:lnTo>
                  <a:cubicBezTo>
                    <a:pt x="41910" y="4637119"/>
                    <a:pt x="0" y="4595209"/>
                    <a:pt x="0" y="4544409"/>
                  </a:cubicBezTo>
                  <a:lnTo>
                    <a:pt x="0" y="92710"/>
                  </a:lnTo>
                  <a:cubicBezTo>
                    <a:pt x="0" y="41910"/>
                    <a:pt x="41910" y="0"/>
                    <a:pt x="92710" y="0"/>
                  </a:cubicBezTo>
                  <a:lnTo>
                    <a:pt x="3135691" y="0"/>
                  </a:lnTo>
                  <a:cubicBezTo>
                    <a:pt x="3186491" y="0"/>
                    <a:pt x="3228401" y="41910"/>
                    <a:pt x="3228401" y="92710"/>
                  </a:cubicBezTo>
                  <a:lnTo>
                    <a:pt x="3228401" y="4543139"/>
                  </a:lnTo>
                  <a:cubicBezTo>
                    <a:pt x="3229671" y="4595209"/>
                    <a:pt x="3187761" y="4637119"/>
                    <a:pt x="3136961" y="4637119"/>
                  </a:cubicBezTo>
                  <a:close/>
                </a:path>
              </a:pathLst>
            </a:custGeom>
            <a:solidFill>
              <a:srgbClr val="FFFFFF"/>
            </a:solidFill>
          </p:spPr>
          <p:txBody>
            <a:bodyPr/>
            <a:lstStyle/>
            <a:p>
              <a:endParaRPr lang="en-GB"/>
            </a:p>
          </p:txBody>
        </p:sp>
        <p:sp>
          <p:nvSpPr>
            <p:cNvPr id="10" name="Freeform 10"/>
            <p:cNvSpPr/>
            <p:nvPr/>
          </p:nvSpPr>
          <p:spPr>
            <a:xfrm>
              <a:off x="0" y="0"/>
              <a:ext cx="3293171" cy="4700619"/>
            </a:xfrm>
            <a:custGeom>
              <a:avLst/>
              <a:gdLst/>
              <a:ahLst/>
              <a:cxnLst/>
              <a:rect l="l" t="t" r="r" b="b"/>
              <a:pathLst>
                <a:path w="3293171" h="4700619">
                  <a:moveTo>
                    <a:pt x="3168711" y="59690"/>
                  </a:moveTo>
                  <a:cubicBezTo>
                    <a:pt x="3204271" y="59690"/>
                    <a:pt x="3233481" y="88900"/>
                    <a:pt x="3233481" y="124460"/>
                  </a:cubicBezTo>
                  <a:lnTo>
                    <a:pt x="3233481" y="4576159"/>
                  </a:lnTo>
                  <a:cubicBezTo>
                    <a:pt x="3233481" y="4611719"/>
                    <a:pt x="3204271" y="4640929"/>
                    <a:pt x="3168711" y="4640929"/>
                  </a:cubicBezTo>
                  <a:lnTo>
                    <a:pt x="124460" y="4640929"/>
                  </a:lnTo>
                  <a:cubicBezTo>
                    <a:pt x="88900" y="4640929"/>
                    <a:pt x="59690" y="4611719"/>
                    <a:pt x="59690" y="4576159"/>
                  </a:cubicBezTo>
                  <a:lnTo>
                    <a:pt x="59690" y="124460"/>
                  </a:lnTo>
                  <a:cubicBezTo>
                    <a:pt x="59690" y="88900"/>
                    <a:pt x="88900" y="59690"/>
                    <a:pt x="124460" y="59690"/>
                  </a:cubicBezTo>
                  <a:lnTo>
                    <a:pt x="3168711" y="59690"/>
                  </a:lnTo>
                  <a:moveTo>
                    <a:pt x="3168711" y="0"/>
                  </a:moveTo>
                  <a:lnTo>
                    <a:pt x="124460" y="0"/>
                  </a:lnTo>
                  <a:cubicBezTo>
                    <a:pt x="55880" y="0"/>
                    <a:pt x="0" y="55880"/>
                    <a:pt x="0" y="124460"/>
                  </a:cubicBezTo>
                  <a:lnTo>
                    <a:pt x="0" y="4576159"/>
                  </a:lnTo>
                  <a:cubicBezTo>
                    <a:pt x="0" y="4644739"/>
                    <a:pt x="55880" y="4700619"/>
                    <a:pt x="124460" y="4700619"/>
                  </a:cubicBezTo>
                  <a:lnTo>
                    <a:pt x="3168711" y="4700619"/>
                  </a:lnTo>
                  <a:cubicBezTo>
                    <a:pt x="3237291" y="4700619"/>
                    <a:pt x="3293171" y="4644739"/>
                    <a:pt x="3293171" y="4576159"/>
                  </a:cubicBezTo>
                  <a:lnTo>
                    <a:pt x="3293171" y="124460"/>
                  </a:lnTo>
                  <a:cubicBezTo>
                    <a:pt x="3293171" y="55880"/>
                    <a:pt x="3237291" y="0"/>
                    <a:pt x="3168711" y="0"/>
                  </a:cubicBezTo>
                  <a:close/>
                </a:path>
              </a:pathLst>
            </a:custGeom>
            <a:solidFill>
              <a:srgbClr val="FFFFFF"/>
            </a:solidFill>
          </p:spPr>
          <p:txBody>
            <a:bodyPr/>
            <a:lstStyle/>
            <a:p>
              <a:endParaRPr lang="en-GB"/>
            </a:p>
          </p:txBody>
        </p:sp>
      </p:grpSp>
      <p:sp>
        <p:nvSpPr>
          <p:cNvPr id="11" name="TextBox 11"/>
          <p:cNvSpPr txBox="1"/>
          <p:nvPr/>
        </p:nvSpPr>
        <p:spPr>
          <a:xfrm>
            <a:off x="1029598" y="526098"/>
            <a:ext cx="16229702"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The facts</a:t>
            </a:r>
          </a:p>
        </p:txBody>
      </p:sp>
      <p:sp>
        <p:nvSpPr>
          <p:cNvPr id="12" name="TextBox 12"/>
          <p:cNvSpPr txBox="1"/>
          <p:nvPr/>
        </p:nvSpPr>
        <p:spPr>
          <a:xfrm>
            <a:off x="712874" y="2092285"/>
            <a:ext cx="5064651"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Homelessness</a:t>
            </a:r>
          </a:p>
        </p:txBody>
      </p:sp>
      <p:sp>
        <p:nvSpPr>
          <p:cNvPr id="13" name="TextBox 13"/>
          <p:cNvSpPr txBox="1"/>
          <p:nvPr/>
        </p:nvSpPr>
        <p:spPr>
          <a:xfrm>
            <a:off x="6611452" y="2092285"/>
            <a:ext cx="5064651" cy="697865"/>
          </a:xfrm>
          <a:prstGeom prst="rect">
            <a:avLst/>
          </a:prstGeom>
        </p:spPr>
        <p:txBody>
          <a:bodyPr lIns="0" tIns="0" rIns="0" bIns="0" rtlCol="0" anchor="t">
            <a:spAutoFit/>
          </a:bodyPr>
          <a:lstStyle/>
          <a:p>
            <a:pPr algn="ctr">
              <a:lnSpc>
                <a:spcPts val="5590"/>
              </a:lnSpc>
            </a:pPr>
            <a:r>
              <a:rPr lang="en-US" sz="4300">
                <a:solidFill>
                  <a:srgbClr val="F2F3F5"/>
                </a:solidFill>
                <a:latin typeface="Bobby Jones"/>
              </a:rPr>
              <a:t>Violent CRIMES </a:t>
            </a:r>
          </a:p>
        </p:txBody>
      </p:sp>
      <p:sp>
        <p:nvSpPr>
          <p:cNvPr id="14" name="TextBox 14"/>
          <p:cNvSpPr txBox="1"/>
          <p:nvPr/>
        </p:nvSpPr>
        <p:spPr>
          <a:xfrm>
            <a:off x="12556307" y="2092285"/>
            <a:ext cx="5064651"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WAR</a:t>
            </a:r>
          </a:p>
        </p:txBody>
      </p:sp>
      <p:sp>
        <p:nvSpPr>
          <p:cNvPr id="15" name="TextBox 15"/>
          <p:cNvSpPr txBox="1"/>
          <p:nvPr/>
        </p:nvSpPr>
        <p:spPr>
          <a:xfrm>
            <a:off x="769149" y="3007794"/>
            <a:ext cx="4952102" cy="6072505"/>
          </a:xfrm>
          <a:prstGeom prst="rect">
            <a:avLst/>
          </a:prstGeom>
        </p:spPr>
        <p:txBody>
          <a:bodyPr lIns="0" tIns="0" rIns="0" bIns="0" rtlCol="0" anchor="t">
            <a:spAutoFit/>
          </a:bodyPr>
          <a:lstStyle/>
          <a:p>
            <a:pPr>
              <a:lnSpc>
                <a:spcPts val="3919"/>
              </a:lnSpc>
            </a:pPr>
            <a:r>
              <a:rPr lang="en-US" sz="2799">
                <a:solidFill>
                  <a:srgbClr val="343434"/>
                </a:solidFill>
                <a:latin typeface="Quicksand Medium"/>
              </a:rPr>
              <a:t>According to a 2019 study, homeless women tend to make use of homelessness services. </a:t>
            </a:r>
          </a:p>
          <a:p>
            <a:pPr>
              <a:lnSpc>
                <a:spcPts val="2520"/>
              </a:lnSpc>
            </a:pPr>
            <a:endParaRPr lang="en-US" sz="2799">
              <a:solidFill>
                <a:srgbClr val="343434"/>
              </a:solidFill>
              <a:latin typeface="Quicksand Medium"/>
            </a:endParaRPr>
          </a:p>
          <a:p>
            <a:pPr>
              <a:lnSpc>
                <a:spcPts val="3919"/>
              </a:lnSpc>
            </a:pPr>
            <a:r>
              <a:rPr lang="en-US" sz="2799">
                <a:solidFill>
                  <a:srgbClr val="343434"/>
                </a:solidFill>
                <a:latin typeface="Quicksand Medium"/>
              </a:rPr>
              <a:t>Women are less likely to be involved in criminality and substance misuse.</a:t>
            </a:r>
          </a:p>
          <a:p>
            <a:pPr>
              <a:lnSpc>
                <a:spcPts val="2520"/>
              </a:lnSpc>
            </a:pPr>
            <a:endParaRPr lang="en-US" sz="2799">
              <a:solidFill>
                <a:srgbClr val="343434"/>
              </a:solidFill>
              <a:latin typeface="Quicksand Medium"/>
            </a:endParaRPr>
          </a:p>
          <a:p>
            <a:pPr>
              <a:lnSpc>
                <a:spcPts val="3919"/>
              </a:lnSpc>
            </a:pPr>
            <a:r>
              <a:rPr lang="en-US" sz="2799">
                <a:solidFill>
                  <a:srgbClr val="343434"/>
                </a:solidFill>
                <a:latin typeface="Quicksand Medium"/>
              </a:rPr>
              <a:t>Women are more likely to care for children and are therefore prioritised for housing. </a:t>
            </a:r>
          </a:p>
        </p:txBody>
      </p:sp>
      <p:sp>
        <p:nvSpPr>
          <p:cNvPr id="16" name="TextBox 16"/>
          <p:cNvSpPr txBox="1"/>
          <p:nvPr/>
        </p:nvSpPr>
        <p:spPr>
          <a:xfrm>
            <a:off x="6611452" y="3007794"/>
            <a:ext cx="5064651" cy="6072505"/>
          </a:xfrm>
          <a:prstGeom prst="rect">
            <a:avLst/>
          </a:prstGeom>
        </p:spPr>
        <p:txBody>
          <a:bodyPr lIns="0" tIns="0" rIns="0" bIns="0" rtlCol="0" anchor="t">
            <a:spAutoFit/>
          </a:bodyPr>
          <a:lstStyle/>
          <a:p>
            <a:pPr>
              <a:lnSpc>
                <a:spcPts val="3919"/>
              </a:lnSpc>
            </a:pPr>
            <a:r>
              <a:rPr lang="en-US" sz="2799">
                <a:solidFill>
                  <a:srgbClr val="FFFFFF"/>
                </a:solidFill>
                <a:latin typeface="Quicksand Medium"/>
              </a:rPr>
              <a:t>In the UK, 73% of homicide victims were men. In the year ending March 2018, 93% of convicted suspects were men.</a:t>
            </a:r>
          </a:p>
          <a:p>
            <a:pPr>
              <a:lnSpc>
                <a:spcPts val="2520"/>
              </a:lnSpc>
            </a:pPr>
            <a:endParaRPr lang="en-US" sz="2799">
              <a:solidFill>
                <a:srgbClr val="FFFFFF"/>
              </a:solidFill>
              <a:latin typeface="Quicksand Medium"/>
            </a:endParaRPr>
          </a:p>
          <a:p>
            <a:pPr>
              <a:lnSpc>
                <a:spcPts val="3919"/>
              </a:lnSpc>
            </a:pPr>
            <a:r>
              <a:rPr lang="en-US" sz="2799">
                <a:solidFill>
                  <a:srgbClr val="FFFFFF"/>
                </a:solidFill>
                <a:latin typeface="Quicksand Medium"/>
              </a:rPr>
              <a:t>Globally, 90% of all homicides recorded were committed by male perpetrators.</a:t>
            </a:r>
          </a:p>
          <a:p>
            <a:pPr>
              <a:lnSpc>
                <a:spcPts val="2520"/>
              </a:lnSpc>
            </a:pPr>
            <a:endParaRPr lang="en-US" sz="2799">
              <a:solidFill>
                <a:srgbClr val="FFFFFF"/>
              </a:solidFill>
              <a:latin typeface="Quicksand Medium"/>
            </a:endParaRPr>
          </a:p>
          <a:p>
            <a:pPr>
              <a:lnSpc>
                <a:spcPts val="3919"/>
              </a:lnSpc>
            </a:pPr>
            <a:r>
              <a:rPr lang="en-US" sz="2799">
                <a:solidFill>
                  <a:srgbClr val="FFFFFF"/>
                </a:solidFill>
                <a:latin typeface="Quicksand Medium"/>
              </a:rPr>
              <a:t>Subsequently the prison population is predominately male.</a:t>
            </a:r>
          </a:p>
          <a:p>
            <a:pPr>
              <a:lnSpc>
                <a:spcPts val="3919"/>
              </a:lnSpc>
            </a:pPr>
            <a:endParaRPr lang="en-US" sz="2799">
              <a:solidFill>
                <a:srgbClr val="FFFFFF"/>
              </a:solidFill>
              <a:latin typeface="Quicksand Medium"/>
            </a:endParaRPr>
          </a:p>
        </p:txBody>
      </p:sp>
      <p:sp>
        <p:nvSpPr>
          <p:cNvPr id="17" name="TextBox 17"/>
          <p:cNvSpPr txBox="1"/>
          <p:nvPr/>
        </p:nvSpPr>
        <p:spPr>
          <a:xfrm>
            <a:off x="12630446" y="3007794"/>
            <a:ext cx="4838922" cy="6253480"/>
          </a:xfrm>
          <a:prstGeom prst="rect">
            <a:avLst/>
          </a:prstGeom>
        </p:spPr>
        <p:txBody>
          <a:bodyPr lIns="0" tIns="0" rIns="0" bIns="0" rtlCol="0" anchor="t">
            <a:spAutoFit/>
          </a:bodyPr>
          <a:lstStyle/>
          <a:p>
            <a:pPr>
              <a:lnSpc>
                <a:spcPts val="3919"/>
              </a:lnSpc>
            </a:pPr>
            <a:r>
              <a:rPr lang="en-US" sz="2799">
                <a:solidFill>
                  <a:srgbClr val="343434"/>
                </a:solidFill>
                <a:latin typeface="Quicksand Medium"/>
              </a:rPr>
              <a:t>Women were banned from engaging in ground close combat in the Armed Forces until 2018.</a:t>
            </a:r>
          </a:p>
          <a:p>
            <a:pPr>
              <a:lnSpc>
                <a:spcPts val="2520"/>
              </a:lnSpc>
            </a:pPr>
            <a:endParaRPr lang="en-US" sz="2799">
              <a:solidFill>
                <a:srgbClr val="343434"/>
              </a:solidFill>
              <a:latin typeface="Quicksand Medium"/>
            </a:endParaRPr>
          </a:p>
          <a:p>
            <a:pPr>
              <a:lnSpc>
                <a:spcPts val="3919"/>
              </a:lnSpc>
            </a:pPr>
            <a:r>
              <a:rPr lang="en-US" sz="2799">
                <a:solidFill>
                  <a:srgbClr val="343434"/>
                </a:solidFill>
                <a:latin typeface="Quicksand Medium"/>
              </a:rPr>
              <a:t>When the government were reviewing the ban, the BBC reported that a former Colonel said women would be a "weak link and men will have to take up the slack"</a:t>
            </a:r>
          </a:p>
          <a:p>
            <a:pPr>
              <a:lnSpc>
                <a:spcPts val="3919"/>
              </a:lnSpc>
            </a:pPr>
            <a:endParaRPr lang="en-US" sz="2799">
              <a:solidFill>
                <a:srgbClr val="343434"/>
              </a:solidFill>
              <a:latin typeface="Quicksand Medium"/>
            </a:endParaRPr>
          </a:p>
          <a:p>
            <a:pPr>
              <a:lnSpc>
                <a:spcPts val="3919"/>
              </a:lnSpc>
            </a:pPr>
            <a:endParaRPr lang="en-US" sz="2799">
              <a:solidFill>
                <a:srgbClr val="343434"/>
              </a:solidFill>
              <a:latin typeface="Quicksand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2031834" y="1866311"/>
            <a:ext cx="6472110" cy="7702163"/>
            <a:chOff x="0" y="0"/>
            <a:chExt cx="3925757" cy="4671864"/>
          </a:xfrm>
        </p:grpSpPr>
        <p:sp>
          <p:nvSpPr>
            <p:cNvPr id="3" name="Freeform 3"/>
            <p:cNvSpPr/>
            <p:nvPr/>
          </p:nvSpPr>
          <p:spPr>
            <a:xfrm>
              <a:off x="31750" y="31750"/>
              <a:ext cx="3862257" cy="4608364"/>
            </a:xfrm>
            <a:custGeom>
              <a:avLst/>
              <a:gdLst/>
              <a:ahLst/>
              <a:cxnLst/>
              <a:rect l="l" t="t" r="r" b="b"/>
              <a:pathLst>
                <a:path w="3862257" h="4608364">
                  <a:moveTo>
                    <a:pt x="3769547" y="4608364"/>
                  </a:moveTo>
                  <a:lnTo>
                    <a:pt x="92710" y="4608364"/>
                  </a:lnTo>
                  <a:cubicBezTo>
                    <a:pt x="41910" y="4608364"/>
                    <a:pt x="0" y="4566454"/>
                    <a:pt x="0" y="4515654"/>
                  </a:cubicBezTo>
                  <a:lnTo>
                    <a:pt x="0" y="92710"/>
                  </a:lnTo>
                  <a:cubicBezTo>
                    <a:pt x="0" y="41910"/>
                    <a:pt x="41910" y="0"/>
                    <a:pt x="92710" y="0"/>
                  </a:cubicBezTo>
                  <a:lnTo>
                    <a:pt x="3768277" y="0"/>
                  </a:lnTo>
                  <a:cubicBezTo>
                    <a:pt x="3819077" y="0"/>
                    <a:pt x="3860987" y="41910"/>
                    <a:pt x="3860987" y="92710"/>
                  </a:cubicBezTo>
                  <a:lnTo>
                    <a:pt x="3860987" y="4514384"/>
                  </a:lnTo>
                  <a:cubicBezTo>
                    <a:pt x="3862257" y="4566454"/>
                    <a:pt x="3820347" y="4608364"/>
                    <a:pt x="3769547" y="4608364"/>
                  </a:cubicBezTo>
                  <a:close/>
                </a:path>
              </a:pathLst>
            </a:custGeom>
            <a:solidFill>
              <a:srgbClr val="D8DE26"/>
            </a:solidFill>
          </p:spPr>
          <p:txBody>
            <a:bodyPr/>
            <a:lstStyle/>
            <a:p>
              <a:endParaRPr lang="en-GB"/>
            </a:p>
          </p:txBody>
        </p:sp>
        <p:sp>
          <p:nvSpPr>
            <p:cNvPr id="4" name="Freeform 4"/>
            <p:cNvSpPr/>
            <p:nvPr/>
          </p:nvSpPr>
          <p:spPr>
            <a:xfrm>
              <a:off x="0" y="0"/>
              <a:ext cx="3925757" cy="4671864"/>
            </a:xfrm>
            <a:custGeom>
              <a:avLst/>
              <a:gdLst/>
              <a:ahLst/>
              <a:cxnLst/>
              <a:rect l="l" t="t" r="r" b="b"/>
              <a:pathLst>
                <a:path w="3925757" h="4671864">
                  <a:moveTo>
                    <a:pt x="3801297" y="59690"/>
                  </a:moveTo>
                  <a:cubicBezTo>
                    <a:pt x="3836857" y="59690"/>
                    <a:pt x="3866067" y="88900"/>
                    <a:pt x="3866067" y="124460"/>
                  </a:cubicBezTo>
                  <a:lnTo>
                    <a:pt x="3866067" y="4547404"/>
                  </a:lnTo>
                  <a:cubicBezTo>
                    <a:pt x="3866067" y="4582964"/>
                    <a:pt x="3836857" y="4612174"/>
                    <a:pt x="3801297" y="4612174"/>
                  </a:cubicBezTo>
                  <a:lnTo>
                    <a:pt x="124460" y="4612174"/>
                  </a:lnTo>
                  <a:cubicBezTo>
                    <a:pt x="88900" y="4612174"/>
                    <a:pt x="59690" y="4582964"/>
                    <a:pt x="59690" y="4547404"/>
                  </a:cubicBezTo>
                  <a:lnTo>
                    <a:pt x="59690" y="124460"/>
                  </a:lnTo>
                  <a:cubicBezTo>
                    <a:pt x="59690" y="88900"/>
                    <a:pt x="88900" y="59690"/>
                    <a:pt x="124460" y="59690"/>
                  </a:cubicBezTo>
                  <a:lnTo>
                    <a:pt x="3801297" y="59690"/>
                  </a:lnTo>
                  <a:moveTo>
                    <a:pt x="3801297" y="0"/>
                  </a:moveTo>
                  <a:lnTo>
                    <a:pt x="124460" y="0"/>
                  </a:lnTo>
                  <a:cubicBezTo>
                    <a:pt x="55880" y="0"/>
                    <a:pt x="0" y="55880"/>
                    <a:pt x="0" y="124460"/>
                  </a:cubicBezTo>
                  <a:lnTo>
                    <a:pt x="0" y="4547404"/>
                  </a:lnTo>
                  <a:cubicBezTo>
                    <a:pt x="0" y="4615984"/>
                    <a:pt x="55880" y="4671864"/>
                    <a:pt x="124460" y="4671864"/>
                  </a:cubicBezTo>
                  <a:lnTo>
                    <a:pt x="3801297" y="4671864"/>
                  </a:lnTo>
                  <a:cubicBezTo>
                    <a:pt x="3869877" y="4671864"/>
                    <a:pt x="3925757" y="4615984"/>
                    <a:pt x="3925757" y="4547404"/>
                  </a:cubicBezTo>
                  <a:lnTo>
                    <a:pt x="3925757" y="124460"/>
                  </a:lnTo>
                  <a:cubicBezTo>
                    <a:pt x="3925757" y="55880"/>
                    <a:pt x="3869877" y="0"/>
                    <a:pt x="3801297" y="0"/>
                  </a:cubicBezTo>
                  <a:close/>
                </a:path>
              </a:pathLst>
            </a:custGeom>
            <a:solidFill>
              <a:srgbClr val="D8DE26"/>
            </a:solidFill>
          </p:spPr>
          <p:txBody>
            <a:bodyPr/>
            <a:lstStyle/>
            <a:p>
              <a:endParaRPr lang="en-GB"/>
            </a:p>
          </p:txBody>
        </p:sp>
      </p:grpSp>
      <p:sp>
        <p:nvSpPr>
          <p:cNvPr id="5" name="TextBox 5"/>
          <p:cNvSpPr txBox="1"/>
          <p:nvPr/>
        </p:nvSpPr>
        <p:spPr>
          <a:xfrm>
            <a:off x="1029598" y="526098"/>
            <a:ext cx="5095076"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The Facts</a:t>
            </a:r>
          </a:p>
        </p:txBody>
      </p:sp>
      <p:sp>
        <p:nvSpPr>
          <p:cNvPr id="6" name="TextBox 6"/>
          <p:cNvSpPr txBox="1"/>
          <p:nvPr/>
        </p:nvSpPr>
        <p:spPr>
          <a:xfrm>
            <a:off x="2030936" y="2083287"/>
            <a:ext cx="6473008" cy="697865"/>
          </a:xfrm>
          <a:prstGeom prst="rect">
            <a:avLst/>
          </a:prstGeom>
        </p:spPr>
        <p:txBody>
          <a:bodyPr lIns="0" tIns="0" rIns="0" bIns="0" rtlCol="0" anchor="t">
            <a:spAutoFit/>
          </a:bodyPr>
          <a:lstStyle/>
          <a:p>
            <a:pPr algn="ctr">
              <a:lnSpc>
                <a:spcPts val="5590"/>
              </a:lnSpc>
            </a:pPr>
            <a:r>
              <a:rPr lang="en-US" sz="4300">
                <a:solidFill>
                  <a:srgbClr val="343434"/>
                </a:solidFill>
                <a:latin typeface="Bobby Jones"/>
              </a:rPr>
              <a:t>Paternity leave</a:t>
            </a:r>
          </a:p>
        </p:txBody>
      </p:sp>
      <p:grpSp>
        <p:nvGrpSpPr>
          <p:cNvPr id="7" name="Group 7"/>
          <p:cNvGrpSpPr/>
          <p:nvPr/>
        </p:nvGrpSpPr>
        <p:grpSpPr>
          <a:xfrm>
            <a:off x="9784955" y="1866311"/>
            <a:ext cx="6472110" cy="7702163"/>
            <a:chOff x="0" y="0"/>
            <a:chExt cx="3925757" cy="4671864"/>
          </a:xfrm>
        </p:grpSpPr>
        <p:sp>
          <p:nvSpPr>
            <p:cNvPr id="8" name="Freeform 8"/>
            <p:cNvSpPr/>
            <p:nvPr/>
          </p:nvSpPr>
          <p:spPr>
            <a:xfrm>
              <a:off x="31750" y="31750"/>
              <a:ext cx="3862257" cy="4608364"/>
            </a:xfrm>
            <a:custGeom>
              <a:avLst/>
              <a:gdLst/>
              <a:ahLst/>
              <a:cxnLst/>
              <a:rect l="l" t="t" r="r" b="b"/>
              <a:pathLst>
                <a:path w="3862257" h="4608364">
                  <a:moveTo>
                    <a:pt x="3769547" y="4608364"/>
                  </a:moveTo>
                  <a:lnTo>
                    <a:pt x="92710" y="4608364"/>
                  </a:lnTo>
                  <a:cubicBezTo>
                    <a:pt x="41910" y="4608364"/>
                    <a:pt x="0" y="4566454"/>
                    <a:pt x="0" y="4515654"/>
                  </a:cubicBezTo>
                  <a:lnTo>
                    <a:pt x="0" y="92710"/>
                  </a:lnTo>
                  <a:cubicBezTo>
                    <a:pt x="0" y="41910"/>
                    <a:pt x="41910" y="0"/>
                    <a:pt x="92710" y="0"/>
                  </a:cubicBezTo>
                  <a:lnTo>
                    <a:pt x="3768277" y="0"/>
                  </a:lnTo>
                  <a:cubicBezTo>
                    <a:pt x="3819077" y="0"/>
                    <a:pt x="3860987" y="41910"/>
                    <a:pt x="3860987" y="92710"/>
                  </a:cubicBezTo>
                  <a:lnTo>
                    <a:pt x="3860987" y="4514384"/>
                  </a:lnTo>
                  <a:cubicBezTo>
                    <a:pt x="3862257" y="4566454"/>
                    <a:pt x="3820347" y="4608364"/>
                    <a:pt x="3769547" y="4608364"/>
                  </a:cubicBezTo>
                  <a:close/>
                </a:path>
              </a:pathLst>
            </a:custGeom>
            <a:solidFill>
              <a:srgbClr val="2D7D9E"/>
            </a:solidFill>
          </p:spPr>
          <p:txBody>
            <a:bodyPr/>
            <a:lstStyle/>
            <a:p>
              <a:endParaRPr lang="en-GB"/>
            </a:p>
          </p:txBody>
        </p:sp>
        <p:sp>
          <p:nvSpPr>
            <p:cNvPr id="9" name="Freeform 9"/>
            <p:cNvSpPr/>
            <p:nvPr/>
          </p:nvSpPr>
          <p:spPr>
            <a:xfrm>
              <a:off x="0" y="0"/>
              <a:ext cx="3925757" cy="4671864"/>
            </a:xfrm>
            <a:custGeom>
              <a:avLst/>
              <a:gdLst/>
              <a:ahLst/>
              <a:cxnLst/>
              <a:rect l="l" t="t" r="r" b="b"/>
              <a:pathLst>
                <a:path w="3925757" h="4671864">
                  <a:moveTo>
                    <a:pt x="3801297" y="59690"/>
                  </a:moveTo>
                  <a:cubicBezTo>
                    <a:pt x="3836857" y="59690"/>
                    <a:pt x="3866067" y="88900"/>
                    <a:pt x="3866067" y="124460"/>
                  </a:cubicBezTo>
                  <a:lnTo>
                    <a:pt x="3866067" y="4547404"/>
                  </a:lnTo>
                  <a:cubicBezTo>
                    <a:pt x="3866067" y="4582964"/>
                    <a:pt x="3836857" y="4612174"/>
                    <a:pt x="3801297" y="4612174"/>
                  </a:cubicBezTo>
                  <a:lnTo>
                    <a:pt x="124460" y="4612174"/>
                  </a:lnTo>
                  <a:cubicBezTo>
                    <a:pt x="88900" y="4612174"/>
                    <a:pt x="59690" y="4582964"/>
                    <a:pt x="59690" y="4547404"/>
                  </a:cubicBezTo>
                  <a:lnTo>
                    <a:pt x="59690" y="124460"/>
                  </a:lnTo>
                  <a:cubicBezTo>
                    <a:pt x="59690" y="88900"/>
                    <a:pt x="88900" y="59690"/>
                    <a:pt x="124460" y="59690"/>
                  </a:cubicBezTo>
                  <a:lnTo>
                    <a:pt x="3801297" y="59690"/>
                  </a:lnTo>
                  <a:moveTo>
                    <a:pt x="3801297" y="0"/>
                  </a:moveTo>
                  <a:lnTo>
                    <a:pt x="124460" y="0"/>
                  </a:lnTo>
                  <a:cubicBezTo>
                    <a:pt x="55880" y="0"/>
                    <a:pt x="0" y="55880"/>
                    <a:pt x="0" y="124460"/>
                  </a:cubicBezTo>
                  <a:lnTo>
                    <a:pt x="0" y="4547404"/>
                  </a:lnTo>
                  <a:cubicBezTo>
                    <a:pt x="0" y="4615984"/>
                    <a:pt x="55880" y="4671864"/>
                    <a:pt x="124460" y="4671864"/>
                  </a:cubicBezTo>
                  <a:lnTo>
                    <a:pt x="3801297" y="4671864"/>
                  </a:lnTo>
                  <a:cubicBezTo>
                    <a:pt x="3869877" y="4671864"/>
                    <a:pt x="3925757" y="4615984"/>
                    <a:pt x="3925757" y="4547404"/>
                  </a:cubicBezTo>
                  <a:lnTo>
                    <a:pt x="3925757" y="124460"/>
                  </a:lnTo>
                  <a:cubicBezTo>
                    <a:pt x="3925757" y="55880"/>
                    <a:pt x="3869877" y="0"/>
                    <a:pt x="3801297" y="0"/>
                  </a:cubicBezTo>
                  <a:close/>
                </a:path>
              </a:pathLst>
            </a:custGeom>
            <a:solidFill>
              <a:srgbClr val="2D7D9E"/>
            </a:solidFill>
          </p:spPr>
          <p:txBody>
            <a:bodyPr/>
            <a:lstStyle/>
            <a:p>
              <a:endParaRPr lang="en-GB"/>
            </a:p>
          </p:txBody>
        </p:sp>
      </p:grpSp>
      <p:sp>
        <p:nvSpPr>
          <p:cNvPr id="10" name="TextBox 10"/>
          <p:cNvSpPr txBox="1"/>
          <p:nvPr/>
        </p:nvSpPr>
        <p:spPr>
          <a:xfrm>
            <a:off x="9784955" y="2083287"/>
            <a:ext cx="6472110" cy="697865"/>
          </a:xfrm>
          <a:prstGeom prst="rect">
            <a:avLst/>
          </a:prstGeom>
        </p:spPr>
        <p:txBody>
          <a:bodyPr lIns="0" tIns="0" rIns="0" bIns="0" rtlCol="0" anchor="t">
            <a:spAutoFit/>
          </a:bodyPr>
          <a:lstStyle/>
          <a:p>
            <a:pPr algn="ctr">
              <a:lnSpc>
                <a:spcPts val="5590"/>
              </a:lnSpc>
            </a:pPr>
            <a:r>
              <a:rPr lang="en-US" sz="4300">
                <a:solidFill>
                  <a:srgbClr val="F2F3F5"/>
                </a:solidFill>
                <a:latin typeface="Bobby Jones"/>
              </a:rPr>
              <a:t>Mental Health</a:t>
            </a:r>
          </a:p>
        </p:txBody>
      </p:sp>
      <p:sp>
        <p:nvSpPr>
          <p:cNvPr id="11" name="TextBox 11"/>
          <p:cNvSpPr txBox="1"/>
          <p:nvPr/>
        </p:nvSpPr>
        <p:spPr>
          <a:xfrm>
            <a:off x="2399185" y="3066375"/>
            <a:ext cx="5737407" cy="5891530"/>
          </a:xfrm>
          <a:prstGeom prst="rect">
            <a:avLst/>
          </a:prstGeom>
        </p:spPr>
        <p:txBody>
          <a:bodyPr lIns="0" tIns="0" rIns="0" bIns="0" rtlCol="0" anchor="t">
            <a:spAutoFit/>
          </a:bodyPr>
          <a:lstStyle/>
          <a:p>
            <a:pPr>
              <a:lnSpc>
                <a:spcPts val="3919"/>
              </a:lnSpc>
            </a:pPr>
            <a:r>
              <a:rPr lang="en-US" sz="2799">
                <a:solidFill>
                  <a:srgbClr val="343434"/>
                </a:solidFill>
                <a:latin typeface="Quicksand Medium"/>
              </a:rPr>
              <a:t>BBC reported internalised stereotypes are one reason as women continue to be seen as having attributes that are important for child care. </a:t>
            </a:r>
          </a:p>
          <a:p>
            <a:pPr>
              <a:lnSpc>
                <a:spcPts val="2520"/>
              </a:lnSpc>
            </a:pPr>
            <a:endParaRPr lang="en-US" sz="2799">
              <a:solidFill>
                <a:srgbClr val="343434"/>
              </a:solidFill>
              <a:latin typeface="Quicksand Medium"/>
            </a:endParaRPr>
          </a:p>
          <a:p>
            <a:pPr>
              <a:lnSpc>
                <a:spcPts val="3919"/>
              </a:lnSpc>
            </a:pPr>
            <a:r>
              <a:rPr lang="en-US" sz="2799">
                <a:solidFill>
                  <a:srgbClr val="343434"/>
                </a:solidFill>
                <a:latin typeface="Quicksand Medium"/>
              </a:rPr>
              <a:t>Internalised stereotypes perpetuated by women. </a:t>
            </a:r>
          </a:p>
          <a:p>
            <a:pPr>
              <a:lnSpc>
                <a:spcPts val="2520"/>
              </a:lnSpc>
            </a:pPr>
            <a:endParaRPr lang="en-US" sz="2799">
              <a:solidFill>
                <a:srgbClr val="343434"/>
              </a:solidFill>
              <a:latin typeface="Quicksand Medium"/>
            </a:endParaRPr>
          </a:p>
          <a:p>
            <a:pPr>
              <a:lnSpc>
                <a:spcPts val="3919"/>
              </a:lnSpc>
            </a:pPr>
            <a:r>
              <a:rPr lang="en-US" sz="2799">
                <a:solidFill>
                  <a:srgbClr val="343434"/>
                </a:solidFill>
                <a:latin typeface="Quicksand Medium"/>
              </a:rPr>
              <a:t>Lack of awareness on shared parental leave. </a:t>
            </a:r>
          </a:p>
          <a:p>
            <a:pPr>
              <a:lnSpc>
                <a:spcPts val="2520"/>
              </a:lnSpc>
            </a:pPr>
            <a:endParaRPr lang="en-US" sz="2799">
              <a:solidFill>
                <a:srgbClr val="343434"/>
              </a:solidFill>
              <a:latin typeface="Quicksand Medium"/>
            </a:endParaRPr>
          </a:p>
          <a:p>
            <a:pPr>
              <a:lnSpc>
                <a:spcPts val="3919"/>
              </a:lnSpc>
            </a:pPr>
            <a:r>
              <a:rPr lang="en-US" sz="2799">
                <a:solidFill>
                  <a:srgbClr val="343434"/>
                </a:solidFill>
                <a:latin typeface="Quicksand Medium"/>
              </a:rPr>
              <a:t>Barrier to career progression.</a:t>
            </a:r>
          </a:p>
        </p:txBody>
      </p:sp>
      <p:sp>
        <p:nvSpPr>
          <p:cNvPr id="12" name="TextBox 12"/>
          <p:cNvSpPr txBox="1"/>
          <p:nvPr/>
        </p:nvSpPr>
        <p:spPr>
          <a:xfrm>
            <a:off x="10175709" y="3066375"/>
            <a:ext cx="5699738" cy="5262880"/>
          </a:xfrm>
          <a:prstGeom prst="rect">
            <a:avLst/>
          </a:prstGeom>
        </p:spPr>
        <p:txBody>
          <a:bodyPr lIns="0" tIns="0" rIns="0" bIns="0" rtlCol="0" anchor="t">
            <a:spAutoFit/>
          </a:bodyPr>
          <a:lstStyle/>
          <a:p>
            <a:pPr>
              <a:lnSpc>
                <a:spcPts val="3919"/>
              </a:lnSpc>
            </a:pPr>
            <a:r>
              <a:rPr lang="en-US" sz="2799">
                <a:solidFill>
                  <a:srgbClr val="FFFFFF"/>
                </a:solidFill>
                <a:latin typeface="Quicksand Medium"/>
              </a:rPr>
              <a:t>Due to societies expectations and traditional gender roles, men are less likely to discuss or seek help for their mental health. </a:t>
            </a:r>
          </a:p>
          <a:p>
            <a:pPr>
              <a:lnSpc>
                <a:spcPts val="2520"/>
              </a:lnSpc>
            </a:pPr>
            <a:endParaRPr lang="en-US" sz="2799">
              <a:solidFill>
                <a:srgbClr val="FFFFFF"/>
              </a:solidFill>
              <a:latin typeface="Quicksand Medium"/>
            </a:endParaRPr>
          </a:p>
          <a:p>
            <a:pPr>
              <a:lnSpc>
                <a:spcPts val="3919"/>
              </a:lnSpc>
            </a:pPr>
            <a:r>
              <a:rPr lang="en-US" sz="2799">
                <a:solidFill>
                  <a:srgbClr val="FFFFFF"/>
                </a:solidFill>
                <a:latin typeface="Quicksand Medium"/>
              </a:rPr>
              <a:t>Women often have higher rates of internalised disorders such as depression or anxiety whereas men experience more externalising symptoms such as violence and substance abuse.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8700" y="3579160"/>
            <a:ext cx="11917322"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1369704" y="0"/>
            <a:ext cx="6918296" cy="10287000"/>
            <a:chOff x="0" y="0"/>
            <a:chExt cx="9224395" cy="13716000"/>
          </a:xfrm>
        </p:grpSpPr>
        <p:grpSp>
          <p:nvGrpSpPr>
            <p:cNvPr id="3" name="Group 3"/>
            <p:cNvGrpSpPr/>
            <p:nvPr/>
          </p:nvGrpSpPr>
          <p:grpSpPr>
            <a:xfrm>
              <a:off x="1827179" y="0"/>
              <a:ext cx="7397216" cy="13716000"/>
              <a:chOff x="0" y="0"/>
              <a:chExt cx="1876701" cy="3479800"/>
            </a:xfrm>
          </p:grpSpPr>
          <p:sp>
            <p:nvSpPr>
              <p:cNvPr id="4" name="Freeform 4"/>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5" name="Freeform 5"/>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6" name="Freeform 6"/>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7" name="Freeform 7"/>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
        <p:nvSpPr>
          <p:cNvPr id="8" name="TextBox 8"/>
          <p:cNvSpPr txBox="1"/>
          <p:nvPr/>
        </p:nvSpPr>
        <p:spPr>
          <a:xfrm>
            <a:off x="1028700" y="541899"/>
            <a:ext cx="16215856" cy="1852930"/>
          </a:xfrm>
          <a:prstGeom prst="rect">
            <a:avLst/>
          </a:prstGeom>
        </p:spPr>
        <p:txBody>
          <a:bodyPr lIns="0" tIns="0" rIns="0" bIns="0" rtlCol="0" anchor="t">
            <a:spAutoFit/>
          </a:bodyPr>
          <a:lstStyle/>
          <a:p>
            <a:pPr>
              <a:lnSpc>
                <a:spcPts val="7280"/>
              </a:lnSpc>
            </a:pPr>
            <a:r>
              <a:rPr lang="en-US" sz="5600">
                <a:solidFill>
                  <a:srgbClr val="F2F3F5"/>
                </a:solidFill>
                <a:latin typeface="Bobby Jones"/>
              </a:rPr>
              <a:t>What are your thoughts on everything you have just heard? </a:t>
            </a:r>
          </a:p>
        </p:txBody>
      </p:sp>
      <p:sp>
        <p:nvSpPr>
          <p:cNvPr id="9" name="Freeform 9"/>
          <p:cNvSpPr/>
          <p:nvPr/>
        </p:nvSpPr>
        <p:spPr>
          <a:xfrm>
            <a:off x="3834838" y="6360192"/>
            <a:ext cx="5049145" cy="3277354"/>
          </a:xfrm>
          <a:custGeom>
            <a:avLst/>
            <a:gdLst/>
            <a:ahLst/>
            <a:cxnLst/>
            <a:rect l="l" t="t" r="r" b="b"/>
            <a:pathLst>
              <a:path w="5049145" h="3277354">
                <a:moveTo>
                  <a:pt x="0" y="0"/>
                </a:moveTo>
                <a:lnTo>
                  <a:pt x="5049145" y="0"/>
                </a:lnTo>
                <a:lnTo>
                  <a:pt x="5049145" y="3277354"/>
                </a:lnTo>
                <a:lnTo>
                  <a:pt x="0" y="32773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2889094" y="2758273"/>
            <a:ext cx="6360777" cy="4128722"/>
          </a:xfrm>
          <a:custGeom>
            <a:avLst/>
            <a:gdLst/>
            <a:ahLst/>
            <a:cxnLst/>
            <a:rect l="l" t="t" r="r" b="b"/>
            <a:pathLst>
              <a:path w="6360777" h="4128722">
                <a:moveTo>
                  <a:pt x="0" y="0"/>
                </a:moveTo>
                <a:lnTo>
                  <a:pt x="6360777" y="0"/>
                </a:lnTo>
                <a:lnTo>
                  <a:pt x="6360777" y="4128723"/>
                </a:lnTo>
                <a:lnTo>
                  <a:pt x="0" y="41287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flipH="1">
            <a:off x="8555203" y="4345136"/>
            <a:ext cx="5629001" cy="3653733"/>
          </a:xfrm>
          <a:custGeom>
            <a:avLst/>
            <a:gdLst/>
            <a:ahLst/>
            <a:cxnLst/>
            <a:rect l="l" t="t" r="r" b="b"/>
            <a:pathLst>
              <a:path w="5629001" h="3653733">
                <a:moveTo>
                  <a:pt x="5629001" y="0"/>
                </a:moveTo>
                <a:lnTo>
                  <a:pt x="0" y="0"/>
                </a:lnTo>
                <a:lnTo>
                  <a:pt x="0" y="3653733"/>
                </a:lnTo>
                <a:lnTo>
                  <a:pt x="5629001" y="3653733"/>
                </a:lnTo>
                <a:lnTo>
                  <a:pt x="562900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Freeform 12"/>
          <p:cNvSpPr/>
          <p:nvPr/>
        </p:nvSpPr>
        <p:spPr>
          <a:xfrm>
            <a:off x="6719891" y="3212242"/>
            <a:ext cx="1511937" cy="2330538"/>
          </a:xfrm>
          <a:custGeom>
            <a:avLst/>
            <a:gdLst/>
            <a:ahLst/>
            <a:cxnLst/>
            <a:rect l="l" t="t" r="r" b="b"/>
            <a:pathLst>
              <a:path w="1511937" h="2330538">
                <a:moveTo>
                  <a:pt x="0" y="0"/>
                </a:moveTo>
                <a:lnTo>
                  <a:pt x="1511937" y="0"/>
                </a:lnTo>
                <a:lnTo>
                  <a:pt x="1511937" y="2330538"/>
                </a:lnTo>
                <a:lnTo>
                  <a:pt x="0" y="23305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13"/>
          <p:cNvSpPr/>
          <p:nvPr/>
        </p:nvSpPr>
        <p:spPr>
          <a:xfrm>
            <a:off x="9085763" y="4855910"/>
            <a:ext cx="1337796" cy="2062113"/>
          </a:xfrm>
          <a:custGeom>
            <a:avLst/>
            <a:gdLst/>
            <a:ahLst/>
            <a:cxnLst/>
            <a:rect l="l" t="t" r="r" b="b"/>
            <a:pathLst>
              <a:path w="1337796" h="2062113">
                <a:moveTo>
                  <a:pt x="0" y="0"/>
                </a:moveTo>
                <a:lnTo>
                  <a:pt x="1337796" y="0"/>
                </a:lnTo>
                <a:lnTo>
                  <a:pt x="1337796" y="2062113"/>
                </a:lnTo>
                <a:lnTo>
                  <a:pt x="0" y="20621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 name="Freeform 14"/>
          <p:cNvSpPr/>
          <p:nvPr/>
        </p:nvSpPr>
        <p:spPr>
          <a:xfrm>
            <a:off x="7610336" y="7089665"/>
            <a:ext cx="907250" cy="1398459"/>
          </a:xfrm>
          <a:custGeom>
            <a:avLst/>
            <a:gdLst/>
            <a:ahLst/>
            <a:cxnLst/>
            <a:rect l="l" t="t" r="r" b="b"/>
            <a:pathLst>
              <a:path w="907250" h="1398459">
                <a:moveTo>
                  <a:pt x="0" y="0"/>
                </a:moveTo>
                <a:lnTo>
                  <a:pt x="907250" y="0"/>
                </a:lnTo>
                <a:lnTo>
                  <a:pt x="907250" y="1398459"/>
                </a:lnTo>
                <a:lnTo>
                  <a:pt x="0" y="13984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3585965" y="2723425"/>
            <a:ext cx="4041637" cy="7068119"/>
            <a:chOff x="0" y="0"/>
            <a:chExt cx="3271193" cy="5720747"/>
          </a:xfrm>
        </p:grpSpPr>
        <p:sp>
          <p:nvSpPr>
            <p:cNvPr id="3" name="Freeform 3"/>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4" name="Group 4"/>
          <p:cNvGrpSpPr/>
          <p:nvPr/>
        </p:nvGrpSpPr>
        <p:grpSpPr>
          <a:xfrm>
            <a:off x="9269930" y="2719578"/>
            <a:ext cx="4041637" cy="7068119"/>
            <a:chOff x="0" y="0"/>
            <a:chExt cx="3271193" cy="5720747"/>
          </a:xfrm>
        </p:grpSpPr>
        <p:sp>
          <p:nvSpPr>
            <p:cNvPr id="5" name="Freeform 5"/>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6" name="Group 6"/>
          <p:cNvGrpSpPr/>
          <p:nvPr/>
        </p:nvGrpSpPr>
        <p:grpSpPr>
          <a:xfrm>
            <a:off x="4953895" y="2715732"/>
            <a:ext cx="4041637" cy="7068119"/>
            <a:chOff x="0" y="0"/>
            <a:chExt cx="3271193" cy="5720747"/>
          </a:xfrm>
        </p:grpSpPr>
        <p:sp>
          <p:nvSpPr>
            <p:cNvPr id="7" name="Freeform 7"/>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8" name="Group 8"/>
          <p:cNvGrpSpPr/>
          <p:nvPr/>
        </p:nvGrpSpPr>
        <p:grpSpPr>
          <a:xfrm>
            <a:off x="5572476" y="2289563"/>
            <a:ext cx="2880675" cy="860031"/>
            <a:chOff x="0" y="0"/>
            <a:chExt cx="758696" cy="226510"/>
          </a:xfrm>
        </p:grpSpPr>
        <p:sp>
          <p:nvSpPr>
            <p:cNvPr id="9" name="Freeform 9"/>
            <p:cNvSpPr/>
            <p:nvPr/>
          </p:nvSpPr>
          <p:spPr>
            <a:xfrm>
              <a:off x="0" y="0"/>
              <a:ext cx="758696" cy="226510"/>
            </a:xfrm>
            <a:custGeom>
              <a:avLst/>
              <a:gdLst/>
              <a:ahLst/>
              <a:cxnLst/>
              <a:rect l="l" t="t" r="r" b="b"/>
              <a:pathLst>
                <a:path w="758696" h="226510">
                  <a:moveTo>
                    <a:pt x="113255" y="0"/>
                  </a:moveTo>
                  <a:lnTo>
                    <a:pt x="645441" y="0"/>
                  </a:lnTo>
                  <a:cubicBezTo>
                    <a:pt x="707990" y="0"/>
                    <a:pt x="758696" y="50706"/>
                    <a:pt x="758696" y="113255"/>
                  </a:cubicBezTo>
                  <a:lnTo>
                    <a:pt x="758696" y="113255"/>
                  </a:lnTo>
                  <a:cubicBezTo>
                    <a:pt x="758696" y="175804"/>
                    <a:pt x="707990" y="226510"/>
                    <a:pt x="645441" y="226510"/>
                  </a:cubicBezTo>
                  <a:lnTo>
                    <a:pt x="113255" y="226510"/>
                  </a:lnTo>
                  <a:cubicBezTo>
                    <a:pt x="50706" y="226510"/>
                    <a:pt x="0" y="175804"/>
                    <a:pt x="0" y="113255"/>
                  </a:cubicBezTo>
                  <a:lnTo>
                    <a:pt x="0" y="113255"/>
                  </a:lnTo>
                  <a:cubicBezTo>
                    <a:pt x="0" y="50706"/>
                    <a:pt x="50706" y="0"/>
                    <a:pt x="113255" y="0"/>
                  </a:cubicBezTo>
                  <a:close/>
                </a:path>
              </a:pathLst>
            </a:custGeom>
            <a:solidFill>
              <a:srgbClr val="2D7D9E"/>
            </a:solidFill>
          </p:spPr>
          <p:txBody>
            <a:bodyPr/>
            <a:lstStyle/>
            <a:p>
              <a:endParaRPr lang="en-GB"/>
            </a:p>
          </p:txBody>
        </p:sp>
        <p:sp>
          <p:nvSpPr>
            <p:cNvPr id="10" name="TextBox 10"/>
            <p:cNvSpPr txBox="1"/>
            <p:nvPr/>
          </p:nvSpPr>
          <p:spPr>
            <a:xfrm>
              <a:off x="0" y="-76200"/>
              <a:ext cx="758696" cy="302710"/>
            </a:xfrm>
            <a:prstGeom prst="rect">
              <a:avLst/>
            </a:prstGeom>
          </p:spPr>
          <p:txBody>
            <a:bodyPr lIns="50800" tIns="50800" rIns="50800" bIns="50800" rtlCol="0" anchor="ctr"/>
            <a:lstStyle/>
            <a:p>
              <a:pPr algn="ctr">
                <a:lnSpc>
                  <a:spcPts val="3640"/>
                </a:lnSpc>
              </a:pPr>
              <a:endParaRPr/>
            </a:p>
          </p:txBody>
        </p:sp>
      </p:grpSp>
      <p:sp>
        <p:nvSpPr>
          <p:cNvPr id="11" name="AutoShape 11"/>
          <p:cNvSpPr/>
          <p:nvPr/>
        </p:nvSpPr>
        <p:spPr>
          <a:xfrm>
            <a:off x="5490705" y="3679707"/>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2" name="AutoShape 12"/>
          <p:cNvSpPr/>
          <p:nvPr/>
        </p:nvSpPr>
        <p:spPr>
          <a:xfrm>
            <a:off x="5490705" y="4075629"/>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3" name="AutoShape 13"/>
          <p:cNvSpPr/>
          <p:nvPr/>
        </p:nvSpPr>
        <p:spPr>
          <a:xfrm>
            <a:off x="5490705" y="4477290"/>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4" name="AutoShape 14"/>
          <p:cNvSpPr/>
          <p:nvPr/>
        </p:nvSpPr>
        <p:spPr>
          <a:xfrm>
            <a:off x="5490705" y="4878950"/>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5" name="AutoShape 15"/>
          <p:cNvSpPr/>
          <p:nvPr/>
        </p:nvSpPr>
        <p:spPr>
          <a:xfrm>
            <a:off x="5490705" y="5280611"/>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6" name="AutoShape 16"/>
          <p:cNvSpPr/>
          <p:nvPr/>
        </p:nvSpPr>
        <p:spPr>
          <a:xfrm>
            <a:off x="5490705" y="5682272"/>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7" name="AutoShape 17"/>
          <p:cNvSpPr/>
          <p:nvPr/>
        </p:nvSpPr>
        <p:spPr>
          <a:xfrm>
            <a:off x="5490705" y="6083932"/>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8" name="AutoShape 18"/>
          <p:cNvSpPr/>
          <p:nvPr/>
        </p:nvSpPr>
        <p:spPr>
          <a:xfrm>
            <a:off x="5490705" y="6485593"/>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19" name="AutoShape 19"/>
          <p:cNvSpPr/>
          <p:nvPr/>
        </p:nvSpPr>
        <p:spPr>
          <a:xfrm>
            <a:off x="5490705" y="6887254"/>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0" name="AutoShape 20"/>
          <p:cNvSpPr/>
          <p:nvPr/>
        </p:nvSpPr>
        <p:spPr>
          <a:xfrm>
            <a:off x="5490705" y="7288914"/>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1" name="AutoShape 21"/>
          <p:cNvSpPr/>
          <p:nvPr/>
        </p:nvSpPr>
        <p:spPr>
          <a:xfrm>
            <a:off x="5490705" y="7690575"/>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2" name="AutoShape 22"/>
          <p:cNvSpPr/>
          <p:nvPr/>
        </p:nvSpPr>
        <p:spPr>
          <a:xfrm>
            <a:off x="5490705" y="8092235"/>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3" name="AutoShape 23"/>
          <p:cNvSpPr/>
          <p:nvPr/>
        </p:nvSpPr>
        <p:spPr>
          <a:xfrm>
            <a:off x="5490705" y="8493896"/>
            <a:ext cx="3044218" cy="0"/>
          </a:xfrm>
          <a:prstGeom prst="line">
            <a:avLst/>
          </a:prstGeom>
          <a:ln w="19050" cap="flat">
            <a:solidFill>
              <a:srgbClr val="A6A6A6"/>
            </a:solidFill>
            <a:prstDash val="sysDot"/>
            <a:headEnd type="none" w="sm" len="sm"/>
            <a:tailEnd type="none" w="sm" len="sm"/>
          </a:ln>
        </p:spPr>
        <p:txBody>
          <a:bodyPr/>
          <a:lstStyle/>
          <a:p>
            <a:endParaRPr lang="en-GB"/>
          </a:p>
        </p:txBody>
      </p:sp>
      <p:grpSp>
        <p:nvGrpSpPr>
          <p:cNvPr id="24" name="Group 24"/>
          <p:cNvGrpSpPr/>
          <p:nvPr/>
        </p:nvGrpSpPr>
        <p:grpSpPr>
          <a:xfrm>
            <a:off x="620656" y="2723425"/>
            <a:ext cx="4041637" cy="7068119"/>
            <a:chOff x="0" y="0"/>
            <a:chExt cx="3271193" cy="5720747"/>
          </a:xfrm>
        </p:grpSpPr>
        <p:sp>
          <p:nvSpPr>
            <p:cNvPr id="25" name="Freeform 25"/>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sp>
        <p:nvSpPr>
          <p:cNvPr id="26" name="AutoShape 26"/>
          <p:cNvSpPr/>
          <p:nvPr/>
        </p:nvSpPr>
        <p:spPr>
          <a:xfrm>
            <a:off x="1253682" y="3686924"/>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7" name="AutoShape 27"/>
          <p:cNvSpPr/>
          <p:nvPr/>
        </p:nvSpPr>
        <p:spPr>
          <a:xfrm>
            <a:off x="1253682" y="4082846"/>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8" name="AutoShape 28"/>
          <p:cNvSpPr/>
          <p:nvPr/>
        </p:nvSpPr>
        <p:spPr>
          <a:xfrm>
            <a:off x="1253682" y="4484507"/>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29" name="AutoShape 29"/>
          <p:cNvSpPr/>
          <p:nvPr/>
        </p:nvSpPr>
        <p:spPr>
          <a:xfrm>
            <a:off x="1253682" y="4886168"/>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0" name="AutoShape 30"/>
          <p:cNvSpPr/>
          <p:nvPr/>
        </p:nvSpPr>
        <p:spPr>
          <a:xfrm>
            <a:off x="1253682" y="5287828"/>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1" name="AutoShape 31"/>
          <p:cNvSpPr/>
          <p:nvPr/>
        </p:nvSpPr>
        <p:spPr>
          <a:xfrm>
            <a:off x="1253682" y="5689489"/>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2" name="AutoShape 32"/>
          <p:cNvSpPr/>
          <p:nvPr/>
        </p:nvSpPr>
        <p:spPr>
          <a:xfrm>
            <a:off x="1253682" y="6091150"/>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3" name="AutoShape 33"/>
          <p:cNvSpPr/>
          <p:nvPr/>
        </p:nvSpPr>
        <p:spPr>
          <a:xfrm>
            <a:off x="1253682" y="6492810"/>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4" name="AutoShape 34"/>
          <p:cNvSpPr/>
          <p:nvPr/>
        </p:nvSpPr>
        <p:spPr>
          <a:xfrm>
            <a:off x="1253682" y="6894471"/>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5" name="AutoShape 35"/>
          <p:cNvSpPr/>
          <p:nvPr/>
        </p:nvSpPr>
        <p:spPr>
          <a:xfrm>
            <a:off x="1253682" y="7296132"/>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6" name="AutoShape 36"/>
          <p:cNvSpPr/>
          <p:nvPr/>
        </p:nvSpPr>
        <p:spPr>
          <a:xfrm>
            <a:off x="1253682" y="7697792"/>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7" name="AutoShape 37"/>
          <p:cNvSpPr/>
          <p:nvPr/>
        </p:nvSpPr>
        <p:spPr>
          <a:xfrm>
            <a:off x="1253682" y="8099453"/>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8" name="AutoShape 38"/>
          <p:cNvSpPr/>
          <p:nvPr/>
        </p:nvSpPr>
        <p:spPr>
          <a:xfrm>
            <a:off x="1253682" y="8501113"/>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39" name="Freeform 39"/>
          <p:cNvSpPr/>
          <p:nvPr/>
        </p:nvSpPr>
        <p:spPr>
          <a:xfrm rot="797334" flipH="1">
            <a:off x="15786421" y="428754"/>
            <a:ext cx="2223460" cy="1470263"/>
          </a:xfrm>
          <a:custGeom>
            <a:avLst/>
            <a:gdLst/>
            <a:ahLst/>
            <a:cxnLst/>
            <a:rect l="l" t="t" r="r" b="b"/>
            <a:pathLst>
              <a:path w="2223460" h="1470263">
                <a:moveTo>
                  <a:pt x="2223460" y="0"/>
                </a:moveTo>
                <a:lnTo>
                  <a:pt x="0" y="0"/>
                </a:lnTo>
                <a:lnTo>
                  <a:pt x="0" y="1470263"/>
                </a:lnTo>
                <a:lnTo>
                  <a:pt x="2223460" y="1470263"/>
                </a:lnTo>
                <a:lnTo>
                  <a:pt x="22234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0" name="Freeform 40"/>
          <p:cNvSpPr/>
          <p:nvPr/>
        </p:nvSpPr>
        <p:spPr>
          <a:xfrm>
            <a:off x="780851" y="3363621"/>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1" name="Freeform 41"/>
          <p:cNvSpPr/>
          <p:nvPr/>
        </p:nvSpPr>
        <p:spPr>
          <a:xfrm>
            <a:off x="780851" y="4075629"/>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2" name="Freeform 42"/>
          <p:cNvSpPr/>
          <p:nvPr/>
        </p:nvSpPr>
        <p:spPr>
          <a:xfrm>
            <a:off x="780851" y="6168516"/>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3" name="Freeform 43"/>
          <p:cNvSpPr/>
          <p:nvPr/>
        </p:nvSpPr>
        <p:spPr>
          <a:xfrm>
            <a:off x="780851" y="7334815"/>
            <a:ext cx="324641" cy="335625"/>
          </a:xfrm>
          <a:custGeom>
            <a:avLst/>
            <a:gdLst/>
            <a:ahLst/>
            <a:cxnLst/>
            <a:rect l="l" t="t" r="r" b="b"/>
            <a:pathLst>
              <a:path w="324641" h="335625">
                <a:moveTo>
                  <a:pt x="0" y="0"/>
                </a:moveTo>
                <a:lnTo>
                  <a:pt x="324641" y="0"/>
                </a:lnTo>
                <a:lnTo>
                  <a:pt x="324641" y="335624"/>
                </a:lnTo>
                <a:lnTo>
                  <a:pt x="0" y="335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4" name="Freeform 44"/>
          <p:cNvSpPr/>
          <p:nvPr/>
        </p:nvSpPr>
        <p:spPr>
          <a:xfrm>
            <a:off x="780851" y="8532581"/>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5" name="Freeform 45"/>
          <p:cNvSpPr/>
          <p:nvPr/>
        </p:nvSpPr>
        <p:spPr>
          <a:xfrm>
            <a:off x="5099945" y="3363621"/>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6" name="Freeform 46"/>
          <p:cNvSpPr/>
          <p:nvPr/>
        </p:nvSpPr>
        <p:spPr>
          <a:xfrm>
            <a:off x="5099945" y="5738783"/>
            <a:ext cx="324641" cy="335625"/>
          </a:xfrm>
          <a:custGeom>
            <a:avLst/>
            <a:gdLst/>
            <a:ahLst/>
            <a:cxnLst/>
            <a:rect l="l" t="t" r="r" b="b"/>
            <a:pathLst>
              <a:path w="324641" h="335625">
                <a:moveTo>
                  <a:pt x="0" y="0"/>
                </a:moveTo>
                <a:lnTo>
                  <a:pt x="324641" y="0"/>
                </a:lnTo>
                <a:lnTo>
                  <a:pt x="324641" y="335624"/>
                </a:lnTo>
                <a:lnTo>
                  <a:pt x="0" y="33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7" name="Freeform 47"/>
          <p:cNvSpPr/>
          <p:nvPr/>
        </p:nvSpPr>
        <p:spPr>
          <a:xfrm>
            <a:off x="5099945" y="7747086"/>
            <a:ext cx="324641" cy="335625"/>
          </a:xfrm>
          <a:custGeom>
            <a:avLst/>
            <a:gdLst/>
            <a:ahLst/>
            <a:cxnLst/>
            <a:rect l="l" t="t" r="r" b="b"/>
            <a:pathLst>
              <a:path w="324641" h="335625">
                <a:moveTo>
                  <a:pt x="0" y="0"/>
                </a:moveTo>
                <a:lnTo>
                  <a:pt x="324641" y="0"/>
                </a:lnTo>
                <a:lnTo>
                  <a:pt x="324641" y="335624"/>
                </a:lnTo>
                <a:lnTo>
                  <a:pt x="0" y="335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AutoShape 48"/>
          <p:cNvSpPr/>
          <p:nvPr/>
        </p:nvSpPr>
        <p:spPr>
          <a:xfrm>
            <a:off x="1253682" y="8885835"/>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49" name="AutoShape 49"/>
          <p:cNvSpPr/>
          <p:nvPr/>
        </p:nvSpPr>
        <p:spPr>
          <a:xfrm>
            <a:off x="5490705" y="8911235"/>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50" name="AutoShape 50"/>
          <p:cNvSpPr/>
          <p:nvPr/>
        </p:nvSpPr>
        <p:spPr>
          <a:xfrm>
            <a:off x="5522143" y="9267825"/>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51" name="TextBox 51"/>
          <p:cNvSpPr txBox="1"/>
          <p:nvPr/>
        </p:nvSpPr>
        <p:spPr>
          <a:xfrm>
            <a:off x="5490705" y="7637615"/>
            <a:ext cx="3421229" cy="1656582"/>
          </a:xfrm>
          <a:prstGeom prst="rect">
            <a:avLst/>
          </a:prstGeom>
        </p:spPr>
        <p:txBody>
          <a:bodyPr lIns="0" tIns="0" rIns="0" bIns="0" rtlCol="0" anchor="t">
            <a:spAutoFit/>
          </a:bodyPr>
          <a:lstStyle/>
          <a:p>
            <a:pPr>
              <a:lnSpc>
                <a:spcPts val="3366"/>
              </a:lnSpc>
            </a:pPr>
            <a:r>
              <a:rPr lang="en-US" sz="1800" spc="72">
                <a:solidFill>
                  <a:srgbClr val="343434"/>
                </a:solidFill>
                <a:latin typeface="IreneFlorentina"/>
              </a:rPr>
              <a:t>“I THINK SHE’S BECOME THE MOST GROTESQUE, TRAINWRECK...IN THE HISTORY</a:t>
            </a:r>
          </a:p>
        </p:txBody>
      </p:sp>
      <p:grpSp>
        <p:nvGrpSpPr>
          <p:cNvPr id="52" name="Group 52"/>
          <p:cNvGrpSpPr/>
          <p:nvPr/>
        </p:nvGrpSpPr>
        <p:grpSpPr>
          <a:xfrm>
            <a:off x="9768431" y="3651132"/>
            <a:ext cx="3044218" cy="5706018"/>
            <a:chOff x="0" y="0"/>
            <a:chExt cx="4058957" cy="7608024"/>
          </a:xfrm>
        </p:grpSpPr>
        <p:sp>
          <p:nvSpPr>
            <p:cNvPr id="53" name="AutoShape 53"/>
            <p:cNvSpPr/>
            <p:nvPr/>
          </p:nvSpPr>
          <p:spPr>
            <a:xfrm>
              <a:off x="0" y="1270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4" name="AutoShape 54"/>
            <p:cNvSpPr/>
            <p:nvPr/>
          </p:nvSpPr>
          <p:spPr>
            <a:xfrm>
              <a:off x="0" y="540597"/>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5" name="AutoShape 55"/>
            <p:cNvSpPr/>
            <p:nvPr/>
          </p:nvSpPr>
          <p:spPr>
            <a:xfrm>
              <a:off x="0" y="1076144"/>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6" name="AutoShape 56"/>
            <p:cNvSpPr/>
            <p:nvPr/>
          </p:nvSpPr>
          <p:spPr>
            <a:xfrm>
              <a:off x="0" y="161169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7" name="AutoShape 57"/>
            <p:cNvSpPr/>
            <p:nvPr/>
          </p:nvSpPr>
          <p:spPr>
            <a:xfrm>
              <a:off x="0" y="2147239"/>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8" name="AutoShape 58"/>
            <p:cNvSpPr/>
            <p:nvPr/>
          </p:nvSpPr>
          <p:spPr>
            <a:xfrm>
              <a:off x="0" y="2682787"/>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9" name="AutoShape 59"/>
            <p:cNvSpPr/>
            <p:nvPr/>
          </p:nvSpPr>
          <p:spPr>
            <a:xfrm>
              <a:off x="0" y="3218334"/>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0" name="AutoShape 60"/>
            <p:cNvSpPr/>
            <p:nvPr/>
          </p:nvSpPr>
          <p:spPr>
            <a:xfrm>
              <a:off x="0" y="375388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1" name="AutoShape 61"/>
            <p:cNvSpPr/>
            <p:nvPr/>
          </p:nvSpPr>
          <p:spPr>
            <a:xfrm>
              <a:off x="0" y="4289429"/>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2" name="AutoShape 62"/>
            <p:cNvSpPr/>
            <p:nvPr/>
          </p:nvSpPr>
          <p:spPr>
            <a:xfrm>
              <a:off x="0" y="4824977"/>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3" name="AutoShape 63"/>
            <p:cNvSpPr/>
            <p:nvPr/>
          </p:nvSpPr>
          <p:spPr>
            <a:xfrm>
              <a:off x="0" y="5360524"/>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4" name="AutoShape 64"/>
            <p:cNvSpPr/>
            <p:nvPr/>
          </p:nvSpPr>
          <p:spPr>
            <a:xfrm>
              <a:off x="0" y="589607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5" name="AutoShape 65"/>
            <p:cNvSpPr/>
            <p:nvPr/>
          </p:nvSpPr>
          <p:spPr>
            <a:xfrm>
              <a:off x="0" y="6431619"/>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6" name="AutoShape 66"/>
            <p:cNvSpPr/>
            <p:nvPr/>
          </p:nvSpPr>
          <p:spPr>
            <a:xfrm>
              <a:off x="0" y="700077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7" name="AutoShape 67"/>
            <p:cNvSpPr/>
            <p:nvPr/>
          </p:nvSpPr>
          <p:spPr>
            <a:xfrm>
              <a:off x="0" y="7595324"/>
              <a:ext cx="4058957" cy="0"/>
            </a:xfrm>
            <a:prstGeom prst="line">
              <a:avLst/>
            </a:prstGeom>
            <a:ln w="25400" cap="flat">
              <a:solidFill>
                <a:srgbClr val="A6A6A6"/>
              </a:solidFill>
              <a:prstDash val="sysDot"/>
              <a:headEnd type="none" w="sm" len="sm"/>
              <a:tailEnd type="none" w="sm" len="sm"/>
            </a:ln>
          </p:spPr>
          <p:txBody>
            <a:bodyPr/>
            <a:lstStyle/>
            <a:p>
              <a:endParaRPr lang="en-GB"/>
            </a:p>
          </p:txBody>
        </p:sp>
      </p:grpSp>
      <p:sp>
        <p:nvSpPr>
          <p:cNvPr id="68" name="AutoShape 68"/>
          <p:cNvSpPr/>
          <p:nvPr/>
        </p:nvSpPr>
        <p:spPr>
          <a:xfrm>
            <a:off x="1282589" y="9373892"/>
            <a:ext cx="3044218" cy="0"/>
          </a:xfrm>
          <a:prstGeom prst="line">
            <a:avLst/>
          </a:prstGeom>
          <a:ln w="19050" cap="flat">
            <a:solidFill>
              <a:srgbClr val="A6A6A6"/>
            </a:solidFill>
            <a:prstDash val="sysDot"/>
            <a:headEnd type="none" w="sm" len="sm"/>
            <a:tailEnd type="none" w="sm" len="sm"/>
          </a:ln>
        </p:spPr>
        <p:txBody>
          <a:bodyPr/>
          <a:lstStyle/>
          <a:p>
            <a:endParaRPr lang="en-GB"/>
          </a:p>
        </p:txBody>
      </p:sp>
      <p:sp>
        <p:nvSpPr>
          <p:cNvPr id="69" name="Freeform 69"/>
          <p:cNvSpPr/>
          <p:nvPr/>
        </p:nvSpPr>
        <p:spPr>
          <a:xfrm>
            <a:off x="780851" y="9070631"/>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70" name="Group 70"/>
          <p:cNvGrpSpPr/>
          <p:nvPr/>
        </p:nvGrpSpPr>
        <p:grpSpPr>
          <a:xfrm>
            <a:off x="1201137" y="2215691"/>
            <a:ext cx="2880675" cy="860031"/>
            <a:chOff x="0" y="0"/>
            <a:chExt cx="758696" cy="226510"/>
          </a:xfrm>
        </p:grpSpPr>
        <p:sp>
          <p:nvSpPr>
            <p:cNvPr id="71" name="Freeform 71"/>
            <p:cNvSpPr/>
            <p:nvPr/>
          </p:nvSpPr>
          <p:spPr>
            <a:xfrm>
              <a:off x="0" y="0"/>
              <a:ext cx="758696" cy="226510"/>
            </a:xfrm>
            <a:custGeom>
              <a:avLst/>
              <a:gdLst/>
              <a:ahLst/>
              <a:cxnLst/>
              <a:rect l="l" t="t" r="r" b="b"/>
              <a:pathLst>
                <a:path w="758696" h="226510">
                  <a:moveTo>
                    <a:pt x="113255" y="0"/>
                  </a:moveTo>
                  <a:lnTo>
                    <a:pt x="645441" y="0"/>
                  </a:lnTo>
                  <a:cubicBezTo>
                    <a:pt x="707990" y="0"/>
                    <a:pt x="758696" y="50706"/>
                    <a:pt x="758696" y="113255"/>
                  </a:cubicBezTo>
                  <a:lnTo>
                    <a:pt x="758696" y="113255"/>
                  </a:lnTo>
                  <a:cubicBezTo>
                    <a:pt x="758696" y="175804"/>
                    <a:pt x="707990" y="226510"/>
                    <a:pt x="645441" y="226510"/>
                  </a:cubicBezTo>
                  <a:lnTo>
                    <a:pt x="113255" y="226510"/>
                  </a:lnTo>
                  <a:cubicBezTo>
                    <a:pt x="50706" y="226510"/>
                    <a:pt x="0" y="175804"/>
                    <a:pt x="0" y="113255"/>
                  </a:cubicBezTo>
                  <a:lnTo>
                    <a:pt x="0" y="113255"/>
                  </a:lnTo>
                  <a:cubicBezTo>
                    <a:pt x="0" y="50706"/>
                    <a:pt x="50706" y="0"/>
                    <a:pt x="113255" y="0"/>
                  </a:cubicBezTo>
                  <a:close/>
                </a:path>
              </a:pathLst>
            </a:custGeom>
            <a:solidFill>
              <a:srgbClr val="2D7D9E"/>
            </a:solidFill>
          </p:spPr>
          <p:txBody>
            <a:bodyPr/>
            <a:lstStyle/>
            <a:p>
              <a:endParaRPr lang="en-GB"/>
            </a:p>
          </p:txBody>
        </p:sp>
        <p:sp>
          <p:nvSpPr>
            <p:cNvPr id="72" name="TextBox 72"/>
            <p:cNvSpPr txBox="1"/>
            <p:nvPr/>
          </p:nvSpPr>
          <p:spPr>
            <a:xfrm>
              <a:off x="0" y="-76200"/>
              <a:ext cx="758696" cy="302710"/>
            </a:xfrm>
            <a:prstGeom prst="rect">
              <a:avLst/>
            </a:prstGeom>
          </p:spPr>
          <p:txBody>
            <a:bodyPr lIns="50800" tIns="50800" rIns="50800" bIns="50800" rtlCol="0" anchor="ctr"/>
            <a:lstStyle/>
            <a:p>
              <a:pPr algn="ctr">
                <a:lnSpc>
                  <a:spcPts val="3640"/>
                </a:lnSpc>
              </a:pPr>
              <a:endParaRPr/>
            </a:p>
          </p:txBody>
        </p:sp>
      </p:grpSp>
      <p:grpSp>
        <p:nvGrpSpPr>
          <p:cNvPr id="73" name="Group 73"/>
          <p:cNvGrpSpPr/>
          <p:nvPr/>
        </p:nvGrpSpPr>
        <p:grpSpPr>
          <a:xfrm>
            <a:off x="14130137" y="2311795"/>
            <a:ext cx="2880675" cy="860031"/>
            <a:chOff x="0" y="0"/>
            <a:chExt cx="758696" cy="226510"/>
          </a:xfrm>
        </p:grpSpPr>
        <p:sp>
          <p:nvSpPr>
            <p:cNvPr id="74" name="Freeform 74"/>
            <p:cNvSpPr/>
            <p:nvPr/>
          </p:nvSpPr>
          <p:spPr>
            <a:xfrm>
              <a:off x="0" y="0"/>
              <a:ext cx="758696" cy="226510"/>
            </a:xfrm>
            <a:custGeom>
              <a:avLst/>
              <a:gdLst/>
              <a:ahLst/>
              <a:cxnLst/>
              <a:rect l="l" t="t" r="r" b="b"/>
              <a:pathLst>
                <a:path w="758696" h="226510">
                  <a:moveTo>
                    <a:pt x="113255" y="0"/>
                  </a:moveTo>
                  <a:lnTo>
                    <a:pt x="645441" y="0"/>
                  </a:lnTo>
                  <a:cubicBezTo>
                    <a:pt x="707990" y="0"/>
                    <a:pt x="758696" y="50706"/>
                    <a:pt x="758696" y="113255"/>
                  </a:cubicBezTo>
                  <a:lnTo>
                    <a:pt x="758696" y="113255"/>
                  </a:lnTo>
                  <a:cubicBezTo>
                    <a:pt x="758696" y="175804"/>
                    <a:pt x="707990" y="226510"/>
                    <a:pt x="645441" y="226510"/>
                  </a:cubicBezTo>
                  <a:lnTo>
                    <a:pt x="113255" y="226510"/>
                  </a:lnTo>
                  <a:cubicBezTo>
                    <a:pt x="50706" y="226510"/>
                    <a:pt x="0" y="175804"/>
                    <a:pt x="0" y="113255"/>
                  </a:cubicBezTo>
                  <a:lnTo>
                    <a:pt x="0" y="113255"/>
                  </a:lnTo>
                  <a:cubicBezTo>
                    <a:pt x="0" y="50706"/>
                    <a:pt x="50706" y="0"/>
                    <a:pt x="113255" y="0"/>
                  </a:cubicBezTo>
                  <a:close/>
                </a:path>
              </a:pathLst>
            </a:custGeom>
            <a:solidFill>
              <a:srgbClr val="D8DE26"/>
            </a:solidFill>
          </p:spPr>
          <p:txBody>
            <a:bodyPr/>
            <a:lstStyle/>
            <a:p>
              <a:endParaRPr lang="en-GB"/>
            </a:p>
          </p:txBody>
        </p:sp>
        <p:sp>
          <p:nvSpPr>
            <p:cNvPr id="75" name="TextBox 75"/>
            <p:cNvSpPr txBox="1"/>
            <p:nvPr/>
          </p:nvSpPr>
          <p:spPr>
            <a:xfrm>
              <a:off x="0" y="-76200"/>
              <a:ext cx="758696" cy="302710"/>
            </a:xfrm>
            <a:prstGeom prst="rect">
              <a:avLst/>
            </a:prstGeom>
          </p:spPr>
          <p:txBody>
            <a:bodyPr lIns="50800" tIns="50800" rIns="50800" bIns="50800" rtlCol="0" anchor="ctr"/>
            <a:lstStyle/>
            <a:p>
              <a:pPr algn="ctr">
                <a:lnSpc>
                  <a:spcPts val="3640"/>
                </a:lnSpc>
              </a:pPr>
              <a:endParaRPr/>
            </a:p>
          </p:txBody>
        </p:sp>
      </p:grpSp>
      <p:sp>
        <p:nvSpPr>
          <p:cNvPr id="76" name="TextBox 76"/>
          <p:cNvSpPr txBox="1"/>
          <p:nvPr/>
        </p:nvSpPr>
        <p:spPr>
          <a:xfrm>
            <a:off x="14158583" y="2509039"/>
            <a:ext cx="2823783" cy="365760"/>
          </a:xfrm>
          <a:prstGeom prst="rect">
            <a:avLst/>
          </a:prstGeom>
        </p:spPr>
        <p:txBody>
          <a:bodyPr lIns="0" tIns="0" rIns="0" bIns="0" rtlCol="0" anchor="t">
            <a:spAutoFit/>
          </a:bodyPr>
          <a:lstStyle/>
          <a:p>
            <a:pPr algn="ctr">
              <a:lnSpc>
                <a:spcPts val="2940"/>
              </a:lnSpc>
            </a:pPr>
            <a:r>
              <a:rPr lang="en-US" sz="2100" spc="84">
                <a:solidFill>
                  <a:srgbClr val="000000"/>
                </a:solidFill>
                <a:latin typeface="Quicksand Medium"/>
              </a:rPr>
              <a:t>NOT ACCEPTABLE</a:t>
            </a:r>
          </a:p>
        </p:txBody>
      </p:sp>
      <p:grpSp>
        <p:nvGrpSpPr>
          <p:cNvPr id="77" name="Group 77"/>
          <p:cNvGrpSpPr/>
          <p:nvPr/>
        </p:nvGrpSpPr>
        <p:grpSpPr>
          <a:xfrm>
            <a:off x="9850202" y="2285717"/>
            <a:ext cx="2880675" cy="860031"/>
            <a:chOff x="0" y="0"/>
            <a:chExt cx="758696" cy="226510"/>
          </a:xfrm>
        </p:grpSpPr>
        <p:sp>
          <p:nvSpPr>
            <p:cNvPr id="78" name="Freeform 78"/>
            <p:cNvSpPr/>
            <p:nvPr/>
          </p:nvSpPr>
          <p:spPr>
            <a:xfrm>
              <a:off x="0" y="0"/>
              <a:ext cx="758696" cy="226510"/>
            </a:xfrm>
            <a:custGeom>
              <a:avLst/>
              <a:gdLst/>
              <a:ahLst/>
              <a:cxnLst/>
              <a:rect l="l" t="t" r="r" b="b"/>
              <a:pathLst>
                <a:path w="758696" h="226510">
                  <a:moveTo>
                    <a:pt x="113255" y="0"/>
                  </a:moveTo>
                  <a:lnTo>
                    <a:pt x="645441" y="0"/>
                  </a:lnTo>
                  <a:cubicBezTo>
                    <a:pt x="707990" y="0"/>
                    <a:pt x="758696" y="50706"/>
                    <a:pt x="758696" y="113255"/>
                  </a:cubicBezTo>
                  <a:lnTo>
                    <a:pt x="758696" y="113255"/>
                  </a:lnTo>
                  <a:cubicBezTo>
                    <a:pt x="758696" y="175804"/>
                    <a:pt x="707990" y="226510"/>
                    <a:pt x="645441" y="226510"/>
                  </a:cubicBezTo>
                  <a:lnTo>
                    <a:pt x="113255" y="226510"/>
                  </a:lnTo>
                  <a:cubicBezTo>
                    <a:pt x="50706" y="226510"/>
                    <a:pt x="0" y="175804"/>
                    <a:pt x="0" y="113255"/>
                  </a:cubicBezTo>
                  <a:lnTo>
                    <a:pt x="0" y="113255"/>
                  </a:lnTo>
                  <a:cubicBezTo>
                    <a:pt x="0" y="50706"/>
                    <a:pt x="50706" y="0"/>
                    <a:pt x="113255" y="0"/>
                  </a:cubicBezTo>
                  <a:close/>
                </a:path>
              </a:pathLst>
            </a:custGeom>
            <a:solidFill>
              <a:srgbClr val="D8DE26"/>
            </a:solidFill>
          </p:spPr>
          <p:txBody>
            <a:bodyPr/>
            <a:lstStyle/>
            <a:p>
              <a:endParaRPr lang="en-GB"/>
            </a:p>
          </p:txBody>
        </p:sp>
        <p:sp>
          <p:nvSpPr>
            <p:cNvPr id="79" name="TextBox 79"/>
            <p:cNvSpPr txBox="1"/>
            <p:nvPr/>
          </p:nvSpPr>
          <p:spPr>
            <a:xfrm>
              <a:off x="0" y="-76200"/>
              <a:ext cx="758696" cy="302710"/>
            </a:xfrm>
            <a:prstGeom prst="rect">
              <a:avLst/>
            </a:prstGeom>
          </p:spPr>
          <p:txBody>
            <a:bodyPr lIns="50800" tIns="50800" rIns="50800" bIns="50800" rtlCol="0" anchor="ctr"/>
            <a:lstStyle/>
            <a:p>
              <a:pPr algn="ctr">
                <a:lnSpc>
                  <a:spcPts val="3640"/>
                </a:lnSpc>
              </a:pPr>
              <a:endParaRPr/>
            </a:p>
          </p:txBody>
        </p:sp>
      </p:grpSp>
      <p:sp>
        <p:nvSpPr>
          <p:cNvPr id="80" name="TextBox 80"/>
          <p:cNvSpPr txBox="1"/>
          <p:nvPr/>
        </p:nvSpPr>
        <p:spPr>
          <a:xfrm>
            <a:off x="10228941" y="2534582"/>
            <a:ext cx="2123197" cy="302895"/>
          </a:xfrm>
          <a:prstGeom prst="rect">
            <a:avLst/>
          </a:prstGeom>
        </p:spPr>
        <p:txBody>
          <a:bodyPr lIns="0" tIns="0" rIns="0" bIns="0" rtlCol="0" anchor="t">
            <a:spAutoFit/>
          </a:bodyPr>
          <a:lstStyle/>
          <a:p>
            <a:pPr algn="ctr">
              <a:lnSpc>
                <a:spcPts val="2310"/>
              </a:lnSpc>
            </a:pPr>
            <a:r>
              <a:rPr lang="en-US" sz="2100" spc="84">
                <a:solidFill>
                  <a:srgbClr val="000000"/>
                </a:solidFill>
                <a:latin typeface="Quicksand Medium"/>
              </a:rPr>
              <a:t>ACCEPTABLE</a:t>
            </a:r>
          </a:p>
        </p:txBody>
      </p:sp>
      <p:sp>
        <p:nvSpPr>
          <p:cNvPr id="81" name="TextBox 81"/>
          <p:cNvSpPr txBox="1"/>
          <p:nvPr/>
        </p:nvSpPr>
        <p:spPr>
          <a:xfrm>
            <a:off x="1201137" y="2534582"/>
            <a:ext cx="2880675" cy="302895"/>
          </a:xfrm>
          <a:prstGeom prst="rect">
            <a:avLst/>
          </a:prstGeom>
        </p:spPr>
        <p:txBody>
          <a:bodyPr lIns="0" tIns="0" rIns="0" bIns="0" rtlCol="0" anchor="t">
            <a:spAutoFit/>
          </a:bodyPr>
          <a:lstStyle/>
          <a:p>
            <a:pPr algn="ctr">
              <a:lnSpc>
                <a:spcPts val="2310"/>
              </a:lnSpc>
            </a:pPr>
            <a:r>
              <a:rPr lang="en-US" sz="2100" spc="84">
                <a:solidFill>
                  <a:srgbClr val="FFFFFF"/>
                </a:solidFill>
                <a:latin typeface="Quicksand Medium"/>
              </a:rPr>
              <a:t>STATEMENTS 1</a:t>
            </a:r>
          </a:p>
        </p:txBody>
      </p:sp>
      <p:sp>
        <p:nvSpPr>
          <p:cNvPr id="82" name="TextBox 82"/>
          <p:cNvSpPr txBox="1"/>
          <p:nvPr/>
        </p:nvSpPr>
        <p:spPr>
          <a:xfrm>
            <a:off x="1253682" y="3294897"/>
            <a:ext cx="2975558" cy="356235"/>
          </a:xfrm>
          <a:prstGeom prst="rect">
            <a:avLst/>
          </a:prstGeom>
        </p:spPr>
        <p:txBody>
          <a:bodyPr lIns="0" tIns="0" rIns="0" bIns="0" rtlCol="0" anchor="t">
            <a:spAutoFit/>
          </a:bodyPr>
          <a:lstStyle/>
          <a:p>
            <a:pPr algn="ctr">
              <a:lnSpc>
                <a:spcPts val="2880"/>
              </a:lnSpc>
            </a:pPr>
            <a:r>
              <a:rPr lang="en-US" sz="1800" spc="72">
                <a:solidFill>
                  <a:srgbClr val="343434"/>
                </a:solidFill>
                <a:latin typeface="IreneFlorentina"/>
              </a:rPr>
              <a:t>BOYS WILL BE BOYS</a:t>
            </a:r>
          </a:p>
        </p:txBody>
      </p:sp>
      <p:sp>
        <p:nvSpPr>
          <p:cNvPr id="83" name="TextBox 83"/>
          <p:cNvSpPr txBox="1"/>
          <p:nvPr/>
        </p:nvSpPr>
        <p:spPr>
          <a:xfrm>
            <a:off x="1253682" y="6102186"/>
            <a:ext cx="3137385" cy="718185"/>
          </a:xfrm>
          <a:prstGeom prst="rect">
            <a:avLst/>
          </a:prstGeom>
        </p:spPr>
        <p:txBody>
          <a:bodyPr lIns="0" tIns="0" rIns="0" bIns="0" rtlCol="0" anchor="t">
            <a:spAutoFit/>
          </a:bodyPr>
          <a:lstStyle/>
          <a:p>
            <a:pPr>
              <a:lnSpc>
                <a:spcPts val="2880"/>
              </a:lnSpc>
            </a:pPr>
            <a:r>
              <a:rPr lang="en-US" sz="1800" spc="72">
                <a:solidFill>
                  <a:srgbClr val="343434"/>
                </a:solidFill>
                <a:latin typeface="IreneFlorentina"/>
              </a:rPr>
              <a:t>I THINK WOMEN BELONG TO MEN </a:t>
            </a:r>
          </a:p>
        </p:txBody>
      </p:sp>
      <p:sp>
        <p:nvSpPr>
          <p:cNvPr id="84" name="TextBox 84"/>
          <p:cNvSpPr txBox="1"/>
          <p:nvPr/>
        </p:nvSpPr>
        <p:spPr>
          <a:xfrm>
            <a:off x="1253682" y="4035438"/>
            <a:ext cx="3408611" cy="1588770"/>
          </a:xfrm>
          <a:prstGeom prst="rect">
            <a:avLst/>
          </a:prstGeom>
        </p:spPr>
        <p:txBody>
          <a:bodyPr lIns="0" tIns="0" rIns="0" bIns="0" rtlCol="0" anchor="t">
            <a:spAutoFit/>
          </a:bodyPr>
          <a:lstStyle/>
          <a:p>
            <a:pPr>
              <a:lnSpc>
                <a:spcPts val="3150"/>
              </a:lnSpc>
            </a:pPr>
            <a:r>
              <a:rPr lang="en-US" sz="1800" spc="72">
                <a:solidFill>
                  <a:srgbClr val="343434"/>
                </a:solidFill>
                <a:latin typeface="IreneFlorentina"/>
              </a:rPr>
              <a:t>MOST WOMEN I KNOW CAN’T EVEN PARK A CAR, WHY IS A WOMAN FLYING MY PLANE?</a:t>
            </a:r>
          </a:p>
        </p:txBody>
      </p:sp>
      <p:sp>
        <p:nvSpPr>
          <p:cNvPr id="85" name="TextBox 85"/>
          <p:cNvSpPr txBox="1"/>
          <p:nvPr/>
        </p:nvSpPr>
        <p:spPr>
          <a:xfrm>
            <a:off x="5878422" y="2534582"/>
            <a:ext cx="2268783" cy="302895"/>
          </a:xfrm>
          <a:prstGeom prst="rect">
            <a:avLst/>
          </a:prstGeom>
        </p:spPr>
        <p:txBody>
          <a:bodyPr lIns="0" tIns="0" rIns="0" bIns="0" rtlCol="0" anchor="t">
            <a:spAutoFit/>
          </a:bodyPr>
          <a:lstStyle/>
          <a:p>
            <a:pPr algn="ctr">
              <a:lnSpc>
                <a:spcPts val="2310"/>
              </a:lnSpc>
            </a:pPr>
            <a:r>
              <a:rPr lang="en-US" sz="2100" spc="84">
                <a:solidFill>
                  <a:srgbClr val="FFFFFF"/>
                </a:solidFill>
                <a:latin typeface="Quicksand Medium"/>
              </a:rPr>
              <a:t>STATEMENTS 2</a:t>
            </a:r>
          </a:p>
        </p:txBody>
      </p:sp>
      <p:sp>
        <p:nvSpPr>
          <p:cNvPr id="86" name="TextBox 86"/>
          <p:cNvSpPr txBox="1"/>
          <p:nvPr/>
        </p:nvSpPr>
        <p:spPr>
          <a:xfrm>
            <a:off x="5490705" y="3232595"/>
            <a:ext cx="3256895" cy="2074284"/>
          </a:xfrm>
          <a:prstGeom prst="rect">
            <a:avLst/>
          </a:prstGeom>
        </p:spPr>
        <p:txBody>
          <a:bodyPr lIns="0" tIns="0" rIns="0" bIns="0" rtlCol="0" anchor="t">
            <a:spAutoFit/>
          </a:bodyPr>
          <a:lstStyle/>
          <a:p>
            <a:pPr>
              <a:lnSpc>
                <a:spcPts val="3332"/>
              </a:lnSpc>
            </a:pPr>
            <a:r>
              <a:rPr lang="en-US" sz="1700" spc="68">
                <a:solidFill>
                  <a:srgbClr val="343434"/>
                </a:solidFill>
                <a:latin typeface="IreneFlorentina"/>
              </a:rPr>
              <a:t>WOMEN SHOULDN'T HAVE THE RIGHT TO VOTE BECAUSE THEY AREN'T REGISTERED FOR THE DRAFT.</a:t>
            </a:r>
          </a:p>
        </p:txBody>
      </p:sp>
      <p:sp>
        <p:nvSpPr>
          <p:cNvPr id="87" name="TextBox 87"/>
          <p:cNvSpPr txBox="1"/>
          <p:nvPr/>
        </p:nvSpPr>
        <p:spPr>
          <a:xfrm>
            <a:off x="5490705" y="5604119"/>
            <a:ext cx="3261577" cy="1692013"/>
          </a:xfrm>
          <a:prstGeom prst="rect">
            <a:avLst/>
          </a:prstGeom>
        </p:spPr>
        <p:txBody>
          <a:bodyPr lIns="0" tIns="0" rIns="0" bIns="0" rtlCol="0" anchor="t">
            <a:spAutoFit/>
          </a:bodyPr>
          <a:lstStyle/>
          <a:p>
            <a:pPr>
              <a:lnSpc>
                <a:spcPts val="3417"/>
              </a:lnSpc>
            </a:pPr>
            <a:r>
              <a:rPr lang="en-US" sz="1700" spc="68">
                <a:solidFill>
                  <a:srgbClr val="343434"/>
                </a:solidFill>
                <a:latin typeface="IreneFlorentina"/>
              </a:rPr>
              <a:t>WELL ISN’T IT UNFORTUNATE THAT CHAOS IS REPRESENTED BY THE FEMININE’</a:t>
            </a:r>
          </a:p>
        </p:txBody>
      </p:sp>
      <p:sp>
        <p:nvSpPr>
          <p:cNvPr id="88" name="TextBox 88"/>
          <p:cNvSpPr txBox="1"/>
          <p:nvPr/>
        </p:nvSpPr>
        <p:spPr>
          <a:xfrm>
            <a:off x="1201137" y="7289360"/>
            <a:ext cx="3379704" cy="731139"/>
          </a:xfrm>
          <a:prstGeom prst="rect">
            <a:avLst/>
          </a:prstGeom>
        </p:spPr>
        <p:txBody>
          <a:bodyPr lIns="0" tIns="0" rIns="0" bIns="0" rtlCol="0" anchor="t">
            <a:spAutoFit/>
          </a:bodyPr>
          <a:lstStyle/>
          <a:p>
            <a:pPr>
              <a:lnSpc>
                <a:spcPts val="2958"/>
              </a:lnSpc>
            </a:pPr>
            <a:r>
              <a:rPr lang="en-US" sz="1700" spc="68">
                <a:solidFill>
                  <a:srgbClr val="343434"/>
                </a:solidFill>
                <a:latin typeface="IreneFlorentina"/>
              </a:rPr>
              <a:t>SHE WEARS THE PANTS IN THE RELATIONSHIP</a:t>
            </a:r>
          </a:p>
        </p:txBody>
      </p:sp>
      <p:sp>
        <p:nvSpPr>
          <p:cNvPr id="89" name="TextBox 89"/>
          <p:cNvSpPr txBox="1"/>
          <p:nvPr/>
        </p:nvSpPr>
        <p:spPr>
          <a:xfrm>
            <a:off x="1253682" y="8482063"/>
            <a:ext cx="3137385" cy="356235"/>
          </a:xfrm>
          <a:prstGeom prst="rect">
            <a:avLst/>
          </a:prstGeom>
        </p:spPr>
        <p:txBody>
          <a:bodyPr lIns="0" tIns="0" rIns="0" bIns="0" rtlCol="0" anchor="t">
            <a:spAutoFit/>
          </a:bodyPr>
          <a:lstStyle/>
          <a:p>
            <a:pPr>
              <a:lnSpc>
                <a:spcPts val="2880"/>
              </a:lnSpc>
            </a:pPr>
            <a:r>
              <a:rPr lang="en-US" sz="1800" spc="72">
                <a:solidFill>
                  <a:srgbClr val="343434"/>
                </a:solidFill>
                <a:latin typeface="IreneFlorentina"/>
              </a:rPr>
              <a:t>SHE IS THE MISTRESS</a:t>
            </a:r>
          </a:p>
        </p:txBody>
      </p:sp>
      <p:sp>
        <p:nvSpPr>
          <p:cNvPr id="90" name="TextBox 90"/>
          <p:cNvSpPr txBox="1"/>
          <p:nvPr/>
        </p:nvSpPr>
        <p:spPr>
          <a:xfrm>
            <a:off x="1282589" y="9008132"/>
            <a:ext cx="3137385" cy="356235"/>
          </a:xfrm>
          <a:prstGeom prst="rect">
            <a:avLst/>
          </a:prstGeom>
        </p:spPr>
        <p:txBody>
          <a:bodyPr lIns="0" tIns="0" rIns="0" bIns="0" rtlCol="0" anchor="t">
            <a:spAutoFit/>
          </a:bodyPr>
          <a:lstStyle/>
          <a:p>
            <a:pPr>
              <a:lnSpc>
                <a:spcPts val="2880"/>
              </a:lnSpc>
            </a:pPr>
            <a:r>
              <a:rPr lang="en-US" sz="1800" spc="72">
                <a:solidFill>
                  <a:srgbClr val="343434"/>
                </a:solidFill>
                <a:latin typeface="IreneFlorentina"/>
              </a:rPr>
              <a:t>SHE IS A TOMBOY </a:t>
            </a:r>
          </a:p>
        </p:txBody>
      </p:sp>
      <p:sp>
        <p:nvSpPr>
          <p:cNvPr id="91" name="TextBox 91"/>
          <p:cNvSpPr txBox="1"/>
          <p:nvPr/>
        </p:nvSpPr>
        <p:spPr>
          <a:xfrm>
            <a:off x="1029598" y="526098"/>
            <a:ext cx="5095076"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SHOUT OUT</a:t>
            </a:r>
          </a:p>
        </p:txBody>
      </p:sp>
      <p:grpSp>
        <p:nvGrpSpPr>
          <p:cNvPr id="92" name="Group 92"/>
          <p:cNvGrpSpPr/>
          <p:nvPr/>
        </p:nvGrpSpPr>
        <p:grpSpPr>
          <a:xfrm>
            <a:off x="14084675" y="3642109"/>
            <a:ext cx="3044218" cy="5706018"/>
            <a:chOff x="0" y="0"/>
            <a:chExt cx="4058957" cy="7608024"/>
          </a:xfrm>
        </p:grpSpPr>
        <p:sp>
          <p:nvSpPr>
            <p:cNvPr id="93" name="AutoShape 93"/>
            <p:cNvSpPr/>
            <p:nvPr/>
          </p:nvSpPr>
          <p:spPr>
            <a:xfrm>
              <a:off x="0" y="1270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4" name="AutoShape 94"/>
            <p:cNvSpPr/>
            <p:nvPr/>
          </p:nvSpPr>
          <p:spPr>
            <a:xfrm>
              <a:off x="0" y="540597"/>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5" name="AutoShape 95"/>
            <p:cNvSpPr/>
            <p:nvPr/>
          </p:nvSpPr>
          <p:spPr>
            <a:xfrm>
              <a:off x="0" y="1076144"/>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6" name="AutoShape 96"/>
            <p:cNvSpPr/>
            <p:nvPr/>
          </p:nvSpPr>
          <p:spPr>
            <a:xfrm>
              <a:off x="0" y="161169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7" name="AutoShape 97"/>
            <p:cNvSpPr/>
            <p:nvPr/>
          </p:nvSpPr>
          <p:spPr>
            <a:xfrm>
              <a:off x="0" y="2147239"/>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8" name="AutoShape 98"/>
            <p:cNvSpPr/>
            <p:nvPr/>
          </p:nvSpPr>
          <p:spPr>
            <a:xfrm>
              <a:off x="0" y="2682787"/>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9" name="AutoShape 99"/>
            <p:cNvSpPr/>
            <p:nvPr/>
          </p:nvSpPr>
          <p:spPr>
            <a:xfrm>
              <a:off x="0" y="3218334"/>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0" name="AutoShape 100"/>
            <p:cNvSpPr/>
            <p:nvPr/>
          </p:nvSpPr>
          <p:spPr>
            <a:xfrm>
              <a:off x="0" y="375388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1" name="AutoShape 101"/>
            <p:cNvSpPr/>
            <p:nvPr/>
          </p:nvSpPr>
          <p:spPr>
            <a:xfrm>
              <a:off x="0" y="4289429"/>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2" name="AutoShape 102"/>
            <p:cNvSpPr/>
            <p:nvPr/>
          </p:nvSpPr>
          <p:spPr>
            <a:xfrm>
              <a:off x="0" y="4824977"/>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3" name="AutoShape 103"/>
            <p:cNvSpPr/>
            <p:nvPr/>
          </p:nvSpPr>
          <p:spPr>
            <a:xfrm>
              <a:off x="0" y="5360524"/>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4" name="AutoShape 104"/>
            <p:cNvSpPr/>
            <p:nvPr/>
          </p:nvSpPr>
          <p:spPr>
            <a:xfrm>
              <a:off x="0" y="589607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5" name="AutoShape 105"/>
            <p:cNvSpPr/>
            <p:nvPr/>
          </p:nvSpPr>
          <p:spPr>
            <a:xfrm>
              <a:off x="0" y="6431619"/>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6" name="AutoShape 106"/>
            <p:cNvSpPr/>
            <p:nvPr/>
          </p:nvSpPr>
          <p:spPr>
            <a:xfrm>
              <a:off x="0" y="7000772"/>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7" name="AutoShape 107"/>
            <p:cNvSpPr/>
            <p:nvPr/>
          </p:nvSpPr>
          <p:spPr>
            <a:xfrm>
              <a:off x="0" y="7595324"/>
              <a:ext cx="4058957" cy="0"/>
            </a:xfrm>
            <a:prstGeom prst="line">
              <a:avLst/>
            </a:prstGeom>
            <a:ln w="25400" cap="flat">
              <a:solidFill>
                <a:srgbClr val="A6A6A6"/>
              </a:solidFill>
              <a:prstDash val="sysDot"/>
              <a:headEnd type="none" w="sm" len="sm"/>
              <a:tailEnd type="none" w="sm" len="sm"/>
            </a:ln>
          </p:spPr>
          <p:txBody>
            <a:bodyPr/>
            <a:lstStyle/>
            <a:p>
              <a:endParaRPr lang="en-GB"/>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3585965" y="2723425"/>
            <a:ext cx="4041637" cy="7068119"/>
            <a:chOff x="0" y="0"/>
            <a:chExt cx="3271193" cy="5720747"/>
          </a:xfrm>
        </p:grpSpPr>
        <p:sp>
          <p:nvSpPr>
            <p:cNvPr id="3" name="Freeform 3"/>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4" name="Group 4"/>
          <p:cNvGrpSpPr/>
          <p:nvPr/>
        </p:nvGrpSpPr>
        <p:grpSpPr>
          <a:xfrm>
            <a:off x="14125102" y="5239583"/>
            <a:ext cx="3044218" cy="3633996"/>
            <a:chOff x="0" y="0"/>
            <a:chExt cx="4058957" cy="4845328"/>
          </a:xfrm>
        </p:grpSpPr>
        <p:sp>
          <p:nvSpPr>
            <p:cNvPr id="5" name="AutoShape 5"/>
            <p:cNvSpPr/>
            <p:nvPr/>
          </p:nvSpPr>
          <p:spPr>
            <a:xfrm>
              <a:off x="0" y="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6" name="AutoShape 6"/>
            <p:cNvSpPr/>
            <p:nvPr/>
          </p:nvSpPr>
          <p:spPr>
            <a:xfrm>
              <a:off x="0" y="53554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7" name="AutoShape 7"/>
            <p:cNvSpPr/>
            <p:nvPr/>
          </p:nvSpPr>
          <p:spPr>
            <a:xfrm>
              <a:off x="0" y="107109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8" name="AutoShape 8"/>
            <p:cNvSpPr/>
            <p:nvPr/>
          </p:nvSpPr>
          <p:spPr>
            <a:xfrm>
              <a:off x="0" y="160664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9" name="AutoShape 9"/>
            <p:cNvSpPr/>
            <p:nvPr/>
          </p:nvSpPr>
          <p:spPr>
            <a:xfrm>
              <a:off x="0" y="214219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0" name="AutoShape 10"/>
            <p:cNvSpPr/>
            <p:nvPr/>
          </p:nvSpPr>
          <p:spPr>
            <a:xfrm>
              <a:off x="0" y="267773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1" name="AutoShape 11"/>
            <p:cNvSpPr/>
            <p:nvPr/>
          </p:nvSpPr>
          <p:spPr>
            <a:xfrm>
              <a:off x="0" y="321328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2" name="AutoShape 12"/>
            <p:cNvSpPr/>
            <p:nvPr/>
          </p:nvSpPr>
          <p:spPr>
            <a:xfrm>
              <a:off x="0" y="374883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3" name="AutoShape 13"/>
            <p:cNvSpPr/>
            <p:nvPr/>
          </p:nvSpPr>
          <p:spPr>
            <a:xfrm>
              <a:off x="0" y="428438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4" name="AutoShape 14"/>
            <p:cNvSpPr/>
            <p:nvPr/>
          </p:nvSpPr>
          <p:spPr>
            <a:xfrm>
              <a:off x="0" y="4819928"/>
              <a:ext cx="4058957" cy="0"/>
            </a:xfrm>
            <a:prstGeom prst="line">
              <a:avLst/>
            </a:prstGeom>
            <a:ln w="25400" cap="flat">
              <a:solidFill>
                <a:srgbClr val="A6A6A6"/>
              </a:solidFill>
              <a:prstDash val="sysDot"/>
              <a:headEnd type="none" w="sm" len="sm"/>
              <a:tailEnd type="none" w="sm" len="sm"/>
            </a:ln>
          </p:spPr>
          <p:txBody>
            <a:bodyPr/>
            <a:lstStyle/>
            <a:p>
              <a:endParaRPr lang="en-GB"/>
            </a:p>
          </p:txBody>
        </p:sp>
      </p:grpSp>
      <p:grpSp>
        <p:nvGrpSpPr>
          <p:cNvPr id="15" name="Group 15"/>
          <p:cNvGrpSpPr/>
          <p:nvPr/>
        </p:nvGrpSpPr>
        <p:grpSpPr>
          <a:xfrm>
            <a:off x="9269930" y="2719578"/>
            <a:ext cx="4041637" cy="7068119"/>
            <a:chOff x="0" y="0"/>
            <a:chExt cx="3271193" cy="5720747"/>
          </a:xfrm>
        </p:grpSpPr>
        <p:sp>
          <p:nvSpPr>
            <p:cNvPr id="16" name="Freeform 16"/>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17" name="Group 17"/>
          <p:cNvGrpSpPr/>
          <p:nvPr/>
        </p:nvGrpSpPr>
        <p:grpSpPr>
          <a:xfrm>
            <a:off x="9696684" y="5239583"/>
            <a:ext cx="3044218" cy="3633996"/>
            <a:chOff x="0" y="0"/>
            <a:chExt cx="4058957" cy="4845328"/>
          </a:xfrm>
        </p:grpSpPr>
        <p:sp>
          <p:nvSpPr>
            <p:cNvPr id="18" name="AutoShape 18"/>
            <p:cNvSpPr/>
            <p:nvPr/>
          </p:nvSpPr>
          <p:spPr>
            <a:xfrm>
              <a:off x="0" y="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19" name="AutoShape 19"/>
            <p:cNvSpPr/>
            <p:nvPr/>
          </p:nvSpPr>
          <p:spPr>
            <a:xfrm>
              <a:off x="0" y="53554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0" name="AutoShape 20"/>
            <p:cNvSpPr/>
            <p:nvPr/>
          </p:nvSpPr>
          <p:spPr>
            <a:xfrm>
              <a:off x="0" y="107109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1" name="AutoShape 21"/>
            <p:cNvSpPr/>
            <p:nvPr/>
          </p:nvSpPr>
          <p:spPr>
            <a:xfrm>
              <a:off x="0" y="160664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2" name="AutoShape 22"/>
            <p:cNvSpPr/>
            <p:nvPr/>
          </p:nvSpPr>
          <p:spPr>
            <a:xfrm>
              <a:off x="0" y="214219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3" name="AutoShape 23"/>
            <p:cNvSpPr/>
            <p:nvPr/>
          </p:nvSpPr>
          <p:spPr>
            <a:xfrm>
              <a:off x="0" y="267773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4" name="AutoShape 24"/>
            <p:cNvSpPr/>
            <p:nvPr/>
          </p:nvSpPr>
          <p:spPr>
            <a:xfrm>
              <a:off x="0" y="321328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5" name="AutoShape 25"/>
            <p:cNvSpPr/>
            <p:nvPr/>
          </p:nvSpPr>
          <p:spPr>
            <a:xfrm>
              <a:off x="0" y="374883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6" name="AutoShape 26"/>
            <p:cNvSpPr/>
            <p:nvPr/>
          </p:nvSpPr>
          <p:spPr>
            <a:xfrm>
              <a:off x="0" y="428438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27" name="AutoShape 27"/>
            <p:cNvSpPr/>
            <p:nvPr/>
          </p:nvSpPr>
          <p:spPr>
            <a:xfrm>
              <a:off x="0" y="4819928"/>
              <a:ext cx="4058957" cy="0"/>
            </a:xfrm>
            <a:prstGeom prst="line">
              <a:avLst/>
            </a:prstGeom>
            <a:ln w="25400" cap="flat">
              <a:solidFill>
                <a:srgbClr val="A6A6A6"/>
              </a:solidFill>
              <a:prstDash val="sysDot"/>
              <a:headEnd type="none" w="sm" len="sm"/>
              <a:tailEnd type="none" w="sm" len="sm"/>
            </a:ln>
          </p:spPr>
          <p:txBody>
            <a:bodyPr/>
            <a:lstStyle/>
            <a:p>
              <a:endParaRPr lang="en-GB"/>
            </a:p>
          </p:txBody>
        </p:sp>
      </p:grpSp>
      <p:grpSp>
        <p:nvGrpSpPr>
          <p:cNvPr id="28" name="Group 28"/>
          <p:cNvGrpSpPr/>
          <p:nvPr/>
        </p:nvGrpSpPr>
        <p:grpSpPr>
          <a:xfrm>
            <a:off x="4953895" y="2715732"/>
            <a:ext cx="4041637" cy="7068119"/>
            <a:chOff x="0" y="0"/>
            <a:chExt cx="3271193" cy="5720747"/>
          </a:xfrm>
        </p:grpSpPr>
        <p:sp>
          <p:nvSpPr>
            <p:cNvPr id="29" name="Freeform 29"/>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30" name="Group 30"/>
          <p:cNvGrpSpPr/>
          <p:nvPr/>
        </p:nvGrpSpPr>
        <p:grpSpPr>
          <a:xfrm>
            <a:off x="5452605" y="5239583"/>
            <a:ext cx="3044218" cy="3633996"/>
            <a:chOff x="0" y="0"/>
            <a:chExt cx="4058957" cy="4845328"/>
          </a:xfrm>
        </p:grpSpPr>
        <p:sp>
          <p:nvSpPr>
            <p:cNvPr id="31" name="AutoShape 31"/>
            <p:cNvSpPr/>
            <p:nvPr/>
          </p:nvSpPr>
          <p:spPr>
            <a:xfrm>
              <a:off x="0" y="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2" name="AutoShape 32"/>
            <p:cNvSpPr/>
            <p:nvPr/>
          </p:nvSpPr>
          <p:spPr>
            <a:xfrm>
              <a:off x="0" y="53554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3" name="AutoShape 33"/>
            <p:cNvSpPr/>
            <p:nvPr/>
          </p:nvSpPr>
          <p:spPr>
            <a:xfrm>
              <a:off x="0" y="107109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4" name="AutoShape 34"/>
            <p:cNvSpPr/>
            <p:nvPr/>
          </p:nvSpPr>
          <p:spPr>
            <a:xfrm>
              <a:off x="0" y="160664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5" name="AutoShape 35"/>
            <p:cNvSpPr/>
            <p:nvPr/>
          </p:nvSpPr>
          <p:spPr>
            <a:xfrm>
              <a:off x="0" y="214219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6" name="AutoShape 36"/>
            <p:cNvSpPr/>
            <p:nvPr/>
          </p:nvSpPr>
          <p:spPr>
            <a:xfrm>
              <a:off x="0" y="267773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7" name="AutoShape 37"/>
            <p:cNvSpPr/>
            <p:nvPr/>
          </p:nvSpPr>
          <p:spPr>
            <a:xfrm>
              <a:off x="0" y="321328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8" name="AutoShape 38"/>
            <p:cNvSpPr/>
            <p:nvPr/>
          </p:nvSpPr>
          <p:spPr>
            <a:xfrm>
              <a:off x="0" y="374883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39" name="AutoShape 39"/>
            <p:cNvSpPr/>
            <p:nvPr/>
          </p:nvSpPr>
          <p:spPr>
            <a:xfrm>
              <a:off x="0" y="428438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40" name="AutoShape 40"/>
            <p:cNvSpPr/>
            <p:nvPr/>
          </p:nvSpPr>
          <p:spPr>
            <a:xfrm>
              <a:off x="0" y="4819928"/>
              <a:ext cx="4058957" cy="0"/>
            </a:xfrm>
            <a:prstGeom prst="line">
              <a:avLst/>
            </a:prstGeom>
            <a:ln w="25400" cap="flat">
              <a:solidFill>
                <a:srgbClr val="A6A6A6"/>
              </a:solidFill>
              <a:prstDash val="sysDot"/>
              <a:headEnd type="none" w="sm" len="sm"/>
              <a:tailEnd type="none" w="sm" len="sm"/>
            </a:ln>
          </p:spPr>
          <p:txBody>
            <a:bodyPr/>
            <a:lstStyle/>
            <a:p>
              <a:endParaRPr lang="en-GB"/>
            </a:p>
          </p:txBody>
        </p:sp>
      </p:grpSp>
      <p:grpSp>
        <p:nvGrpSpPr>
          <p:cNvPr id="41" name="Group 41"/>
          <p:cNvGrpSpPr/>
          <p:nvPr/>
        </p:nvGrpSpPr>
        <p:grpSpPr>
          <a:xfrm>
            <a:off x="620656" y="2723425"/>
            <a:ext cx="4041637" cy="7068119"/>
            <a:chOff x="0" y="0"/>
            <a:chExt cx="3271193" cy="5720747"/>
          </a:xfrm>
        </p:grpSpPr>
        <p:sp>
          <p:nvSpPr>
            <p:cNvPr id="42" name="Freeform 42"/>
            <p:cNvSpPr/>
            <p:nvPr/>
          </p:nvSpPr>
          <p:spPr>
            <a:xfrm>
              <a:off x="0" y="0"/>
              <a:ext cx="3271193" cy="5720747"/>
            </a:xfrm>
            <a:custGeom>
              <a:avLst/>
              <a:gdLst/>
              <a:ahLst/>
              <a:cxnLst/>
              <a:rect l="l" t="t" r="r" b="b"/>
              <a:pathLst>
                <a:path w="3271193" h="5720747">
                  <a:moveTo>
                    <a:pt x="3146733" y="5720747"/>
                  </a:moveTo>
                  <a:lnTo>
                    <a:pt x="124460" y="5720747"/>
                  </a:lnTo>
                  <a:cubicBezTo>
                    <a:pt x="55880" y="5720747"/>
                    <a:pt x="0" y="5664867"/>
                    <a:pt x="0" y="5596287"/>
                  </a:cubicBezTo>
                  <a:lnTo>
                    <a:pt x="0" y="124460"/>
                  </a:lnTo>
                  <a:cubicBezTo>
                    <a:pt x="0" y="55880"/>
                    <a:pt x="55880" y="0"/>
                    <a:pt x="124460" y="0"/>
                  </a:cubicBezTo>
                  <a:lnTo>
                    <a:pt x="3146733" y="0"/>
                  </a:lnTo>
                  <a:cubicBezTo>
                    <a:pt x="3215313" y="0"/>
                    <a:pt x="3271193" y="55880"/>
                    <a:pt x="3271193" y="124460"/>
                  </a:cubicBezTo>
                  <a:lnTo>
                    <a:pt x="3271193" y="5596287"/>
                  </a:lnTo>
                  <a:cubicBezTo>
                    <a:pt x="3271193" y="5664867"/>
                    <a:pt x="3215313" y="5720747"/>
                    <a:pt x="3146733" y="5720747"/>
                  </a:cubicBezTo>
                  <a:close/>
                </a:path>
              </a:pathLst>
            </a:custGeom>
            <a:solidFill>
              <a:srgbClr val="FFFFFF"/>
            </a:solidFill>
          </p:spPr>
          <p:txBody>
            <a:bodyPr/>
            <a:lstStyle/>
            <a:p>
              <a:endParaRPr lang="en-GB"/>
            </a:p>
          </p:txBody>
        </p:sp>
      </p:grpSp>
      <p:grpSp>
        <p:nvGrpSpPr>
          <p:cNvPr id="43" name="Group 43"/>
          <p:cNvGrpSpPr/>
          <p:nvPr/>
        </p:nvGrpSpPr>
        <p:grpSpPr>
          <a:xfrm>
            <a:off x="1119366" y="5239583"/>
            <a:ext cx="3044218" cy="3633996"/>
            <a:chOff x="0" y="0"/>
            <a:chExt cx="4058957" cy="4845328"/>
          </a:xfrm>
        </p:grpSpPr>
        <p:sp>
          <p:nvSpPr>
            <p:cNvPr id="44" name="AutoShape 44"/>
            <p:cNvSpPr/>
            <p:nvPr/>
          </p:nvSpPr>
          <p:spPr>
            <a:xfrm>
              <a:off x="0" y="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45" name="AutoShape 45"/>
            <p:cNvSpPr/>
            <p:nvPr/>
          </p:nvSpPr>
          <p:spPr>
            <a:xfrm>
              <a:off x="0" y="53554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46" name="AutoShape 46"/>
            <p:cNvSpPr/>
            <p:nvPr/>
          </p:nvSpPr>
          <p:spPr>
            <a:xfrm>
              <a:off x="0" y="107109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47" name="AutoShape 47"/>
            <p:cNvSpPr/>
            <p:nvPr/>
          </p:nvSpPr>
          <p:spPr>
            <a:xfrm>
              <a:off x="0" y="160664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48" name="AutoShape 48"/>
            <p:cNvSpPr/>
            <p:nvPr/>
          </p:nvSpPr>
          <p:spPr>
            <a:xfrm>
              <a:off x="0" y="214219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49" name="AutoShape 49"/>
            <p:cNvSpPr/>
            <p:nvPr/>
          </p:nvSpPr>
          <p:spPr>
            <a:xfrm>
              <a:off x="0" y="2677738"/>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0" name="AutoShape 50"/>
            <p:cNvSpPr/>
            <p:nvPr/>
          </p:nvSpPr>
          <p:spPr>
            <a:xfrm>
              <a:off x="0" y="3213285"/>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1" name="AutoShape 51"/>
            <p:cNvSpPr/>
            <p:nvPr/>
          </p:nvSpPr>
          <p:spPr>
            <a:xfrm>
              <a:off x="0" y="3748833"/>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2" name="AutoShape 52"/>
            <p:cNvSpPr/>
            <p:nvPr/>
          </p:nvSpPr>
          <p:spPr>
            <a:xfrm>
              <a:off x="0" y="4284380"/>
              <a:ext cx="4058957" cy="0"/>
            </a:xfrm>
            <a:prstGeom prst="line">
              <a:avLst/>
            </a:prstGeom>
            <a:ln w="25400" cap="flat">
              <a:solidFill>
                <a:srgbClr val="A6A6A6"/>
              </a:solidFill>
              <a:prstDash val="sysDot"/>
              <a:headEnd type="none" w="sm" len="sm"/>
              <a:tailEnd type="none" w="sm" len="sm"/>
            </a:ln>
          </p:spPr>
          <p:txBody>
            <a:bodyPr/>
            <a:lstStyle/>
            <a:p>
              <a:endParaRPr lang="en-GB"/>
            </a:p>
          </p:txBody>
        </p:sp>
        <p:sp>
          <p:nvSpPr>
            <p:cNvPr id="53" name="AutoShape 53"/>
            <p:cNvSpPr/>
            <p:nvPr/>
          </p:nvSpPr>
          <p:spPr>
            <a:xfrm>
              <a:off x="0" y="4819928"/>
              <a:ext cx="4058957" cy="0"/>
            </a:xfrm>
            <a:prstGeom prst="line">
              <a:avLst/>
            </a:prstGeom>
            <a:ln w="25400" cap="flat">
              <a:solidFill>
                <a:srgbClr val="A6A6A6"/>
              </a:solidFill>
              <a:prstDash val="sysDot"/>
              <a:headEnd type="none" w="sm" len="sm"/>
              <a:tailEnd type="none" w="sm" len="sm"/>
            </a:ln>
          </p:spPr>
          <p:txBody>
            <a:bodyPr/>
            <a:lstStyle/>
            <a:p>
              <a:endParaRPr lang="en-GB"/>
            </a:p>
          </p:txBody>
        </p:sp>
      </p:grpSp>
      <p:grpSp>
        <p:nvGrpSpPr>
          <p:cNvPr id="54" name="Group 54"/>
          <p:cNvGrpSpPr/>
          <p:nvPr/>
        </p:nvGrpSpPr>
        <p:grpSpPr>
          <a:xfrm>
            <a:off x="1436814" y="2090418"/>
            <a:ext cx="2409321" cy="2813541"/>
            <a:chOff x="0" y="0"/>
            <a:chExt cx="3212428" cy="3751387"/>
          </a:xfrm>
        </p:grpSpPr>
        <p:sp>
          <p:nvSpPr>
            <p:cNvPr id="55" name="Freeform 55"/>
            <p:cNvSpPr/>
            <p:nvPr/>
          </p:nvSpPr>
          <p:spPr>
            <a:xfrm rot="-365556">
              <a:off x="175927" y="142012"/>
              <a:ext cx="2860574" cy="3467363"/>
            </a:xfrm>
            <a:custGeom>
              <a:avLst/>
              <a:gdLst/>
              <a:ahLst/>
              <a:cxnLst/>
              <a:rect l="l" t="t" r="r" b="b"/>
              <a:pathLst>
                <a:path w="2860574" h="3467363">
                  <a:moveTo>
                    <a:pt x="0" y="0"/>
                  </a:moveTo>
                  <a:lnTo>
                    <a:pt x="2860574" y="0"/>
                  </a:lnTo>
                  <a:lnTo>
                    <a:pt x="2860574" y="3467363"/>
                  </a:lnTo>
                  <a:lnTo>
                    <a:pt x="0" y="3467363"/>
                  </a:lnTo>
                  <a:lnTo>
                    <a:pt x="0" y="0"/>
                  </a:lnTo>
                  <a:close/>
                </a:path>
              </a:pathLst>
            </a:custGeom>
            <a:blipFill>
              <a:blip r:embed="rId2"/>
              <a:stretch>
                <a:fillRect/>
              </a:stretch>
            </a:blipFill>
          </p:spPr>
          <p:txBody>
            <a:bodyPr/>
            <a:lstStyle/>
            <a:p>
              <a:endParaRPr lang="en-GB"/>
            </a:p>
          </p:txBody>
        </p:sp>
        <p:grpSp>
          <p:nvGrpSpPr>
            <p:cNvPr id="56" name="Group 56"/>
            <p:cNvGrpSpPr>
              <a:grpSpLocks noChangeAspect="1"/>
            </p:cNvGrpSpPr>
            <p:nvPr/>
          </p:nvGrpSpPr>
          <p:grpSpPr>
            <a:xfrm rot="-365556">
              <a:off x="254177" y="362771"/>
              <a:ext cx="2618482" cy="2618471"/>
              <a:chOff x="0" y="0"/>
              <a:chExt cx="6350025" cy="6350000"/>
            </a:xfrm>
          </p:grpSpPr>
          <p:sp>
            <p:nvSpPr>
              <p:cNvPr id="57" name="Freeform 5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16666" r="-16666"/>
                </a:stretch>
              </a:blipFill>
            </p:spPr>
            <p:txBody>
              <a:bodyPr/>
              <a:lstStyle/>
              <a:p>
                <a:endParaRPr lang="en-GB"/>
              </a:p>
            </p:txBody>
          </p:sp>
        </p:grpSp>
      </p:grpSp>
      <p:grpSp>
        <p:nvGrpSpPr>
          <p:cNvPr id="58" name="Group 58"/>
          <p:cNvGrpSpPr/>
          <p:nvPr/>
        </p:nvGrpSpPr>
        <p:grpSpPr>
          <a:xfrm>
            <a:off x="5768347" y="1929205"/>
            <a:ext cx="2492794" cy="2908717"/>
            <a:chOff x="0" y="0"/>
            <a:chExt cx="3323726" cy="3878290"/>
          </a:xfrm>
        </p:grpSpPr>
        <p:sp>
          <p:nvSpPr>
            <p:cNvPr id="59" name="Freeform 59"/>
            <p:cNvSpPr/>
            <p:nvPr/>
          </p:nvSpPr>
          <p:spPr>
            <a:xfrm rot="374106">
              <a:off x="185611" y="149749"/>
              <a:ext cx="2952504" cy="3578792"/>
            </a:xfrm>
            <a:custGeom>
              <a:avLst/>
              <a:gdLst/>
              <a:ahLst/>
              <a:cxnLst/>
              <a:rect l="l" t="t" r="r" b="b"/>
              <a:pathLst>
                <a:path w="2952504" h="3578792">
                  <a:moveTo>
                    <a:pt x="0" y="0"/>
                  </a:moveTo>
                  <a:lnTo>
                    <a:pt x="2952504" y="0"/>
                  </a:lnTo>
                  <a:lnTo>
                    <a:pt x="2952504" y="3578792"/>
                  </a:lnTo>
                  <a:lnTo>
                    <a:pt x="0" y="3578792"/>
                  </a:lnTo>
                  <a:lnTo>
                    <a:pt x="0" y="0"/>
                  </a:lnTo>
                  <a:close/>
                </a:path>
              </a:pathLst>
            </a:custGeom>
            <a:blipFill>
              <a:blip r:embed="rId2"/>
              <a:stretch>
                <a:fillRect/>
              </a:stretch>
            </a:blipFill>
          </p:spPr>
          <p:txBody>
            <a:bodyPr/>
            <a:lstStyle/>
            <a:p>
              <a:endParaRPr lang="en-GB"/>
            </a:p>
          </p:txBody>
        </p:sp>
        <p:grpSp>
          <p:nvGrpSpPr>
            <p:cNvPr id="60" name="Group 60"/>
            <p:cNvGrpSpPr>
              <a:grpSpLocks noChangeAspect="1"/>
            </p:cNvGrpSpPr>
            <p:nvPr/>
          </p:nvGrpSpPr>
          <p:grpSpPr>
            <a:xfrm rot="374106">
              <a:off x="312280" y="373018"/>
              <a:ext cx="2702631" cy="2702620"/>
              <a:chOff x="0" y="0"/>
              <a:chExt cx="6350025" cy="6350000"/>
            </a:xfrm>
          </p:grpSpPr>
          <p:sp>
            <p:nvSpPr>
              <p:cNvPr id="61" name="Freeform 6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24999" r="-24999"/>
                </a:stretch>
              </a:blipFill>
            </p:spPr>
            <p:txBody>
              <a:bodyPr/>
              <a:lstStyle/>
              <a:p>
                <a:endParaRPr lang="en-GB"/>
              </a:p>
            </p:txBody>
          </p:sp>
        </p:grpSp>
      </p:grpSp>
      <p:grpSp>
        <p:nvGrpSpPr>
          <p:cNvPr id="62" name="Group 62"/>
          <p:cNvGrpSpPr/>
          <p:nvPr/>
        </p:nvGrpSpPr>
        <p:grpSpPr>
          <a:xfrm>
            <a:off x="9979370" y="1845016"/>
            <a:ext cx="2478847" cy="2897730"/>
            <a:chOff x="0" y="0"/>
            <a:chExt cx="3305129" cy="3863640"/>
          </a:xfrm>
        </p:grpSpPr>
        <p:sp>
          <p:nvSpPr>
            <p:cNvPr id="63" name="Freeform 63"/>
            <p:cNvSpPr/>
            <p:nvPr/>
          </p:nvSpPr>
          <p:spPr>
            <a:xfrm rot="-354413">
              <a:off x="176313" y="142424"/>
              <a:ext cx="2952504" cy="3578792"/>
            </a:xfrm>
            <a:custGeom>
              <a:avLst/>
              <a:gdLst/>
              <a:ahLst/>
              <a:cxnLst/>
              <a:rect l="l" t="t" r="r" b="b"/>
              <a:pathLst>
                <a:path w="2952504" h="3578792">
                  <a:moveTo>
                    <a:pt x="0" y="0"/>
                  </a:moveTo>
                  <a:lnTo>
                    <a:pt x="2952503" y="0"/>
                  </a:lnTo>
                  <a:lnTo>
                    <a:pt x="2952503" y="3578792"/>
                  </a:lnTo>
                  <a:lnTo>
                    <a:pt x="0" y="3578792"/>
                  </a:lnTo>
                  <a:lnTo>
                    <a:pt x="0" y="0"/>
                  </a:lnTo>
                  <a:close/>
                </a:path>
              </a:pathLst>
            </a:custGeom>
            <a:blipFill>
              <a:blip r:embed="rId2"/>
              <a:stretch>
                <a:fillRect/>
              </a:stretch>
            </a:blipFill>
          </p:spPr>
          <p:txBody>
            <a:bodyPr/>
            <a:lstStyle/>
            <a:p>
              <a:endParaRPr lang="en-GB"/>
            </a:p>
          </p:txBody>
        </p:sp>
        <p:grpSp>
          <p:nvGrpSpPr>
            <p:cNvPr id="64" name="Group 64"/>
            <p:cNvGrpSpPr>
              <a:grpSpLocks noChangeAspect="1"/>
            </p:cNvGrpSpPr>
            <p:nvPr/>
          </p:nvGrpSpPr>
          <p:grpSpPr>
            <a:xfrm rot="-354413">
              <a:off x="250077" y="370134"/>
              <a:ext cx="2702631" cy="2702620"/>
              <a:chOff x="0" y="0"/>
              <a:chExt cx="6350025" cy="6350000"/>
            </a:xfrm>
          </p:grpSpPr>
          <p:sp>
            <p:nvSpPr>
              <p:cNvPr id="65" name="Freeform 65"/>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16666" r="-16666"/>
                </a:stretch>
              </a:blipFill>
            </p:spPr>
            <p:txBody>
              <a:bodyPr/>
              <a:lstStyle/>
              <a:p>
                <a:endParaRPr lang="en-GB"/>
              </a:p>
            </p:txBody>
          </p:sp>
        </p:grpSp>
      </p:grpSp>
      <p:grpSp>
        <p:nvGrpSpPr>
          <p:cNvPr id="66" name="Group 66"/>
          <p:cNvGrpSpPr/>
          <p:nvPr/>
        </p:nvGrpSpPr>
        <p:grpSpPr>
          <a:xfrm rot="-547467">
            <a:off x="14476051" y="1950673"/>
            <a:ext cx="2492794" cy="2908717"/>
            <a:chOff x="0" y="0"/>
            <a:chExt cx="3323726" cy="3878290"/>
          </a:xfrm>
        </p:grpSpPr>
        <p:sp>
          <p:nvSpPr>
            <p:cNvPr id="67" name="Freeform 67"/>
            <p:cNvSpPr/>
            <p:nvPr/>
          </p:nvSpPr>
          <p:spPr>
            <a:xfrm rot="374106">
              <a:off x="185611" y="149749"/>
              <a:ext cx="2952504" cy="3578792"/>
            </a:xfrm>
            <a:custGeom>
              <a:avLst/>
              <a:gdLst/>
              <a:ahLst/>
              <a:cxnLst/>
              <a:rect l="l" t="t" r="r" b="b"/>
              <a:pathLst>
                <a:path w="2952504" h="3578792">
                  <a:moveTo>
                    <a:pt x="0" y="0"/>
                  </a:moveTo>
                  <a:lnTo>
                    <a:pt x="2952504" y="0"/>
                  </a:lnTo>
                  <a:lnTo>
                    <a:pt x="2952504" y="3578792"/>
                  </a:lnTo>
                  <a:lnTo>
                    <a:pt x="0" y="3578792"/>
                  </a:lnTo>
                  <a:lnTo>
                    <a:pt x="0" y="0"/>
                  </a:lnTo>
                  <a:close/>
                </a:path>
              </a:pathLst>
            </a:custGeom>
            <a:blipFill>
              <a:blip r:embed="rId2"/>
              <a:stretch>
                <a:fillRect/>
              </a:stretch>
            </a:blipFill>
          </p:spPr>
          <p:txBody>
            <a:bodyPr/>
            <a:lstStyle/>
            <a:p>
              <a:endParaRPr lang="en-GB"/>
            </a:p>
          </p:txBody>
        </p:sp>
        <p:grpSp>
          <p:nvGrpSpPr>
            <p:cNvPr id="68" name="Group 68"/>
            <p:cNvGrpSpPr>
              <a:grpSpLocks noChangeAspect="1"/>
            </p:cNvGrpSpPr>
            <p:nvPr/>
          </p:nvGrpSpPr>
          <p:grpSpPr>
            <a:xfrm rot="374106">
              <a:off x="312280" y="373018"/>
              <a:ext cx="2702631" cy="2702620"/>
              <a:chOff x="0" y="0"/>
              <a:chExt cx="6350025" cy="6350000"/>
            </a:xfrm>
          </p:grpSpPr>
          <p:sp>
            <p:nvSpPr>
              <p:cNvPr id="69" name="Freeform 69"/>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6"/>
                <a:stretch>
                  <a:fillRect l="-24906" r="-24906"/>
                </a:stretch>
              </a:blipFill>
            </p:spPr>
            <p:txBody>
              <a:bodyPr/>
              <a:lstStyle/>
              <a:p>
                <a:endParaRPr lang="en-GB"/>
              </a:p>
            </p:txBody>
          </p:sp>
        </p:grpSp>
      </p:grpSp>
      <p:sp>
        <p:nvSpPr>
          <p:cNvPr id="70" name="TextBox 70"/>
          <p:cNvSpPr txBox="1"/>
          <p:nvPr/>
        </p:nvSpPr>
        <p:spPr>
          <a:xfrm>
            <a:off x="5684572" y="5223682"/>
            <a:ext cx="3042433" cy="2029962"/>
          </a:xfrm>
          <a:prstGeom prst="rect">
            <a:avLst/>
          </a:prstGeom>
        </p:spPr>
        <p:txBody>
          <a:bodyPr lIns="0" tIns="0" rIns="0" bIns="0" rtlCol="0" anchor="t">
            <a:spAutoFit/>
          </a:bodyPr>
          <a:lstStyle/>
          <a:p>
            <a:pPr>
              <a:lnSpc>
                <a:spcPts val="3276"/>
              </a:lnSpc>
            </a:pPr>
            <a:r>
              <a:rPr lang="en-US" sz="1800" spc="72">
                <a:solidFill>
                  <a:srgbClr val="343434"/>
                </a:solidFill>
                <a:latin typeface="IreneFlorentina"/>
              </a:rPr>
              <a:t>MOST WOMEN I KNOW CAN’T EVEN PARK A CAR, WHY IS A WOMAN FLYING MY PLANE?</a:t>
            </a:r>
          </a:p>
        </p:txBody>
      </p:sp>
      <p:sp>
        <p:nvSpPr>
          <p:cNvPr id="71" name="Freeform 71"/>
          <p:cNvSpPr/>
          <p:nvPr/>
        </p:nvSpPr>
        <p:spPr>
          <a:xfrm>
            <a:off x="5180968" y="5311312"/>
            <a:ext cx="324641" cy="335625"/>
          </a:xfrm>
          <a:custGeom>
            <a:avLst/>
            <a:gdLst/>
            <a:ahLst/>
            <a:cxnLst/>
            <a:rect l="l" t="t" r="r" b="b"/>
            <a:pathLst>
              <a:path w="324641" h="335625">
                <a:moveTo>
                  <a:pt x="0" y="0"/>
                </a:moveTo>
                <a:lnTo>
                  <a:pt x="324640" y="0"/>
                </a:lnTo>
                <a:lnTo>
                  <a:pt x="324640" y="335625"/>
                </a:lnTo>
                <a:lnTo>
                  <a:pt x="0" y="3356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2" name="TextBox 72"/>
          <p:cNvSpPr txBox="1"/>
          <p:nvPr/>
        </p:nvSpPr>
        <p:spPr>
          <a:xfrm>
            <a:off x="1197574" y="5214157"/>
            <a:ext cx="3051471" cy="2075682"/>
          </a:xfrm>
          <a:prstGeom prst="rect">
            <a:avLst/>
          </a:prstGeom>
        </p:spPr>
        <p:txBody>
          <a:bodyPr lIns="0" tIns="0" rIns="0" bIns="0" rtlCol="0" anchor="t">
            <a:spAutoFit/>
          </a:bodyPr>
          <a:lstStyle/>
          <a:p>
            <a:pPr>
              <a:lnSpc>
                <a:spcPts val="3366"/>
              </a:lnSpc>
            </a:pPr>
            <a:r>
              <a:rPr lang="en-US" sz="1800" spc="72">
                <a:solidFill>
                  <a:srgbClr val="343434"/>
                </a:solidFill>
                <a:latin typeface="IreneFlorentina"/>
              </a:rPr>
              <a:t>WOMEN SHOULDN'T HAVE THE RIGHT TO VOTE BECAUSE THEY AREN'T REGISTERED FOR THE DRAFT.</a:t>
            </a:r>
          </a:p>
        </p:txBody>
      </p:sp>
      <p:sp>
        <p:nvSpPr>
          <p:cNvPr id="73" name="Freeform 73"/>
          <p:cNvSpPr/>
          <p:nvPr/>
        </p:nvSpPr>
        <p:spPr>
          <a:xfrm>
            <a:off x="794725" y="5311312"/>
            <a:ext cx="324641" cy="335625"/>
          </a:xfrm>
          <a:custGeom>
            <a:avLst/>
            <a:gdLst/>
            <a:ahLst/>
            <a:cxnLst/>
            <a:rect l="l" t="t" r="r" b="b"/>
            <a:pathLst>
              <a:path w="324641" h="335625">
                <a:moveTo>
                  <a:pt x="0" y="0"/>
                </a:moveTo>
                <a:lnTo>
                  <a:pt x="324641" y="0"/>
                </a:lnTo>
                <a:lnTo>
                  <a:pt x="324641" y="335625"/>
                </a:lnTo>
                <a:lnTo>
                  <a:pt x="0" y="3356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4" name="TextBox 74"/>
          <p:cNvSpPr txBox="1"/>
          <p:nvPr/>
        </p:nvSpPr>
        <p:spPr>
          <a:xfrm>
            <a:off x="5684572" y="7615594"/>
            <a:ext cx="3137385" cy="850004"/>
          </a:xfrm>
          <a:prstGeom prst="rect">
            <a:avLst/>
          </a:prstGeom>
        </p:spPr>
        <p:txBody>
          <a:bodyPr lIns="0" tIns="0" rIns="0" bIns="0" rtlCol="0" anchor="t">
            <a:spAutoFit/>
          </a:bodyPr>
          <a:lstStyle/>
          <a:p>
            <a:pPr>
              <a:lnSpc>
                <a:spcPts val="3492"/>
              </a:lnSpc>
            </a:pPr>
            <a:r>
              <a:rPr lang="en-US" sz="1800" spc="72">
                <a:solidFill>
                  <a:srgbClr val="343434"/>
                </a:solidFill>
                <a:latin typeface="IreneFlorentina"/>
              </a:rPr>
              <a:t>I THINK WOMEN BELONG TO MEN </a:t>
            </a:r>
          </a:p>
        </p:txBody>
      </p:sp>
      <p:sp>
        <p:nvSpPr>
          <p:cNvPr id="75" name="Freeform 75"/>
          <p:cNvSpPr/>
          <p:nvPr/>
        </p:nvSpPr>
        <p:spPr>
          <a:xfrm>
            <a:off x="5180968" y="7682390"/>
            <a:ext cx="324641" cy="335625"/>
          </a:xfrm>
          <a:custGeom>
            <a:avLst/>
            <a:gdLst/>
            <a:ahLst/>
            <a:cxnLst/>
            <a:rect l="l" t="t" r="r" b="b"/>
            <a:pathLst>
              <a:path w="324641" h="335625">
                <a:moveTo>
                  <a:pt x="0" y="0"/>
                </a:moveTo>
                <a:lnTo>
                  <a:pt x="324640" y="0"/>
                </a:lnTo>
                <a:lnTo>
                  <a:pt x="324640" y="335624"/>
                </a:lnTo>
                <a:lnTo>
                  <a:pt x="0" y="3356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6" name="TextBox 76"/>
          <p:cNvSpPr txBox="1"/>
          <p:nvPr/>
        </p:nvSpPr>
        <p:spPr>
          <a:xfrm>
            <a:off x="14206917" y="5223682"/>
            <a:ext cx="3210402" cy="2439537"/>
          </a:xfrm>
          <a:prstGeom prst="rect">
            <a:avLst/>
          </a:prstGeom>
        </p:spPr>
        <p:txBody>
          <a:bodyPr lIns="0" tIns="0" rIns="0" bIns="0" rtlCol="0" anchor="t">
            <a:spAutoFit/>
          </a:bodyPr>
          <a:lstStyle/>
          <a:p>
            <a:pPr>
              <a:lnSpc>
                <a:spcPts val="3276"/>
              </a:lnSpc>
            </a:pPr>
            <a:r>
              <a:rPr lang="en-US" sz="1800" spc="72">
                <a:solidFill>
                  <a:srgbClr val="343434"/>
                </a:solidFill>
                <a:latin typeface="IreneFlorentina"/>
              </a:rPr>
              <a:t>“I THINK SHE’S BECOME THE MOST GROTESQUE, TRAINWRECK... IN THE HISTORY... OF...ENTERTAINMENT.”</a:t>
            </a:r>
          </a:p>
        </p:txBody>
      </p:sp>
      <p:sp>
        <p:nvSpPr>
          <p:cNvPr id="77" name="TextBox 77"/>
          <p:cNvSpPr txBox="1"/>
          <p:nvPr/>
        </p:nvSpPr>
        <p:spPr>
          <a:xfrm>
            <a:off x="9908524" y="5223682"/>
            <a:ext cx="2977142" cy="2029962"/>
          </a:xfrm>
          <a:prstGeom prst="rect">
            <a:avLst/>
          </a:prstGeom>
        </p:spPr>
        <p:txBody>
          <a:bodyPr lIns="0" tIns="0" rIns="0" bIns="0" rtlCol="0" anchor="t">
            <a:spAutoFit/>
          </a:bodyPr>
          <a:lstStyle/>
          <a:p>
            <a:pPr>
              <a:lnSpc>
                <a:spcPts val="3276"/>
              </a:lnSpc>
            </a:pPr>
            <a:r>
              <a:rPr lang="en-US" sz="1800" spc="72">
                <a:solidFill>
                  <a:srgbClr val="343434"/>
                </a:solidFill>
                <a:latin typeface="IreneFlorentina"/>
              </a:rPr>
              <a:t>WELL ISN’T IT UNFORTUNATE THAT CHAOS IS REPRESENTED BY THE FEMININE’</a:t>
            </a:r>
          </a:p>
        </p:txBody>
      </p:sp>
      <p:sp>
        <p:nvSpPr>
          <p:cNvPr id="78" name="Freeform 78"/>
          <p:cNvSpPr/>
          <p:nvPr/>
        </p:nvSpPr>
        <p:spPr>
          <a:xfrm>
            <a:off x="9461467" y="5311312"/>
            <a:ext cx="324641" cy="335625"/>
          </a:xfrm>
          <a:custGeom>
            <a:avLst/>
            <a:gdLst/>
            <a:ahLst/>
            <a:cxnLst/>
            <a:rect l="l" t="t" r="r" b="b"/>
            <a:pathLst>
              <a:path w="324641" h="335625">
                <a:moveTo>
                  <a:pt x="0" y="0"/>
                </a:moveTo>
                <a:lnTo>
                  <a:pt x="324640" y="0"/>
                </a:lnTo>
                <a:lnTo>
                  <a:pt x="324640" y="335625"/>
                </a:lnTo>
                <a:lnTo>
                  <a:pt x="0" y="3356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9" name="Freeform 79"/>
          <p:cNvSpPr/>
          <p:nvPr/>
        </p:nvSpPr>
        <p:spPr>
          <a:xfrm>
            <a:off x="13758452" y="5311312"/>
            <a:ext cx="324641" cy="335625"/>
          </a:xfrm>
          <a:custGeom>
            <a:avLst/>
            <a:gdLst/>
            <a:ahLst/>
            <a:cxnLst/>
            <a:rect l="l" t="t" r="r" b="b"/>
            <a:pathLst>
              <a:path w="324641" h="335625">
                <a:moveTo>
                  <a:pt x="0" y="0"/>
                </a:moveTo>
                <a:lnTo>
                  <a:pt x="324640" y="0"/>
                </a:lnTo>
                <a:lnTo>
                  <a:pt x="324640" y="335625"/>
                </a:lnTo>
                <a:lnTo>
                  <a:pt x="0" y="3356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0" name="Freeform 80"/>
          <p:cNvSpPr/>
          <p:nvPr/>
        </p:nvSpPr>
        <p:spPr>
          <a:xfrm rot="797334" flipH="1">
            <a:off x="15786421" y="428754"/>
            <a:ext cx="2223460" cy="1470263"/>
          </a:xfrm>
          <a:custGeom>
            <a:avLst/>
            <a:gdLst/>
            <a:ahLst/>
            <a:cxnLst/>
            <a:rect l="l" t="t" r="r" b="b"/>
            <a:pathLst>
              <a:path w="2223460" h="1470263">
                <a:moveTo>
                  <a:pt x="2223460" y="0"/>
                </a:moveTo>
                <a:lnTo>
                  <a:pt x="0" y="0"/>
                </a:lnTo>
                <a:lnTo>
                  <a:pt x="0" y="1470263"/>
                </a:lnTo>
                <a:lnTo>
                  <a:pt x="2223460" y="1470263"/>
                </a:lnTo>
                <a:lnTo>
                  <a:pt x="222346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1" name="TextBox 81"/>
          <p:cNvSpPr txBox="1"/>
          <p:nvPr/>
        </p:nvSpPr>
        <p:spPr>
          <a:xfrm>
            <a:off x="1029598" y="526098"/>
            <a:ext cx="5095076"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SHOUT OUT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2785122" y="3673652"/>
            <a:ext cx="12970052" cy="3842385"/>
          </a:xfrm>
          <a:prstGeom prst="rect">
            <a:avLst/>
          </a:prstGeom>
        </p:spPr>
        <p:txBody>
          <a:bodyPr lIns="0" tIns="0" rIns="0" bIns="0" rtlCol="0" anchor="t">
            <a:spAutoFit/>
          </a:bodyPr>
          <a:lstStyle/>
          <a:p>
            <a:pPr>
              <a:lnSpc>
                <a:spcPts val="5039"/>
              </a:lnSpc>
            </a:pPr>
            <a:r>
              <a:rPr lang="en-US" sz="3599">
                <a:solidFill>
                  <a:srgbClr val="FFFFFF"/>
                </a:solidFill>
                <a:latin typeface="IreneFlorentina"/>
              </a:rPr>
              <a:t>Internalised misogyny is when women projects sexist ideals onto other women and onto themselves. Basic examples can include relying on gender stereotypes like girls are bad at math, men should work and women should stay at home, women are more emotional. </a:t>
            </a:r>
          </a:p>
        </p:txBody>
      </p:sp>
      <p:sp>
        <p:nvSpPr>
          <p:cNvPr id="3" name="TextBox 3"/>
          <p:cNvSpPr txBox="1"/>
          <p:nvPr/>
        </p:nvSpPr>
        <p:spPr>
          <a:xfrm>
            <a:off x="1029598" y="526098"/>
            <a:ext cx="8587299"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iNTERNALISED MISOGYNY</a:t>
            </a:r>
          </a:p>
        </p:txBody>
      </p:sp>
      <p:sp>
        <p:nvSpPr>
          <p:cNvPr id="4" name="Freeform 4"/>
          <p:cNvSpPr/>
          <p:nvPr/>
        </p:nvSpPr>
        <p:spPr>
          <a:xfrm>
            <a:off x="14069846" y="7784745"/>
            <a:ext cx="3370655" cy="1900207"/>
          </a:xfrm>
          <a:custGeom>
            <a:avLst/>
            <a:gdLst/>
            <a:ahLst/>
            <a:cxnLst/>
            <a:rect l="l" t="t" r="r" b="b"/>
            <a:pathLst>
              <a:path w="3370655" h="1900207">
                <a:moveTo>
                  <a:pt x="0" y="0"/>
                </a:moveTo>
                <a:lnTo>
                  <a:pt x="3370656" y="0"/>
                </a:lnTo>
                <a:lnTo>
                  <a:pt x="3370656" y="1900207"/>
                </a:lnTo>
                <a:lnTo>
                  <a:pt x="0" y="1900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rot="-10800000">
            <a:off x="830961" y="2068596"/>
            <a:ext cx="2738120" cy="1543615"/>
          </a:xfrm>
          <a:custGeom>
            <a:avLst/>
            <a:gdLst/>
            <a:ahLst/>
            <a:cxnLst/>
            <a:rect l="l" t="t" r="r" b="b"/>
            <a:pathLst>
              <a:path w="2738120" h="1543615">
                <a:moveTo>
                  <a:pt x="0" y="0"/>
                </a:moveTo>
                <a:lnTo>
                  <a:pt x="2738120" y="0"/>
                </a:lnTo>
                <a:lnTo>
                  <a:pt x="2738120" y="1543615"/>
                </a:lnTo>
                <a:lnTo>
                  <a:pt x="0" y="1543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5400000" flipV="1">
            <a:off x="2518452" y="4845834"/>
            <a:ext cx="2611476" cy="4313249"/>
          </a:xfrm>
          <a:custGeom>
            <a:avLst/>
            <a:gdLst/>
            <a:ahLst/>
            <a:cxnLst/>
            <a:rect l="l" t="t" r="r" b="b"/>
            <a:pathLst>
              <a:path w="2611476" h="4313249">
                <a:moveTo>
                  <a:pt x="0" y="4313249"/>
                </a:moveTo>
                <a:lnTo>
                  <a:pt x="2611476" y="4313249"/>
                </a:lnTo>
                <a:lnTo>
                  <a:pt x="2611476" y="0"/>
                </a:lnTo>
                <a:lnTo>
                  <a:pt x="0" y="0"/>
                </a:lnTo>
                <a:lnTo>
                  <a:pt x="0" y="43132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5400000" flipH="1">
            <a:off x="13032741" y="1989517"/>
            <a:ext cx="2611476" cy="4313249"/>
          </a:xfrm>
          <a:custGeom>
            <a:avLst/>
            <a:gdLst/>
            <a:ahLst/>
            <a:cxnLst/>
            <a:rect l="l" t="t" r="r" b="b"/>
            <a:pathLst>
              <a:path w="2611476" h="4313249">
                <a:moveTo>
                  <a:pt x="2611476" y="0"/>
                </a:moveTo>
                <a:lnTo>
                  <a:pt x="0" y="0"/>
                </a:lnTo>
                <a:lnTo>
                  <a:pt x="0" y="4313249"/>
                </a:lnTo>
                <a:lnTo>
                  <a:pt x="2611476" y="4313249"/>
                </a:lnTo>
                <a:lnTo>
                  <a:pt x="261147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3579160"/>
            <a:ext cx="9869350" cy="2263140"/>
          </a:xfrm>
          <a:prstGeom prst="rect">
            <a:avLst/>
          </a:prstGeom>
        </p:spPr>
        <p:txBody>
          <a:bodyPr lIns="0" tIns="0" rIns="0" bIns="0" rtlCol="0" anchor="t">
            <a:spAutoFit/>
          </a:bodyPr>
          <a:lstStyle/>
          <a:p>
            <a:pPr>
              <a:lnSpc>
                <a:spcPts val="17940"/>
              </a:lnSpc>
            </a:pPr>
            <a:r>
              <a:rPr lang="en-US" sz="13800">
                <a:solidFill>
                  <a:srgbClr val="FFFFFF"/>
                </a:solidFill>
                <a:latin typeface="Bobby Jones"/>
              </a:rPr>
              <a:t>GROUP WORK</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384508" y="4656732"/>
            <a:ext cx="5927584" cy="2295591"/>
          </a:xfrm>
          <a:custGeom>
            <a:avLst/>
            <a:gdLst/>
            <a:ahLst/>
            <a:cxnLst/>
            <a:rect l="l" t="t" r="r" b="b"/>
            <a:pathLst>
              <a:path w="5927584" h="2295591">
                <a:moveTo>
                  <a:pt x="5927584" y="0"/>
                </a:moveTo>
                <a:lnTo>
                  <a:pt x="0" y="0"/>
                </a:lnTo>
                <a:lnTo>
                  <a:pt x="0" y="2295592"/>
                </a:lnTo>
                <a:lnTo>
                  <a:pt x="5927584" y="2295592"/>
                </a:lnTo>
                <a:lnTo>
                  <a:pt x="592758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6877715" y="6540067"/>
            <a:ext cx="4532571" cy="2942050"/>
          </a:xfrm>
          <a:custGeom>
            <a:avLst/>
            <a:gdLst/>
            <a:ahLst/>
            <a:cxnLst/>
            <a:rect l="l" t="t" r="r" b="b"/>
            <a:pathLst>
              <a:path w="4532571" h="2942050">
                <a:moveTo>
                  <a:pt x="0" y="0"/>
                </a:moveTo>
                <a:lnTo>
                  <a:pt x="4532570" y="0"/>
                </a:lnTo>
                <a:lnTo>
                  <a:pt x="4532570" y="2942050"/>
                </a:lnTo>
                <a:lnTo>
                  <a:pt x="0" y="29420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flipH="1">
            <a:off x="4656347" y="4664208"/>
            <a:ext cx="4265091" cy="2768432"/>
          </a:xfrm>
          <a:custGeom>
            <a:avLst/>
            <a:gdLst/>
            <a:ahLst/>
            <a:cxnLst/>
            <a:rect l="l" t="t" r="r" b="b"/>
            <a:pathLst>
              <a:path w="4265091" h="2768432">
                <a:moveTo>
                  <a:pt x="4265091" y="0"/>
                </a:moveTo>
                <a:lnTo>
                  <a:pt x="0" y="0"/>
                </a:lnTo>
                <a:lnTo>
                  <a:pt x="0" y="2768431"/>
                </a:lnTo>
                <a:lnTo>
                  <a:pt x="4265091" y="2768431"/>
                </a:lnTo>
                <a:lnTo>
                  <a:pt x="426509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Freeform 5"/>
          <p:cNvSpPr/>
          <p:nvPr/>
        </p:nvSpPr>
        <p:spPr>
          <a:xfrm>
            <a:off x="320349" y="1622889"/>
            <a:ext cx="5274055" cy="3423341"/>
          </a:xfrm>
          <a:custGeom>
            <a:avLst/>
            <a:gdLst/>
            <a:ahLst/>
            <a:cxnLst/>
            <a:rect l="l" t="t" r="r" b="b"/>
            <a:pathLst>
              <a:path w="5274055" h="3423341">
                <a:moveTo>
                  <a:pt x="0" y="0"/>
                </a:moveTo>
                <a:lnTo>
                  <a:pt x="5274056" y="0"/>
                </a:lnTo>
                <a:lnTo>
                  <a:pt x="5274056" y="3423341"/>
                </a:lnTo>
                <a:lnTo>
                  <a:pt x="0" y="34233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 name="Freeform 6"/>
          <p:cNvSpPr/>
          <p:nvPr/>
        </p:nvSpPr>
        <p:spPr>
          <a:xfrm flipH="1">
            <a:off x="12494776" y="6599525"/>
            <a:ext cx="5464513" cy="2116257"/>
          </a:xfrm>
          <a:custGeom>
            <a:avLst/>
            <a:gdLst/>
            <a:ahLst/>
            <a:cxnLst/>
            <a:rect l="l" t="t" r="r" b="b"/>
            <a:pathLst>
              <a:path w="5464513" h="2116257">
                <a:moveTo>
                  <a:pt x="5464513" y="0"/>
                </a:moveTo>
                <a:lnTo>
                  <a:pt x="0" y="0"/>
                </a:lnTo>
                <a:lnTo>
                  <a:pt x="0" y="2116257"/>
                </a:lnTo>
                <a:lnTo>
                  <a:pt x="5464513" y="2116257"/>
                </a:lnTo>
                <a:lnTo>
                  <a:pt x="546451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 name="Freeform 7"/>
          <p:cNvSpPr/>
          <p:nvPr/>
        </p:nvSpPr>
        <p:spPr>
          <a:xfrm flipH="1">
            <a:off x="6994531" y="2040875"/>
            <a:ext cx="4779954" cy="3102625"/>
          </a:xfrm>
          <a:custGeom>
            <a:avLst/>
            <a:gdLst/>
            <a:ahLst/>
            <a:cxnLst/>
            <a:rect l="l" t="t" r="r" b="b"/>
            <a:pathLst>
              <a:path w="4779954" h="3102625">
                <a:moveTo>
                  <a:pt x="4779955" y="0"/>
                </a:moveTo>
                <a:lnTo>
                  <a:pt x="0" y="0"/>
                </a:lnTo>
                <a:lnTo>
                  <a:pt x="0" y="3102625"/>
                </a:lnTo>
                <a:lnTo>
                  <a:pt x="4779955" y="3102625"/>
                </a:lnTo>
                <a:lnTo>
                  <a:pt x="4779955"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8" name="Freeform 8"/>
          <p:cNvSpPr/>
          <p:nvPr/>
        </p:nvSpPr>
        <p:spPr>
          <a:xfrm flipH="1">
            <a:off x="12860047" y="1650807"/>
            <a:ext cx="5188031" cy="3367504"/>
          </a:xfrm>
          <a:custGeom>
            <a:avLst/>
            <a:gdLst/>
            <a:ahLst/>
            <a:cxnLst/>
            <a:rect l="l" t="t" r="r" b="b"/>
            <a:pathLst>
              <a:path w="5188031" h="3367504">
                <a:moveTo>
                  <a:pt x="5188032" y="0"/>
                </a:moveTo>
                <a:lnTo>
                  <a:pt x="0" y="0"/>
                </a:lnTo>
                <a:lnTo>
                  <a:pt x="0" y="3367504"/>
                </a:lnTo>
                <a:lnTo>
                  <a:pt x="5188032" y="3367504"/>
                </a:lnTo>
                <a:lnTo>
                  <a:pt x="518803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flipH="1">
            <a:off x="786564" y="5350440"/>
            <a:ext cx="3687534" cy="3755821"/>
          </a:xfrm>
          <a:custGeom>
            <a:avLst/>
            <a:gdLst/>
            <a:ahLst/>
            <a:cxnLst/>
            <a:rect l="l" t="t" r="r" b="b"/>
            <a:pathLst>
              <a:path w="3687534" h="3755821">
                <a:moveTo>
                  <a:pt x="3687534" y="0"/>
                </a:moveTo>
                <a:lnTo>
                  <a:pt x="0" y="0"/>
                </a:lnTo>
                <a:lnTo>
                  <a:pt x="0" y="3755821"/>
                </a:lnTo>
                <a:lnTo>
                  <a:pt x="3687534" y="3755821"/>
                </a:lnTo>
                <a:lnTo>
                  <a:pt x="3687534"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 name="Freeform 10"/>
          <p:cNvSpPr/>
          <p:nvPr/>
        </p:nvSpPr>
        <p:spPr>
          <a:xfrm>
            <a:off x="14347988" y="8108561"/>
            <a:ext cx="1777011" cy="1777011"/>
          </a:xfrm>
          <a:custGeom>
            <a:avLst/>
            <a:gdLst/>
            <a:ahLst/>
            <a:cxnLst/>
            <a:rect l="l" t="t" r="r" b="b"/>
            <a:pathLst>
              <a:path w="1777011" h="1777011">
                <a:moveTo>
                  <a:pt x="0" y="0"/>
                </a:moveTo>
                <a:lnTo>
                  <a:pt x="1777011" y="0"/>
                </a:lnTo>
                <a:lnTo>
                  <a:pt x="1777011" y="1777011"/>
                </a:lnTo>
                <a:lnTo>
                  <a:pt x="0" y="177701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 name="Freeform 11"/>
          <p:cNvSpPr/>
          <p:nvPr/>
        </p:nvSpPr>
        <p:spPr>
          <a:xfrm>
            <a:off x="15454063" y="4576799"/>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12" name="Freeform 12"/>
          <p:cNvSpPr/>
          <p:nvPr/>
        </p:nvSpPr>
        <p:spPr>
          <a:xfrm>
            <a:off x="10717765" y="7984911"/>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13" name="Freeform 13"/>
          <p:cNvSpPr/>
          <p:nvPr/>
        </p:nvSpPr>
        <p:spPr>
          <a:xfrm>
            <a:off x="6291277" y="1152369"/>
            <a:ext cx="1777011" cy="1777011"/>
          </a:xfrm>
          <a:custGeom>
            <a:avLst/>
            <a:gdLst/>
            <a:ahLst/>
            <a:cxnLst/>
            <a:rect l="l" t="t" r="r" b="b"/>
            <a:pathLst>
              <a:path w="1777011" h="1777011">
                <a:moveTo>
                  <a:pt x="0" y="0"/>
                </a:moveTo>
                <a:lnTo>
                  <a:pt x="1777011" y="0"/>
                </a:lnTo>
                <a:lnTo>
                  <a:pt x="1777011" y="1777012"/>
                </a:lnTo>
                <a:lnTo>
                  <a:pt x="0" y="177701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14" name="Freeform 14"/>
          <p:cNvSpPr/>
          <p:nvPr/>
        </p:nvSpPr>
        <p:spPr>
          <a:xfrm>
            <a:off x="4431328" y="7481289"/>
            <a:ext cx="1777011" cy="1777011"/>
          </a:xfrm>
          <a:custGeom>
            <a:avLst/>
            <a:gdLst/>
            <a:ahLst/>
            <a:cxnLst/>
            <a:rect l="l" t="t" r="r" b="b"/>
            <a:pathLst>
              <a:path w="1777011" h="1777011">
                <a:moveTo>
                  <a:pt x="0" y="0"/>
                </a:moveTo>
                <a:lnTo>
                  <a:pt x="1777012" y="0"/>
                </a:lnTo>
                <a:lnTo>
                  <a:pt x="1777012" y="1777011"/>
                </a:lnTo>
                <a:lnTo>
                  <a:pt x="0" y="17770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15" name="Freeform 15"/>
          <p:cNvSpPr/>
          <p:nvPr/>
        </p:nvSpPr>
        <p:spPr>
          <a:xfrm>
            <a:off x="10600805" y="2454877"/>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GB"/>
          </a:p>
        </p:txBody>
      </p:sp>
      <p:sp>
        <p:nvSpPr>
          <p:cNvPr id="16" name="TextBox 16"/>
          <p:cNvSpPr txBox="1"/>
          <p:nvPr/>
        </p:nvSpPr>
        <p:spPr>
          <a:xfrm>
            <a:off x="1028700" y="459547"/>
            <a:ext cx="14079176" cy="981710"/>
          </a:xfrm>
          <a:prstGeom prst="rect">
            <a:avLst/>
          </a:prstGeom>
        </p:spPr>
        <p:txBody>
          <a:bodyPr lIns="0" tIns="0" rIns="0" bIns="0" rtlCol="0" anchor="t">
            <a:spAutoFit/>
          </a:bodyPr>
          <a:lstStyle/>
          <a:p>
            <a:pPr>
              <a:lnSpc>
                <a:spcPts val="7840"/>
              </a:lnSpc>
            </a:pPr>
            <a:r>
              <a:rPr lang="en-US" sz="5600">
                <a:solidFill>
                  <a:srgbClr val="343434"/>
                </a:solidFill>
                <a:latin typeface="Bobby Jones"/>
              </a:rPr>
              <a:t>Good examples</a:t>
            </a:r>
          </a:p>
        </p:txBody>
      </p:sp>
      <p:sp>
        <p:nvSpPr>
          <p:cNvPr id="17" name="TextBox 17"/>
          <p:cNvSpPr txBox="1"/>
          <p:nvPr/>
        </p:nvSpPr>
        <p:spPr>
          <a:xfrm>
            <a:off x="594920" y="2218650"/>
            <a:ext cx="4724914" cy="1582439"/>
          </a:xfrm>
          <a:prstGeom prst="rect">
            <a:avLst/>
          </a:prstGeom>
        </p:spPr>
        <p:txBody>
          <a:bodyPr lIns="0" tIns="0" rIns="0" bIns="0" rtlCol="0" anchor="t">
            <a:spAutoFit/>
          </a:bodyPr>
          <a:lstStyle/>
          <a:p>
            <a:pPr algn="ctr">
              <a:lnSpc>
                <a:spcPts val="4128"/>
              </a:lnSpc>
            </a:pPr>
            <a:r>
              <a:rPr lang="en-US" sz="2949">
                <a:solidFill>
                  <a:srgbClr val="343434"/>
                </a:solidFill>
                <a:latin typeface="IreneFlorentina"/>
              </a:rPr>
              <a:t>What are examples of positive/healthy statements?</a:t>
            </a:r>
          </a:p>
        </p:txBody>
      </p:sp>
      <p:sp>
        <p:nvSpPr>
          <p:cNvPr id="18" name="Freeform 18"/>
          <p:cNvSpPr/>
          <p:nvPr/>
        </p:nvSpPr>
        <p:spPr>
          <a:xfrm>
            <a:off x="16912036" y="2069185"/>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19" name="Freeform 19"/>
          <p:cNvSpPr/>
          <p:nvPr/>
        </p:nvSpPr>
        <p:spPr>
          <a:xfrm>
            <a:off x="7430212" y="4905830"/>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0" name="Freeform 20"/>
          <p:cNvSpPr/>
          <p:nvPr/>
        </p:nvSpPr>
        <p:spPr>
          <a:xfrm>
            <a:off x="3543847" y="5465305"/>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1" name="Freeform 21"/>
          <p:cNvSpPr/>
          <p:nvPr/>
        </p:nvSpPr>
        <p:spPr>
          <a:xfrm>
            <a:off x="10398727" y="6736577"/>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GB"/>
          </a:p>
        </p:txBody>
      </p:sp>
      <p:sp>
        <p:nvSpPr>
          <p:cNvPr id="22" name="Freeform 22"/>
          <p:cNvSpPr/>
          <p:nvPr/>
        </p:nvSpPr>
        <p:spPr>
          <a:xfrm>
            <a:off x="17098952" y="6940866"/>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
        <p:nvSpPr>
          <p:cNvPr id="23" name="Freeform 23"/>
          <p:cNvSpPr/>
          <p:nvPr/>
        </p:nvSpPr>
        <p:spPr>
          <a:xfrm>
            <a:off x="14347988" y="5227861"/>
            <a:ext cx="638076" cy="983547"/>
          </a:xfrm>
          <a:custGeom>
            <a:avLst/>
            <a:gdLst/>
            <a:ahLst/>
            <a:cxnLst/>
            <a:rect l="l" t="t" r="r" b="b"/>
            <a:pathLst>
              <a:path w="638076" h="983547">
                <a:moveTo>
                  <a:pt x="0" y="0"/>
                </a:moveTo>
                <a:lnTo>
                  <a:pt x="638076" y="0"/>
                </a:lnTo>
                <a:lnTo>
                  <a:pt x="638076" y="983547"/>
                </a:lnTo>
                <a:lnTo>
                  <a:pt x="0" y="983547"/>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771403" y="3019425"/>
            <a:ext cx="14346619" cy="4219575"/>
          </a:xfrm>
          <a:prstGeom prst="rect">
            <a:avLst/>
          </a:prstGeom>
        </p:spPr>
        <p:txBody>
          <a:bodyPr lIns="0" tIns="0" rIns="0" bIns="0" rtlCol="0" anchor="t">
            <a:spAutoFit/>
          </a:bodyPr>
          <a:lstStyle/>
          <a:p>
            <a:pPr>
              <a:lnSpc>
                <a:spcPts val="16560"/>
              </a:lnSpc>
            </a:pPr>
            <a:r>
              <a:rPr lang="en-US" sz="13800">
                <a:solidFill>
                  <a:srgbClr val="FFFFFF"/>
                </a:solidFill>
                <a:latin typeface="Bobby Jones"/>
              </a:rPr>
              <a:t>misogyny: </a:t>
            </a:r>
          </a:p>
          <a:p>
            <a:pPr>
              <a:lnSpc>
                <a:spcPts val="16560"/>
              </a:lnSpc>
            </a:pPr>
            <a:r>
              <a:rPr lang="en-US" sz="13800">
                <a:solidFill>
                  <a:srgbClr val="FFFFFF"/>
                </a:solidFill>
                <a:latin typeface="Bobby Jones"/>
              </a:rPr>
              <a:t>a hate crime?</a:t>
            </a:r>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2">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3">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4">
                <a:alphaModFix amt="9999"/>
              </a:blip>
              <a:stretch>
                <a:fillRect/>
              </a:stretch>
            </a:blipFill>
          </p:spPr>
          <p:txBody>
            <a:bodyPr/>
            <a:lstStyle/>
            <a:p>
              <a:endParaRPr lang="en-GB"/>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1028700" y="526098"/>
            <a:ext cx="10628560" cy="929005"/>
          </a:xfrm>
          <a:prstGeom prst="rect">
            <a:avLst/>
          </a:prstGeom>
        </p:spPr>
        <p:txBody>
          <a:bodyPr lIns="0" tIns="0" rIns="0" bIns="0" rtlCol="0" anchor="t">
            <a:spAutoFit/>
          </a:bodyPr>
          <a:lstStyle/>
          <a:p>
            <a:pPr>
              <a:lnSpc>
                <a:spcPts val="7280"/>
              </a:lnSpc>
            </a:pPr>
            <a:r>
              <a:rPr lang="en-US" sz="5600">
                <a:solidFill>
                  <a:srgbClr val="F2F3F5"/>
                </a:solidFill>
                <a:latin typeface="Bobby Jones"/>
              </a:rPr>
              <a:t>WHY MISOGYNY IS A HATE CRIME </a:t>
            </a:r>
          </a:p>
        </p:txBody>
      </p:sp>
      <p:sp>
        <p:nvSpPr>
          <p:cNvPr id="4" name="TextBox 3">
            <a:extLst>
              <a:ext uri="{FF2B5EF4-FFF2-40B4-BE49-F238E27FC236}">
                <a16:creationId xmlns:a16="http://schemas.microsoft.com/office/drawing/2014/main" id="{6E530FB5-2F37-BB2F-963A-1E000D1FBDAA}"/>
              </a:ext>
            </a:extLst>
          </p:cNvPr>
          <p:cNvSpPr txBox="1"/>
          <p:nvPr/>
        </p:nvSpPr>
        <p:spPr>
          <a:xfrm>
            <a:off x="992257" y="2019300"/>
            <a:ext cx="16649700" cy="646331"/>
          </a:xfrm>
          <a:prstGeom prst="rect">
            <a:avLst/>
          </a:prstGeom>
          <a:noFill/>
        </p:spPr>
        <p:txBody>
          <a:bodyPr wrap="square">
            <a:spAutoFit/>
          </a:bodyPr>
          <a:lstStyle/>
          <a:p>
            <a:r>
              <a:rPr lang="en-GB" sz="3600" dirty="0">
                <a:solidFill>
                  <a:schemeClr val="bg1"/>
                </a:solidFill>
                <a:latin typeface="Quicksand Medium" pitchFamily="2" charset="0"/>
              </a:rPr>
              <a:t>Please Ctrl + Click the image to view:</a:t>
            </a:r>
          </a:p>
        </p:txBody>
      </p:sp>
      <p:pic>
        <p:nvPicPr>
          <p:cNvPr id="5" name="Picture 4" descr="A light from a cord&#10;&#10;Description automatically generated">
            <a:hlinkClick r:id="rId2"/>
            <a:extLst>
              <a:ext uri="{FF2B5EF4-FFF2-40B4-BE49-F238E27FC236}">
                <a16:creationId xmlns:a16="http://schemas.microsoft.com/office/drawing/2014/main" id="{54741FCE-D29B-D4BF-E2B8-A3F6A1F0C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229828"/>
            <a:ext cx="11062529" cy="622318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636996"/>
            <a:ext cx="16230600" cy="4453255"/>
          </a:xfrm>
          <a:prstGeom prst="rect">
            <a:avLst/>
          </a:prstGeom>
        </p:spPr>
        <p:txBody>
          <a:bodyPr lIns="0" tIns="0" rIns="0" bIns="0" rtlCol="0" anchor="t">
            <a:spAutoFit/>
          </a:bodyPr>
          <a:lstStyle/>
          <a:p>
            <a:pPr>
              <a:lnSpc>
                <a:spcPts val="3919"/>
              </a:lnSpc>
              <a:spcBef>
                <a:spcPct val="0"/>
              </a:spcBef>
            </a:pPr>
            <a:r>
              <a:rPr lang="en-US" sz="2799">
                <a:solidFill>
                  <a:srgbClr val="000000"/>
                </a:solidFill>
                <a:latin typeface="Quicksand Medium"/>
              </a:rPr>
              <a:t>A hate crime refers to criminal offences which are motivated by prejudice against elements of a person’s identity. </a:t>
            </a:r>
          </a:p>
          <a:p>
            <a:pPr>
              <a:lnSpc>
                <a:spcPts val="3919"/>
              </a:lnSpc>
              <a:spcBef>
                <a:spcPct val="0"/>
              </a:spcBef>
            </a:pPr>
            <a:endParaRPr lang="en-US" sz="2799">
              <a:solidFill>
                <a:srgbClr val="000000"/>
              </a:solidFill>
              <a:latin typeface="Quicksand Medium"/>
            </a:endParaRPr>
          </a:p>
          <a:p>
            <a:pPr>
              <a:lnSpc>
                <a:spcPts val="3919"/>
              </a:lnSpc>
              <a:spcBef>
                <a:spcPct val="0"/>
              </a:spcBef>
            </a:pPr>
            <a:r>
              <a:rPr lang="en-US" sz="2799">
                <a:solidFill>
                  <a:srgbClr val="000000"/>
                </a:solidFill>
                <a:latin typeface="Quicksand Medium"/>
              </a:rPr>
              <a:t>Crimes which are categorised as such can lead to tougher or ‘enhanced’ sentencing, in recognition of the additional harm that is caused when someone is targeted for who they are.</a:t>
            </a:r>
          </a:p>
          <a:p>
            <a:pPr>
              <a:lnSpc>
                <a:spcPts val="3919"/>
              </a:lnSpc>
              <a:spcBef>
                <a:spcPct val="0"/>
              </a:spcBef>
            </a:pPr>
            <a:endParaRPr lang="en-US" sz="2799">
              <a:solidFill>
                <a:srgbClr val="000000"/>
              </a:solidFill>
              <a:latin typeface="Quicksand Medium"/>
            </a:endParaRPr>
          </a:p>
          <a:p>
            <a:pPr>
              <a:lnSpc>
                <a:spcPts val="3919"/>
              </a:lnSpc>
              <a:spcBef>
                <a:spcPct val="0"/>
              </a:spcBef>
            </a:pPr>
            <a:r>
              <a:rPr lang="en-US" sz="2799">
                <a:solidFill>
                  <a:srgbClr val="000000"/>
                </a:solidFill>
                <a:latin typeface="Quicksand Medium"/>
              </a:rPr>
              <a:t>Including misogyny within this framework would mean that the behaviours women experience every day because of their gender, whether on the street, in public spaces or online, would be recognised for the discrimination and power imbalances that underpin them. </a:t>
            </a:r>
          </a:p>
        </p:txBody>
      </p:sp>
      <p:sp>
        <p:nvSpPr>
          <p:cNvPr id="3" name="TextBox 3"/>
          <p:cNvSpPr txBox="1"/>
          <p:nvPr/>
        </p:nvSpPr>
        <p:spPr>
          <a:xfrm>
            <a:off x="1028700" y="8272145"/>
            <a:ext cx="16230600" cy="986155"/>
          </a:xfrm>
          <a:prstGeom prst="rect">
            <a:avLst/>
          </a:prstGeom>
        </p:spPr>
        <p:txBody>
          <a:bodyPr lIns="0" tIns="0" rIns="0" bIns="0" rtlCol="0" anchor="t">
            <a:spAutoFit/>
          </a:bodyPr>
          <a:lstStyle/>
          <a:p>
            <a:pPr>
              <a:lnSpc>
                <a:spcPts val="3919"/>
              </a:lnSpc>
              <a:spcBef>
                <a:spcPct val="0"/>
              </a:spcBef>
            </a:pPr>
            <a:r>
              <a:rPr lang="en-US" sz="2799">
                <a:solidFill>
                  <a:srgbClr val="000000"/>
                </a:solidFill>
                <a:latin typeface="Quicksand Medium"/>
              </a:rPr>
              <a:t>To report a hate crime you can call 101 if it isn't an emergency or complete an online form at: https://www.gov.uk/report-hate-crime</a:t>
            </a:r>
          </a:p>
        </p:txBody>
      </p:sp>
      <p:sp>
        <p:nvSpPr>
          <p:cNvPr id="4" name="TextBox 4"/>
          <p:cNvSpPr txBox="1"/>
          <p:nvPr/>
        </p:nvSpPr>
        <p:spPr>
          <a:xfrm>
            <a:off x="1028700" y="526098"/>
            <a:ext cx="10628560" cy="929005"/>
          </a:xfrm>
          <a:prstGeom prst="rect">
            <a:avLst/>
          </a:prstGeom>
        </p:spPr>
        <p:txBody>
          <a:bodyPr lIns="0" tIns="0" rIns="0" bIns="0" rtlCol="0" anchor="t">
            <a:spAutoFit/>
          </a:bodyPr>
          <a:lstStyle/>
          <a:p>
            <a:pPr>
              <a:lnSpc>
                <a:spcPts val="7280"/>
              </a:lnSpc>
            </a:pPr>
            <a:r>
              <a:rPr lang="en-US" sz="5600">
                <a:solidFill>
                  <a:srgbClr val="343434"/>
                </a:solidFill>
                <a:latin typeface="Bobby Jones"/>
              </a:rPr>
              <a:t>misogyny: a hate crime?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506405"/>
            <a:ext cx="7731571" cy="3334607"/>
            <a:chOff x="0" y="0"/>
            <a:chExt cx="4473035" cy="1929209"/>
          </a:xfrm>
        </p:grpSpPr>
        <p:sp>
          <p:nvSpPr>
            <p:cNvPr id="3" name="Freeform 3"/>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D8DE26"/>
            </a:solidFill>
          </p:spPr>
          <p:txBody>
            <a:bodyPr/>
            <a:lstStyle/>
            <a:p>
              <a:endParaRPr lang="en-GB"/>
            </a:p>
          </p:txBody>
        </p:sp>
      </p:grpSp>
      <p:grpSp>
        <p:nvGrpSpPr>
          <p:cNvPr id="4" name="Group 4"/>
          <p:cNvGrpSpPr/>
          <p:nvPr/>
        </p:nvGrpSpPr>
        <p:grpSpPr>
          <a:xfrm>
            <a:off x="2140518" y="6152026"/>
            <a:ext cx="5507936" cy="708757"/>
            <a:chOff x="0" y="0"/>
            <a:chExt cx="7595376" cy="977367"/>
          </a:xfrm>
        </p:grpSpPr>
        <p:sp>
          <p:nvSpPr>
            <p:cNvPr id="5" name="Freeform 5"/>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6" name="TextBox 6"/>
          <p:cNvSpPr txBox="1"/>
          <p:nvPr/>
        </p:nvSpPr>
        <p:spPr>
          <a:xfrm>
            <a:off x="3866794" y="6200331"/>
            <a:ext cx="2055383" cy="565149"/>
          </a:xfrm>
          <a:prstGeom prst="rect">
            <a:avLst/>
          </a:prstGeom>
        </p:spPr>
        <p:txBody>
          <a:bodyPr lIns="0" tIns="0" rIns="0" bIns="0" rtlCol="0" anchor="t">
            <a:spAutoFit/>
          </a:bodyPr>
          <a:lstStyle/>
          <a:p>
            <a:pPr algn="ctr">
              <a:lnSpc>
                <a:spcPts val="4550"/>
              </a:lnSpc>
            </a:pPr>
            <a:r>
              <a:rPr lang="en-US" sz="3500">
                <a:solidFill>
                  <a:srgbClr val="343434"/>
                </a:solidFill>
                <a:latin typeface="Bobby Jones"/>
              </a:rPr>
              <a:t>RELIGION</a:t>
            </a:r>
          </a:p>
        </p:txBody>
      </p:sp>
      <p:grpSp>
        <p:nvGrpSpPr>
          <p:cNvPr id="7" name="Group 7"/>
          <p:cNvGrpSpPr/>
          <p:nvPr/>
        </p:nvGrpSpPr>
        <p:grpSpPr>
          <a:xfrm>
            <a:off x="9527729" y="6506405"/>
            <a:ext cx="7731571" cy="3334607"/>
            <a:chOff x="0" y="0"/>
            <a:chExt cx="4473035" cy="1929209"/>
          </a:xfrm>
        </p:grpSpPr>
        <p:sp>
          <p:nvSpPr>
            <p:cNvPr id="8" name="Freeform 8"/>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2D7D9E"/>
            </a:solidFill>
          </p:spPr>
          <p:txBody>
            <a:bodyPr/>
            <a:lstStyle/>
            <a:p>
              <a:endParaRPr lang="en-GB"/>
            </a:p>
          </p:txBody>
        </p:sp>
      </p:grpSp>
      <p:sp>
        <p:nvSpPr>
          <p:cNvPr id="9" name="TextBox 9"/>
          <p:cNvSpPr txBox="1"/>
          <p:nvPr/>
        </p:nvSpPr>
        <p:spPr>
          <a:xfrm>
            <a:off x="9766995" y="6993037"/>
            <a:ext cx="7253040" cy="259461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Quicksand Medium"/>
              </a:rPr>
              <a:t>Disability Hate Crimes (DHC) are attacks against disabled people. These are often different from other hate offences in that these might be perpetrated by friends, family members or carers. This also means that disability hate crimes are less likely to be reported. Hostility against disabled people is happening in public, in the privacy of people’s homes and in care settings. </a:t>
            </a:r>
          </a:p>
        </p:txBody>
      </p:sp>
      <p:grpSp>
        <p:nvGrpSpPr>
          <p:cNvPr id="10" name="Group 10"/>
          <p:cNvGrpSpPr/>
          <p:nvPr/>
        </p:nvGrpSpPr>
        <p:grpSpPr>
          <a:xfrm>
            <a:off x="9527729" y="2100249"/>
            <a:ext cx="7731571" cy="3334607"/>
            <a:chOff x="0" y="0"/>
            <a:chExt cx="4473035" cy="1929209"/>
          </a:xfrm>
        </p:grpSpPr>
        <p:sp>
          <p:nvSpPr>
            <p:cNvPr id="11" name="Freeform 11"/>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D8DE26"/>
            </a:solidFill>
          </p:spPr>
          <p:txBody>
            <a:bodyPr/>
            <a:lstStyle/>
            <a:p>
              <a:endParaRPr lang="en-GB"/>
            </a:p>
          </p:txBody>
        </p:sp>
      </p:grpSp>
      <p:grpSp>
        <p:nvGrpSpPr>
          <p:cNvPr id="12" name="Group 12"/>
          <p:cNvGrpSpPr/>
          <p:nvPr/>
        </p:nvGrpSpPr>
        <p:grpSpPr>
          <a:xfrm>
            <a:off x="10639547" y="1745870"/>
            <a:ext cx="5507936" cy="708757"/>
            <a:chOff x="0" y="0"/>
            <a:chExt cx="7595376" cy="977367"/>
          </a:xfrm>
        </p:grpSpPr>
        <p:sp>
          <p:nvSpPr>
            <p:cNvPr id="13" name="Freeform 13"/>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14" name="TextBox 14"/>
          <p:cNvSpPr txBox="1"/>
          <p:nvPr/>
        </p:nvSpPr>
        <p:spPr>
          <a:xfrm>
            <a:off x="12798065" y="1785607"/>
            <a:ext cx="1190899" cy="565149"/>
          </a:xfrm>
          <a:prstGeom prst="rect">
            <a:avLst/>
          </a:prstGeom>
        </p:spPr>
        <p:txBody>
          <a:bodyPr lIns="0" tIns="0" rIns="0" bIns="0" rtlCol="0" anchor="t">
            <a:spAutoFit/>
          </a:bodyPr>
          <a:lstStyle/>
          <a:p>
            <a:pPr algn="ctr">
              <a:lnSpc>
                <a:spcPts val="4550"/>
              </a:lnSpc>
            </a:pPr>
            <a:r>
              <a:rPr lang="en-US" sz="3500">
                <a:solidFill>
                  <a:srgbClr val="343434"/>
                </a:solidFill>
                <a:latin typeface="Bobby Jones"/>
              </a:rPr>
              <a:t>rACE</a:t>
            </a:r>
          </a:p>
        </p:txBody>
      </p:sp>
      <p:sp>
        <p:nvSpPr>
          <p:cNvPr id="15" name="TextBox 15"/>
          <p:cNvSpPr txBox="1"/>
          <p:nvPr/>
        </p:nvSpPr>
        <p:spPr>
          <a:xfrm>
            <a:off x="9834226" y="3189385"/>
            <a:ext cx="7253040" cy="1108710"/>
          </a:xfrm>
          <a:prstGeom prst="rect">
            <a:avLst/>
          </a:prstGeom>
        </p:spPr>
        <p:txBody>
          <a:bodyPr lIns="0" tIns="0" rIns="0" bIns="0" rtlCol="0" anchor="t">
            <a:spAutoFit/>
          </a:bodyPr>
          <a:lstStyle/>
          <a:p>
            <a:pPr>
              <a:lnSpc>
                <a:spcPts val="2940"/>
              </a:lnSpc>
              <a:spcBef>
                <a:spcPct val="0"/>
              </a:spcBef>
            </a:pPr>
            <a:r>
              <a:rPr lang="en-US" sz="2100">
                <a:solidFill>
                  <a:srgbClr val="000000"/>
                </a:solidFill>
                <a:latin typeface="Quicksand Medium"/>
              </a:rPr>
              <a:t>Racially motivated Hate Crimes are the highest reported type of Hate Crime in the UK. A total of 109,843 racially aggravated offences were recorded in 2021/2022</a:t>
            </a:r>
          </a:p>
        </p:txBody>
      </p:sp>
      <p:sp>
        <p:nvSpPr>
          <p:cNvPr id="16" name="TextBox 16"/>
          <p:cNvSpPr txBox="1"/>
          <p:nvPr/>
        </p:nvSpPr>
        <p:spPr>
          <a:xfrm>
            <a:off x="1308756" y="7203683"/>
            <a:ext cx="7171458" cy="2223135"/>
          </a:xfrm>
          <a:prstGeom prst="rect">
            <a:avLst/>
          </a:prstGeom>
        </p:spPr>
        <p:txBody>
          <a:bodyPr lIns="0" tIns="0" rIns="0" bIns="0" rtlCol="0" anchor="t">
            <a:spAutoFit/>
          </a:bodyPr>
          <a:lstStyle/>
          <a:p>
            <a:pPr>
              <a:lnSpc>
                <a:spcPts val="2940"/>
              </a:lnSpc>
            </a:pPr>
            <a:r>
              <a:rPr lang="en-US" sz="2100">
                <a:solidFill>
                  <a:srgbClr val="000000"/>
                </a:solidFill>
                <a:latin typeface="Quicksand Medium"/>
              </a:rPr>
              <a:t>Religious Hate Crimes occur when someone is targeted because of their identity to a Religious group.</a:t>
            </a:r>
          </a:p>
          <a:p>
            <a:pPr>
              <a:lnSpc>
                <a:spcPts val="2940"/>
              </a:lnSpc>
              <a:spcBef>
                <a:spcPct val="0"/>
              </a:spcBef>
            </a:pPr>
            <a:r>
              <a:rPr lang="en-US" sz="2100">
                <a:solidFill>
                  <a:srgbClr val="000000"/>
                </a:solidFill>
                <a:latin typeface="Quicksand Medium"/>
              </a:rPr>
              <a:t>A religious group means a group of people who share the same religious belief such as Muslims, Hindus and Christians. It also includes people with no religious belief at all.</a:t>
            </a:r>
          </a:p>
        </p:txBody>
      </p:sp>
      <p:grpSp>
        <p:nvGrpSpPr>
          <p:cNvPr id="17" name="Group 17"/>
          <p:cNvGrpSpPr/>
          <p:nvPr/>
        </p:nvGrpSpPr>
        <p:grpSpPr>
          <a:xfrm>
            <a:off x="1028700" y="2100249"/>
            <a:ext cx="7731571" cy="3334607"/>
            <a:chOff x="0" y="0"/>
            <a:chExt cx="4473035" cy="1929209"/>
          </a:xfrm>
        </p:grpSpPr>
        <p:sp>
          <p:nvSpPr>
            <p:cNvPr id="18" name="Freeform 18"/>
            <p:cNvSpPr/>
            <p:nvPr/>
          </p:nvSpPr>
          <p:spPr>
            <a:xfrm>
              <a:off x="0" y="0"/>
              <a:ext cx="4473035" cy="1929209"/>
            </a:xfrm>
            <a:custGeom>
              <a:avLst/>
              <a:gdLst/>
              <a:ahLst/>
              <a:cxnLst/>
              <a:rect l="l" t="t" r="r" b="b"/>
              <a:pathLst>
                <a:path w="4473035" h="1929209">
                  <a:moveTo>
                    <a:pt x="4348575" y="1929209"/>
                  </a:moveTo>
                  <a:lnTo>
                    <a:pt x="124460" y="1929209"/>
                  </a:lnTo>
                  <a:cubicBezTo>
                    <a:pt x="55880" y="1929209"/>
                    <a:pt x="0" y="1873329"/>
                    <a:pt x="0" y="1804749"/>
                  </a:cubicBezTo>
                  <a:lnTo>
                    <a:pt x="0" y="124460"/>
                  </a:lnTo>
                  <a:cubicBezTo>
                    <a:pt x="0" y="55880"/>
                    <a:pt x="55880" y="0"/>
                    <a:pt x="124460" y="0"/>
                  </a:cubicBezTo>
                  <a:lnTo>
                    <a:pt x="4348575" y="0"/>
                  </a:lnTo>
                  <a:cubicBezTo>
                    <a:pt x="4417155" y="0"/>
                    <a:pt x="4473035" y="55880"/>
                    <a:pt x="4473035" y="124460"/>
                  </a:cubicBezTo>
                  <a:lnTo>
                    <a:pt x="4473035" y="1804749"/>
                  </a:lnTo>
                  <a:cubicBezTo>
                    <a:pt x="4473035" y="1873329"/>
                    <a:pt x="4417155" y="1929209"/>
                    <a:pt x="4348575" y="1929209"/>
                  </a:cubicBezTo>
                  <a:close/>
                </a:path>
              </a:pathLst>
            </a:custGeom>
            <a:solidFill>
              <a:srgbClr val="2D7D9E"/>
            </a:solidFill>
          </p:spPr>
          <p:txBody>
            <a:bodyPr/>
            <a:lstStyle/>
            <a:p>
              <a:endParaRPr lang="en-GB"/>
            </a:p>
          </p:txBody>
        </p:sp>
      </p:grpSp>
      <p:grpSp>
        <p:nvGrpSpPr>
          <p:cNvPr id="19" name="Group 19"/>
          <p:cNvGrpSpPr/>
          <p:nvPr/>
        </p:nvGrpSpPr>
        <p:grpSpPr>
          <a:xfrm>
            <a:off x="2140518" y="1745870"/>
            <a:ext cx="5507936" cy="708757"/>
            <a:chOff x="0" y="0"/>
            <a:chExt cx="7595376" cy="977367"/>
          </a:xfrm>
        </p:grpSpPr>
        <p:sp>
          <p:nvSpPr>
            <p:cNvPr id="20" name="Freeform 20"/>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21" name="TextBox 21"/>
          <p:cNvSpPr txBox="1"/>
          <p:nvPr/>
        </p:nvSpPr>
        <p:spPr>
          <a:xfrm>
            <a:off x="1308756" y="2548890"/>
            <a:ext cx="7171458" cy="2594610"/>
          </a:xfrm>
          <a:prstGeom prst="rect">
            <a:avLst/>
          </a:prstGeom>
        </p:spPr>
        <p:txBody>
          <a:bodyPr lIns="0" tIns="0" rIns="0" bIns="0" rtlCol="0" anchor="t">
            <a:spAutoFit/>
          </a:bodyPr>
          <a:lstStyle/>
          <a:p>
            <a:pPr>
              <a:lnSpc>
                <a:spcPts val="2940"/>
              </a:lnSpc>
              <a:spcBef>
                <a:spcPct val="0"/>
              </a:spcBef>
            </a:pPr>
            <a:r>
              <a:rPr lang="en-US" sz="2100">
                <a:solidFill>
                  <a:srgbClr val="FFFFFF"/>
                </a:solidFill>
                <a:latin typeface="Quicksand Medium"/>
              </a:rPr>
              <a:t>A sexual orientation hate crime could target someone who is not themselves from the targeted group and the harmed person could be, for example, the child of a same-sex couple or someone mistaken as having a particular sexual orientation, so long as the offender was motivated, wholly or partially, by a hostility to that sexual orientation.</a:t>
            </a:r>
          </a:p>
        </p:txBody>
      </p:sp>
      <p:sp>
        <p:nvSpPr>
          <p:cNvPr id="22" name="TextBox 22"/>
          <p:cNvSpPr txBox="1"/>
          <p:nvPr/>
        </p:nvSpPr>
        <p:spPr>
          <a:xfrm>
            <a:off x="2279288" y="1811642"/>
            <a:ext cx="5230395" cy="539114"/>
          </a:xfrm>
          <a:prstGeom prst="rect">
            <a:avLst/>
          </a:prstGeom>
        </p:spPr>
        <p:txBody>
          <a:bodyPr lIns="0" tIns="0" rIns="0" bIns="0" rtlCol="0" anchor="t">
            <a:spAutoFit/>
          </a:bodyPr>
          <a:lstStyle/>
          <a:p>
            <a:pPr algn="ctr">
              <a:lnSpc>
                <a:spcPts val="4290"/>
              </a:lnSpc>
            </a:pPr>
            <a:r>
              <a:rPr lang="en-US" sz="3300">
                <a:solidFill>
                  <a:srgbClr val="343434"/>
                </a:solidFill>
                <a:latin typeface="Bobby Jones"/>
              </a:rPr>
              <a:t>SEXUAL ORIENTATION/IDENTITY</a:t>
            </a:r>
          </a:p>
        </p:txBody>
      </p:sp>
      <p:sp>
        <p:nvSpPr>
          <p:cNvPr id="23" name="TextBox 23"/>
          <p:cNvSpPr txBox="1"/>
          <p:nvPr/>
        </p:nvSpPr>
        <p:spPr>
          <a:xfrm>
            <a:off x="1028700" y="526098"/>
            <a:ext cx="10628560" cy="929005"/>
          </a:xfrm>
          <a:prstGeom prst="rect">
            <a:avLst/>
          </a:prstGeom>
        </p:spPr>
        <p:txBody>
          <a:bodyPr lIns="0" tIns="0" rIns="0" bIns="0" rtlCol="0" anchor="t">
            <a:spAutoFit/>
          </a:bodyPr>
          <a:lstStyle/>
          <a:p>
            <a:pPr>
              <a:lnSpc>
                <a:spcPts val="7280"/>
              </a:lnSpc>
            </a:pPr>
            <a:r>
              <a:rPr lang="en-US" sz="5600">
                <a:solidFill>
                  <a:srgbClr val="FFFFFF"/>
                </a:solidFill>
                <a:latin typeface="Bobby Jones"/>
              </a:rPr>
              <a:t>misogyny: a hate crime?</a:t>
            </a:r>
          </a:p>
        </p:txBody>
      </p:sp>
      <p:grpSp>
        <p:nvGrpSpPr>
          <p:cNvPr id="24" name="Group 24"/>
          <p:cNvGrpSpPr/>
          <p:nvPr/>
        </p:nvGrpSpPr>
        <p:grpSpPr>
          <a:xfrm>
            <a:off x="10639547" y="6152026"/>
            <a:ext cx="5507936" cy="708757"/>
            <a:chOff x="0" y="0"/>
            <a:chExt cx="7595376" cy="977367"/>
          </a:xfrm>
        </p:grpSpPr>
        <p:sp>
          <p:nvSpPr>
            <p:cNvPr id="25" name="Freeform 25"/>
            <p:cNvSpPr/>
            <p:nvPr/>
          </p:nvSpPr>
          <p:spPr>
            <a:xfrm>
              <a:off x="0" y="0"/>
              <a:ext cx="7595376" cy="977368"/>
            </a:xfrm>
            <a:custGeom>
              <a:avLst/>
              <a:gdLst/>
              <a:ahLst/>
              <a:cxnLst/>
              <a:rect l="l" t="t" r="r" b="b"/>
              <a:pathLst>
                <a:path w="7595376" h="977368">
                  <a:moveTo>
                    <a:pt x="7470916" y="977367"/>
                  </a:moveTo>
                  <a:lnTo>
                    <a:pt x="124460" y="977367"/>
                  </a:lnTo>
                  <a:cubicBezTo>
                    <a:pt x="55880" y="977367"/>
                    <a:pt x="0" y="921487"/>
                    <a:pt x="0" y="852907"/>
                  </a:cubicBezTo>
                  <a:lnTo>
                    <a:pt x="0" y="124460"/>
                  </a:lnTo>
                  <a:cubicBezTo>
                    <a:pt x="0" y="55880"/>
                    <a:pt x="55880" y="0"/>
                    <a:pt x="124460" y="0"/>
                  </a:cubicBezTo>
                  <a:lnTo>
                    <a:pt x="7470916" y="0"/>
                  </a:lnTo>
                  <a:cubicBezTo>
                    <a:pt x="7539496" y="0"/>
                    <a:pt x="7595376" y="55880"/>
                    <a:pt x="7595376" y="124460"/>
                  </a:cubicBezTo>
                  <a:lnTo>
                    <a:pt x="7595376" y="852908"/>
                  </a:lnTo>
                  <a:cubicBezTo>
                    <a:pt x="7595376" y="921487"/>
                    <a:pt x="7539496" y="977368"/>
                    <a:pt x="7470916" y="977368"/>
                  </a:cubicBezTo>
                  <a:close/>
                </a:path>
              </a:pathLst>
            </a:custGeom>
            <a:solidFill>
              <a:srgbClr val="FFFFFF"/>
            </a:solidFill>
          </p:spPr>
          <p:txBody>
            <a:bodyPr/>
            <a:lstStyle/>
            <a:p>
              <a:endParaRPr lang="en-GB"/>
            </a:p>
          </p:txBody>
        </p:sp>
      </p:grpSp>
      <p:sp>
        <p:nvSpPr>
          <p:cNvPr id="26" name="TextBox 26"/>
          <p:cNvSpPr txBox="1"/>
          <p:nvPr/>
        </p:nvSpPr>
        <p:spPr>
          <a:xfrm>
            <a:off x="12055825" y="6200331"/>
            <a:ext cx="2809841" cy="565149"/>
          </a:xfrm>
          <a:prstGeom prst="rect">
            <a:avLst/>
          </a:prstGeom>
        </p:spPr>
        <p:txBody>
          <a:bodyPr lIns="0" tIns="0" rIns="0" bIns="0" rtlCol="0" anchor="t">
            <a:spAutoFit/>
          </a:bodyPr>
          <a:lstStyle/>
          <a:p>
            <a:pPr algn="ctr">
              <a:lnSpc>
                <a:spcPts val="4550"/>
              </a:lnSpc>
            </a:pPr>
            <a:r>
              <a:rPr lang="en-US" sz="3500">
                <a:solidFill>
                  <a:srgbClr val="343434"/>
                </a:solidFill>
                <a:latin typeface="Bobby Jones"/>
              </a:rPr>
              <a:t>dISABILITY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40088" y="0"/>
            <a:ext cx="5657850" cy="10287000"/>
            <a:chOff x="0" y="0"/>
            <a:chExt cx="1913890" cy="3479800"/>
          </a:xfrm>
        </p:grpSpPr>
        <p:sp>
          <p:nvSpPr>
            <p:cNvPr id="3" name="Freeform 3"/>
            <p:cNvSpPr/>
            <p:nvPr/>
          </p:nvSpPr>
          <p:spPr>
            <a:xfrm>
              <a:off x="0" y="0"/>
              <a:ext cx="1913890" cy="3479800"/>
            </a:xfrm>
            <a:custGeom>
              <a:avLst/>
              <a:gdLst/>
              <a:ahLst/>
              <a:cxnLst/>
              <a:rect l="l" t="t" r="r" b="b"/>
              <a:pathLst>
                <a:path w="1913890" h="3479800">
                  <a:moveTo>
                    <a:pt x="0" y="0"/>
                  </a:moveTo>
                  <a:lnTo>
                    <a:pt x="1913890" y="0"/>
                  </a:lnTo>
                  <a:lnTo>
                    <a:pt x="1913890" y="3479800"/>
                  </a:lnTo>
                  <a:lnTo>
                    <a:pt x="0" y="3479800"/>
                  </a:lnTo>
                  <a:close/>
                </a:path>
              </a:pathLst>
            </a:custGeom>
            <a:solidFill>
              <a:srgbClr val="660087"/>
            </a:solidFill>
          </p:spPr>
          <p:txBody>
            <a:bodyPr/>
            <a:lstStyle/>
            <a:p>
              <a:endParaRPr lang="en-GB"/>
            </a:p>
          </p:txBody>
        </p:sp>
      </p:grpSp>
      <p:sp>
        <p:nvSpPr>
          <p:cNvPr id="4" name="TextBox 4"/>
          <p:cNvSpPr txBox="1"/>
          <p:nvPr/>
        </p:nvSpPr>
        <p:spPr>
          <a:xfrm>
            <a:off x="1028700" y="2616414"/>
            <a:ext cx="10169489" cy="4908550"/>
          </a:xfrm>
          <a:prstGeom prst="rect">
            <a:avLst/>
          </a:prstGeom>
        </p:spPr>
        <p:txBody>
          <a:bodyPr lIns="0" tIns="0" rIns="0" bIns="0" rtlCol="0" anchor="t">
            <a:spAutoFit/>
          </a:bodyPr>
          <a:lstStyle/>
          <a:p>
            <a:pPr marL="863599" lvl="1" indent="-431800">
              <a:lnSpc>
                <a:spcPts val="5599"/>
              </a:lnSpc>
              <a:buFont typeface="Arial"/>
              <a:buChar char="•"/>
            </a:pPr>
            <a:r>
              <a:rPr lang="en-US" sz="3999">
                <a:solidFill>
                  <a:srgbClr val="000000"/>
                </a:solidFill>
                <a:latin typeface="Quicksand Medium"/>
              </a:rPr>
              <a:t>Definition of misogyny and patriarchy</a:t>
            </a:r>
          </a:p>
          <a:p>
            <a:pPr>
              <a:lnSpc>
                <a:spcPts val="5599"/>
              </a:lnSpc>
            </a:pPr>
            <a:endParaRPr lang="en-US" sz="3999">
              <a:solidFill>
                <a:srgbClr val="000000"/>
              </a:solidFill>
              <a:latin typeface="Quicksand Medium"/>
            </a:endParaRPr>
          </a:p>
          <a:p>
            <a:pPr marL="863599" lvl="1" indent="-431800">
              <a:lnSpc>
                <a:spcPts val="5599"/>
              </a:lnSpc>
              <a:buFont typeface="Arial"/>
              <a:buChar char="•"/>
            </a:pPr>
            <a:r>
              <a:rPr lang="en-US" sz="3999">
                <a:solidFill>
                  <a:srgbClr val="000000"/>
                </a:solidFill>
                <a:latin typeface="Quicksand Medium"/>
              </a:rPr>
              <a:t>Toxic masculinity </a:t>
            </a:r>
          </a:p>
          <a:p>
            <a:pPr>
              <a:lnSpc>
                <a:spcPts val="5599"/>
              </a:lnSpc>
            </a:pPr>
            <a:endParaRPr lang="en-US" sz="3999">
              <a:solidFill>
                <a:srgbClr val="000000"/>
              </a:solidFill>
              <a:latin typeface="Quicksand Medium"/>
            </a:endParaRPr>
          </a:p>
          <a:p>
            <a:pPr marL="863599" lvl="1" indent="-431800">
              <a:lnSpc>
                <a:spcPts val="5599"/>
              </a:lnSpc>
              <a:buFont typeface="Arial"/>
              <a:buChar char="•"/>
            </a:pPr>
            <a:r>
              <a:rPr lang="en-US" sz="3999">
                <a:solidFill>
                  <a:srgbClr val="000000"/>
                </a:solidFill>
                <a:latin typeface="Quicksand Medium"/>
              </a:rPr>
              <a:t>Consequences of patriarchy</a:t>
            </a:r>
          </a:p>
          <a:p>
            <a:pPr>
              <a:lnSpc>
                <a:spcPts val="5599"/>
              </a:lnSpc>
            </a:pPr>
            <a:endParaRPr lang="en-US" sz="3999">
              <a:solidFill>
                <a:srgbClr val="000000"/>
              </a:solidFill>
              <a:latin typeface="Quicksand Medium"/>
            </a:endParaRPr>
          </a:p>
          <a:p>
            <a:pPr marL="863599" lvl="1" indent="-431800">
              <a:lnSpc>
                <a:spcPts val="5599"/>
              </a:lnSpc>
              <a:buFont typeface="Arial"/>
              <a:buChar char="•"/>
            </a:pPr>
            <a:r>
              <a:rPr lang="en-US" sz="3999">
                <a:solidFill>
                  <a:srgbClr val="000000"/>
                </a:solidFill>
                <a:latin typeface="Quicksand Medium"/>
              </a:rPr>
              <a:t>Misogyny, a hate crime?</a:t>
            </a:r>
          </a:p>
        </p:txBody>
      </p:sp>
      <p:sp>
        <p:nvSpPr>
          <p:cNvPr id="5" name="TextBox 5"/>
          <p:cNvSpPr txBox="1"/>
          <p:nvPr/>
        </p:nvSpPr>
        <p:spPr>
          <a:xfrm>
            <a:off x="12602858" y="4315371"/>
            <a:ext cx="5685142" cy="2175193"/>
          </a:xfrm>
          <a:prstGeom prst="rect">
            <a:avLst/>
          </a:prstGeom>
        </p:spPr>
        <p:txBody>
          <a:bodyPr lIns="0" tIns="0" rIns="0" bIns="0" rtlCol="0" anchor="t">
            <a:spAutoFit/>
          </a:bodyPr>
          <a:lstStyle/>
          <a:p>
            <a:pPr algn="ctr">
              <a:lnSpc>
                <a:spcPts val="8687"/>
              </a:lnSpc>
            </a:pPr>
            <a:r>
              <a:rPr lang="en-US" sz="6949">
                <a:solidFill>
                  <a:srgbClr val="F2F3F5"/>
                </a:solidFill>
                <a:latin typeface="Quicksand Medium"/>
              </a:rPr>
              <a:t>Trigger warning</a:t>
            </a:r>
          </a:p>
        </p:txBody>
      </p:sp>
      <p:sp>
        <p:nvSpPr>
          <p:cNvPr id="6" name="TextBox 6"/>
          <p:cNvSpPr txBox="1"/>
          <p:nvPr/>
        </p:nvSpPr>
        <p:spPr>
          <a:xfrm>
            <a:off x="13399333" y="6744866"/>
            <a:ext cx="4339360" cy="1531620"/>
          </a:xfrm>
          <a:prstGeom prst="rect">
            <a:avLst/>
          </a:prstGeom>
        </p:spPr>
        <p:txBody>
          <a:bodyPr lIns="0" tIns="0" rIns="0" bIns="0" rtlCol="0" anchor="t">
            <a:spAutoFit/>
          </a:bodyPr>
          <a:lstStyle/>
          <a:p>
            <a:pPr algn="ctr">
              <a:lnSpc>
                <a:spcPts val="4095"/>
              </a:lnSpc>
            </a:pPr>
            <a:r>
              <a:rPr lang="en-US" sz="3150">
                <a:solidFill>
                  <a:srgbClr val="F2F3F5"/>
                </a:solidFill>
                <a:latin typeface="Quicksand Medium"/>
              </a:rPr>
              <a:t>Some content in this training might be triggering</a:t>
            </a:r>
          </a:p>
        </p:txBody>
      </p:sp>
      <p:sp>
        <p:nvSpPr>
          <p:cNvPr id="7" name="TextBox 7"/>
          <p:cNvSpPr txBox="1"/>
          <p:nvPr/>
        </p:nvSpPr>
        <p:spPr>
          <a:xfrm>
            <a:off x="1028700" y="565006"/>
            <a:ext cx="16230600" cy="981710"/>
          </a:xfrm>
          <a:prstGeom prst="rect">
            <a:avLst/>
          </a:prstGeom>
        </p:spPr>
        <p:txBody>
          <a:bodyPr lIns="0" tIns="0" rIns="0" bIns="0" rtlCol="0" anchor="t">
            <a:spAutoFit/>
          </a:bodyPr>
          <a:lstStyle/>
          <a:p>
            <a:pPr>
              <a:lnSpc>
                <a:spcPts val="7840"/>
              </a:lnSpc>
            </a:pPr>
            <a:r>
              <a:rPr lang="en-US" sz="5600">
                <a:solidFill>
                  <a:srgbClr val="343434"/>
                </a:solidFill>
                <a:latin typeface="Bobby Jones"/>
              </a:rPr>
              <a:t>Overview of the workshop</a:t>
            </a:r>
          </a:p>
        </p:txBody>
      </p:sp>
      <p:grpSp>
        <p:nvGrpSpPr>
          <p:cNvPr id="8" name="Group 8"/>
          <p:cNvGrpSpPr/>
          <p:nvPr/>
        </p:nvGrpSpPr>
        <p:grpSpPr>
          <a:xfrm>
            <a:off x="14052829" y="1028700"/>
            <a:ext cx="3032369" cy="3032369"/>
            <a:chOff x="0" y="0"/>
            <a:chExt cx="4043158" cy="4043158"/>
          </a:xfrm>
        </p:grpSpPr>
        <p:sp>
          <p:nvSpPr>
            <p:cNvPr id="9" name="Freeform 9"/>
            <p:cNvSpPr/>
            <p:nvPr/>
          </p:nvSpPr>
          <p:spPr>
            <a:xfrm>
              <a:off x="1293175" y="440175"/>
              <a:ext cx="1456808" cy="3257644"/>
            </a:xfrm>
            <a:custGeom>
              <a:avLst/>
              <a:gdLst/>
              <a:ahLst/>
              <a:cxnLst/>
              <a:rect l="l" t="t" r="r" b="b"/>
              <a:pathLst>
                <a:path w="1456808" h="3257644">
                  <a:moveTo>
                    <a:pt x="0" y="0"/>
                  </a:moveTo>
                  <a:lnTo>
                    <a:pt x="1456808" y="0"/>
                  </a:lnTo>
                  <a:lnTo>
                    <a:pt x="1456808" y="3257644"/>
                  </a:lnTo>
                  <a:lnTo>
                    <a:pt x="0" y="3257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0" y="0"/>
              <a:ext cx="4043158" cy="4043158"/>
            </a:xfrm>
            <a:custGeom>
              <a:avLst/>
              <a:gdLst/>
              <a:ahLst/>
              <a:cxnLst/>
              <a:rect l="l" t="t" r="r" b="b"/>
              <a:pathLst>
                <a:path w="4043158" h="4043158">
                  <a:moveTo>
                    <a:pt x="0" y="0"/>
                  </a:moveTo>
                  <a:lnTo>
                    <a:pt x="4043158" y="0"/>
                  </a:lnTo>
                  <a:lnTo>
                    <a:pt x="4043158" y="4043158"/>
                  </a:lnTo>
                  <a:lnTo>
                    <a:pt x="0" y="40431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994596"/>
            <a:ext cx="7446325" cy="7042905"/>
          </a:xfrm>
          <a:prstGeom prst="rect">
            <a:avLst/>
          </a:prstGeom>
        </p:spPr>
        <p:txBody>
          <a:bodyPr lIns="0" tIns="0" rIns="0" bIns="0" rtlCol="0" anchor="t">
            <a:spAutoFit/>
          </a:bodyPr>
          <a:lstStyle/>
          <a:p>
            <a:pPr marL="0" lvl="0" indent="0">
              <a:lnSpc>
                <a:spcPts val="3983"/>
              </a:lnSpc>
            </a:pPr>
            <a:r>
              <a:rPr lang="en-US" sz="2845">
                <a:solidFill>
                  <a:srgbClr val="100F0D"/>
                </a:solidFill>
                <a:latin typeface="Quicksand Medium"/>
              </a:rPr>
              <a:t>The Law Commission concluded in its ‘</a:t>
            </a:r>
            <a:r>
              <a:rPr lang="en-US" sz="2845" u="sng">
                <a:solidFill>
                  <a:srgbClr val="100F0D"/>
                </a:solidFill>
                <a:latin typeface="Quicksand Medium"/>
                <a:hlinkClick r:id="rId2" tooltip="https://s3-eu-west-2.amazonaws.com/lawcom-prod-storage-11jsxou24uy7q/uploads/2021/12/Hate-crime-report-accessible.pdf"/>
              </a:rPr>
              <a:t>Hate Crime Laws: Final Report </a:t>
            </a:r>
            <a:r>
              <a:rPr lang="en-US" sz="2845">
                <a:solidFill>
                  <a:srgbClr val="100F0D"/>
                </a:solidFill>
                <a:latin typeface="Quicksand Medium"/>
              </a:rPr>
              <a:t> (published 7 December 2021) that making misogyny a hate crime may be: “more harmful than helpful, both to victims of violence against women and girls, and also to efforts to tackle hate crime more broadly” and that “…we have reached the view that hate crime recognition would not be an effective solution to the very real problem of violence, abuse and harassment of women and girls in England and Wales, and may in fact be counterproductive in some respects.”</a:t>
            </a:r>
          </a:p>
        </p:txBody>
      </p:sp>
      <p:grpSp>
        <p:nvGrpSpPr>
          <p:cNvPr id="3" name="Group 3"/>
          <p:cNvGrpSpPr/>
          <p:nvPr/>
        </p:nvGrpSpPr>
        <p:grpSpPr>
          <a:xfrm rot="1501089">
            <a:off x="12383195" y="1943375"/>
            <a:ext cx="4769096" cy="5574992"/>
            <a:chOff x="0" y="0"/>
            <a:chExt cx="6358795" cy="7433323"/>
          </a:xfrm>
        </p:grpSpPr>
        <p:sp>
          <p:nvSpPr>
            <p:cNvPr id="4" name="Freeform 4"/>
            <p:cNvSpPr/>
            <p:nvPr/>
          </p:nvSpPr>
          <p:spPr>
            <a:xfrm rot="-354413">
              <a:off x="339211" y="274011"/>
              <a:ext cx="5680373" cy="6885301"/>
            </a:xfrm>
            <a:custGeom>
              <a:avLst/>
              <a:gdLst/>
              <a:ahLst/>
              <a:cxnLst/>
              <a:rect l="l" t="t" r="r" b="b"/>
              <a:pathLst>
                <a:path w="5680373" h="6885301">
                  <a:moveTo>
                    <a:pt x="0" y="0"/>
                  </a:moveTo>
                  <a:lnTo>
                    <a:pt x="5680373" y="0"/>
                  </a:lnTo>
                  <a:lnTo>
                    <a:pt x="5680373" y="6885301"/>
                  </a:lnTo>
                  <a:lnTo>
                    <a:pt x="0" y="6885301"/>
                  </a:lnTo>
                  <a:lnTo>
                    <a:pt x="0" y="0"/>
                  </a:lnTo>
                  <a:close/>
                </a:path>
              </a:pathLst>
            </a:custGeom>
            <a:blipFill>
              <a:blip r:embed="rId3"/>
              <a:stretch>
                <a:fillRect/>
              </a:stretch>
            </a:blipFill>
          </p:spPr>
          <p:txBody>
            <a:bodyPr/>
            <a:lstStyle/>
            <a:p>
              <a:endParaRPr lang="en-GB"/>
            </a:p>
          </p:txBody>
        </p:sp>
        <p:grpSp>
          <p:nvGrpSpPr>
            <p:cNvPr id="5" name="Group 5"/>
            <p:cNvGrpSpPr>
              <a:grpSpLocks noChangeAspect="1"/>
            </p:cNvGrpSpPr>
            <p:nvPr/>
          </p:nvGrpSpPr>
          <p:grpSpPr>
            <a:xfrm rot="-354413">
              <a:off x="485130" y="566465"/>
              <a:ext cx="5199638" cy="5199618"/>
              <a:chOff x="0" y="0"/>
              <a:chExt cx="6350025" cy="6350000"/>
            </a:xfrm>
          </p:grpSpPr>
          <p:sp>
            <p:nvSpPr>
              <p:cNvPr id="6" name="Freeform 6"/>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4"/>
                <a:stretch>
                  <a:fillRect l="-89960" t="-23712"/>
                </a:stretch>
              </a:blipFill>
            </p:spPr>
            <p:txBody>
              <a:bodyPr/>
              <a:lstStyle/>
              <a:p>
                <a:endParaRPr lang="en-GB"/>
              </a:p>
            </p:txBody>
          </p:sp>
        </p:grpSp>
      </p:grpSp>
      <p:grpSp>
        <p:nvGrpSpPr>
          <p:cNvPr id="7" name="Group 7"/>
          <p:cNvGrpSpPr/>
          <p:nvPr/>
        </p:nvGrpSpPr>
        <p:grpSpPr>
          <a:xfrm rot="-284321">
            <a:off x="8806047" y="2956390"/>
            <a:ext cx="4769096" cy="5574992"/>
            <a:chOff x="0" y="0"/>
            <a:chExt cx="6358795" cy="7433323"/>
          </a:xfrm>
        </p:grpSpPr>
        <p:sp>
          <p:nvSpPr>
            <p:cNvPr id="8" name="Freeform 8"/>
            <p:cNvSpPr/>
            <p:nvPr/>
          </p:nvSpPr>
          <p:spPr>
            <a:xfrm rot="-354413">
              <a:off x="339211" y="274011"/>
              <a:ext cx="5680373" cy="6885301"/>
            </a:xfrm>
            <a:custGeom>
              <a:avLst/>
              <a:gdLst/>
              <a:ahLst/>
              <a:cxnLst/>
              <a:rect l="l" t="t" r="r" b="b"/>
              <a:pathLst>
                <a:path w="5680373" h="6885301">
                  <a:moveTo>
                    <a:pt x="0" y="0"/>
                  </a:moveTo>
                  <a:lnTo>
                    <a:pt x="5680373" y="0"/>
                  </a:lnTo>
                  <a:lnTo>
                    <a:pt x="5680373" y="6885301"/>
                  </a:lnTo>
                  <a:lnTo>
                    <a:pt x="0" y="6885301"/>
                  </a:lnTo>
                  <a:lnTo>
                    <a:pt x="0" y="0"/>
                  </a:lnTo>
                  <a:close/>
                </a:path>
              </a:pathLst>
            </a:custGeom>
            <a:blipFill>
              <a:blip r:embed="rId3"/>
              <a:stretch>
                <a:fillRect/>
              </a:stretch>
            </a:blipFill>
          </p:spPr>
          <p:txBody>
            <a:bodyPr/>
            <a:lstStyle/>
            <a:p>
              <a:endParaRPr lang="en-GB"/>
            </a:p>
          </p:txBody>
        </p:sp>
        <p:grpSp>
          <p:nvGrpSpPr>
            <p:cNvPr id="9" name="Group 9"/>
            <p:cNvGrpSpPr>
              <a:grpSpLocks noChangeAspect="1"/>
            </p:cNvGrpSpPr>
            <p:nvPr/>
          </p:nvGrpSpPr>
          <p:grpSpPr>
            <a:xfrm rot="-354413">
              <a:off x="481127" y="712108"/>
              <a:ext cx="5199638" cy="5199618"/>
              <a:chOff x="0" y="0"/>
              <a:chExt cx="6350025" cy="6350000"/>
            </a:xfrm>
          </p:grpSpPr>
          <p:sp>
            <p:nvSpPr>
              <p:cNvPr id="10" name="Freeform 10"/>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5"/>
                <a:stretch>
                  <a:fillRect l="-47016" t="-44" r="-28494" b="-17109"/>
                </a:stretch>
              </a:blipFill>
            </p:spPr>
            <p:txBody>
              <a:bodyPr/>
              <a:lstStyle/>
              <a:p>
                <a:endParaRPr lang="en-GB"/>
              </a:p>
            </p:txBody>
          </p:sp>
        </p:grpSp>
      </p:grpSp>
      <p:sp>
        <p:nvSpPr>
          <p:cNvPr id="11" name="TextBox 11"/>
          <p:cNvSpPr txBox="1"/>
          <p:nvPr/>
        </p:nvSpPr>
        <p:spPr>
          <a:xfrm>
            <a:off x="1028700" y="526098"/>
            <a:ext cx="10628560" cy="929005"/>
          </a:xfrm>
          <a:prstGeom prst="rect">
            <a:avLst/>
          </a:prstGeom>
        </p:spPr>
        <p:txBody>
          <a:bodyPr lIns="0" tIns="0" rIns="0" bIns="0" rtlCol="0" anchor="t">
            <a:spAutoFit/>
          </a:bodyPr>
          <a:lstStyle/>
          <a:p>
            <a:pPr>
              <a:lnSpc>
                <a:spcPts val="7280"/>
              </a:lnSpc>
            </a:pPr>
            <a:r>
              <a:rPr lang="en-US" sz="5600">
                <a:solidFill>
                  <a:srgbClr val="343434"/>
                </a:solidFill>
                <a:latin typeface="Bobby Jones"/>
              </a:rPr>
              <a:t>A hate crime?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4587" y="3254349"/>
            <a:ext cx="2799998" cy="2799998"/>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60087"/>
            </a:solidFill>
          </p:spPr>
          <p:txBody>
            <a:bodyPr/>
            <a:lstStyle/>
            <a:p>
              <a:endParaRPr lang="en-GB"/>
            </a:p>
          </p:txBody>
        </p:sp>
      </p:grpSp>
      <p:grpSp>
        <p:nvGrpSpPr>
          <p:cNvPr id="4" name="Group 4"/>
          <p:cNvGrpSpPr/>
          <p:nvPr/>
        </p:nvGrpSpPr>
        <p:grpSpPr>
          <a:xfrm>
            <a:off x="7729888" y="3254349"/>
            <a:ext cx="2799998" cy="2799998"/>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D7D9E"/>
            </a:solidFill>
          </p:spPr>
          <p:txBody>
            <a:bodyPr/>
            <a:lstStyle/>
            <a:p>
              <a:endParaRPr lang="en-GB"/>
            </a:p>
          </p:txBody>
        </p:sp>
      </p:grpSp>
      <p:grpSp>
        <p:nvGrpSpPr>
          <p:cNvPr id="6" name="Group 6"/>
          <p:cNvGrpSpPr/>
          <p:nvPr/>
        </p:nvGrpSpPr>
        <p:grpSpPr>
          <a:xfrm>
            <a:off x="14445189" y="3254349"/>
            <a:ext cx="2799998" cy="279999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DE26"/>
            </a:solidFill>
          </p:spPr>
          <p:txBody>
            <a:bodyPr/>
            <a:lstStyle/>
            <a:p>
              <a:endParaRPr lang="en-GB"/>
            </a:p>
          </p:txBody>
        </p:sp>
      </p:grpSp>
      <p:grpSp>
        <p:nvGrpSpPr>
          <p:cNvPr id="8" name="Group 8"/>
          <p:cNvGrpSpPr/>
          <p:nvPr/>
        </p:nvGrpSpPr>
        <p:grpSpPr>
          <a:xfrm>
            <a:off x="4372237" y="3254349"/>
            <a:ext cx="2799998" cy="279999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8DE26"/>
            </a:solidFill>
          </p:spPr>
          <p:txBody>
            <a:bodyPr/>
            <a:lstStyle/>
            <a:p>
              <a:endParaRPr lang="en-GB"/>
            </a:p>
          </p:txBody>
        </p:sp>
      </p:grpSp>
      <p:grpSp>
        <p:nvGrpSpPr>
          <p:cNvPr id="10" name="Group 10"/>
          <p:cNvGrpSpPr/>
          <p:nvPr/>
        </p:nvGrpSpPr>
        <p:grpSpPr>
          <a:xfrm>
            <a:off x="11216222" y="3254349"/>
            <a:ext cx="2799998" cy="279999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60087"/>
            </a:solidFill>
          </p:spPr>
          <p:txBody>
            <a:bodyPr/>
            <a:lstStyle/>
            <a:p>
              <a:endParaRPr lang="en-GB"/>
            </a:p>
          </p:txBody>
        </p:sp>
      </p:grpSp>
      <p:sp>
        <p:nvSpPr>
          <p:cNvPr id="12" name="Freeform 12"/>
          <p:cNvSpPr/>
          <p:nvPr/>
        </p:nvSpPr>
        <p:spPr>
          <a:xfrm>
            <a:off x="15016902" y="3593484"/>
            <a:ext cx="1656572" cy="1912349"/>
          </a:xfrm>
          <a:custGeom>
            <a:avLst/>
            <a:gdLst/>
            <a:ahLst/>
            <a:cxnLst/>
            <a:rect l="l" t="t" r="r" b="b"/>
            <a:pathLst>
              <a:path w="1656572" h="1912349">
                <a:moveTo>
                  <a:pt x="0" y="0"/>
                </a:moveTo>
                <a:lnTo>
                  <a:pt x="1656572" y="0"/>
                </a:lnTo>
                <a:lnTo>
                  <a:pt x="1656572" y="1912350"/>
                </a:lnTo>
                <a:lnTo>
                  <a:pt x="0" y="19123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3" name="Freeform 13"/>
          <p:cNvSpPr/>
          <p:nvPr/>
        </p:nvSpPr>
        <p:spPr>
          <a:xfrm>
            <a:off x="1518065" y="3840662"/>
            <a:ext cx="1793042" cy="1412155"/>
          </a:xfrm>
          <a:custGeom>
            <a:avLst/>
            <a:gdLst/>
            <a:ahLst/>
            <a:cxnLst/>
            <a:rect l="l" t="t" r="r" b="b"/>
            <a:pathLst>
              <a:path w="1793042" h="1412155">
                <a:moveTo>
                  <a:pt x="0" y="0"/>
                </a:moveTo>
                <a:lnTo>
                  <a:pt x="1793042" y="0"/>
                </a:lnTo>
                <a:lnTo>
                  <a:pt x="1793042" y="1412155"/>
                </a:lnTo>
                <a:lnTo>
                  <a:pt x="0" y="1412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11634751" y="3736734"/>
            <a:ext cx="1962940" cy="1769100"/>
          </a:xfrm>
          <a:custGeom>
            <a:avLst/>
            <a:gdLst/>
            <a:ahLst/>
            <a:cxnLst/>
            <a:rect l="l" t="t" r="r" b="b"/>
            <a:pathLst>
              <a:path w="1962940" h="1769100">
                <a:moveTo>
                  <a:pt x="0" y="0"/>
                </a:moveTo>
                <a:lnTo>
                  <a:pt x="1962940" y="0"/>
                </a:lnTo>
                <a:lnTo>
                  <a:pt x="1962940" y="1769100"/>
                </a:lnTo>
                <a:lnTo>
                  <a:pt x="0" y="17691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5" name="Freeform 15"/>
          <p:cNvSpPr/>
          <p:nvPr/>
        </p:nvSpPr>
        <p:spPr>
          <a:xfrm>
            <a:off x="8217242" y="3770416"/>
            <a:ext cx="1797065" cy="1767863"/>
          </a:xfrm>
          <a:custGeom>
            <a:avLst/>
            <a:gdLst/>
            <a:ahLst/>
            <a:cxnLst/>
            <a:rect l="l" t="t" r="r" b="b"/>
            <a:pathLst>
              <a:path w="1797065" h="1767863">
                <a:moveTo>
                  <a:pt x="0" y="0"/>
                </a:moveTo>
                <a:lnTo>
                  <a:pt x="1797065" y="0"/>
                </a:lnTo>
                <a:lnTo>
                  <a:pt x="1797065" y="1767863"/>
                </a:lnTo>
                <a:lnTo>
                  <a:pt x="0" y="17678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6" name="Freeform 16"/>
          <p:cNvSpPr/>
          <p:nvPr/>
        </p:nvSpPr>
        <p:spPr>
          <a:xfrm>
            <a:off x="4707039" y="4202970"/>
            <a:ext cx="2130394" cy="902755"/>
          </a:xfrm>
          <a:custGeom>
            <a:avLst/>
            <a:gdLst/>
            <a:ahLst/>
            <a:cxnLst/>
            <a:rect l="l" t="t" r="r" b="b"/>
            <a:pathLst>
              <a:path w="2130394" h="902755">
                <a:moveTo>
                  <a:pt x="0" y="0"/>
                </a:moveTo>
                <a:lnTo>
                  <a:pt x="2130395" y="0"/>
                </a:lnTo>
                <a:lnTo>
                  <a:pt x="2130395" y="902755"/>
                </a:lnTo>
                <a:lnTo>
                  <a:pt x="0" y="9027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7" name="TextBox 17"/>
          <p:cNvSpPr txBox="1"/>
          <p:nvPr/>
        </p:nvSpPr>
        <p:spPr>
          <a:xfrm>
            <a:off x="1185943" y="6325409"/>
            <a:ext cx="2457286" cy="962025"/>
          </a:xfrm>
          <a:prstGeom prst="rect">
            <a:avLst/>
          </a:prstGeom>
        </p:spPr>
        <p:txBody>
          <a:bodyPr lIns="0" tIns="0" rIns="0" bIns="0" rtlCol="0" anchor="t">
            <a:spAutoFit/>
          </a:bodyPr>
          <a:lstStyle/>
          <a:p>
            <a:pPr algn="ctr">
              <a:lnSpc>
                <a:spcPts val="3840"/>
              </a:lnSpc>
            </a:pPr>
            <a:r>
              <a:rPr lang="en-US" sz="3200">
                <a:solidFill>
                  <a:srgbClr val="343434"/>
                </a:solidFill>
                <a:latin typeface="Quicksand Medium"/>
              </a:rPr>
              <a:t>Listen to music</a:t>
            </a:r>
          </a:p>
        </p:txBody>
      </p:sp>
      <p:sp>
        <p:nvSpPr>
          <p:cNvPr id="18" name="TextBox 18"/>
          <p:cNvSpPr txBox="1"/>
          <p:nvPr/>
        </p:nvSpPr>
        <p:spPr>
          <a:xfrm>
            <a:off x="11094796" y="6325409"/>
            <a:ext cx="3042851"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Medium"/>
              </a:rPr>
              <a:t>Play games</a:t>
            </a:r>
          </a:p>
        </p:txBody>
      </p:sp>
      <p:sp>
        <p:nvSpPr>
          <p:cNvPr id="19" name="TextBox 19"/>
          <p:cNvSpPr txBox="1"/>
          <p:nvPr/>
        </p:nvSpPr>
        <p:spPr>
          <a:xfrm>
            <a:off x="4650059" y="6325409"/>
            <a:ext cx="2244355"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Medium"/>
              </a:rPr>
              <a:t>Exercise</a:t>
            </a:r>
          </a:p>
        </p:txBody>
      </p:sp>
      <p:sp>
        <p:nvSpPr>
          <p:cNvPr id="20" name="TextBox 20"/>
          <p:cNvSpPr txBox="1"/>
          <p:nvPr/>
        </p:nvSpPr>
        <p:spPr>
          <a:xfrm>
            <a:off x="7436057" y="6325409"/>
            <a:ext cx="3359434" cy="476250"/>
          </a:xfrm>
          <a:prstGeom prst="rect">
            <a:avLst/>
          </a:prstGeom>
        </p:spPr>
        <p:txBody>
          <a:bodyPr lIns="0" tIns="0" rIns="0" bIns="0" rtlCol="0" anchor="t">
            <a:spAutoFit/>
          </a:bodyPr>
          <a:lstStyle/>
          <a:p>
            <a:pPr algn="ctr">
              <a:lnSpc>
                <a:spcPts val="3840"/>
              </a:lnSpc>
            </a:pPr>
            <a:r>
              <a:rPr lang="en-US" sz="3200">
                <a:solidFill>
                  <a:srgbClr val="343434"/>
                </a:solidFill>
                <a:latin typeface="Quicksand Medium"/>
              </a:rPr>
              <a:t>Volunteer</a:t>
            </a:r>
          </a:p>
        </p:txBody>
      </p:sp>
      <p:sp>
        <p:nvSpPr>
          <p:cNvPr id="21" name="TextBox 21"/>
          <p:cNvSpPr txBox="1"/>
          <p:nvPr/>
        </p:nvSpPr>
        <p:spPr>
          <a:xfrm>
            <a:off x="14749464" y="6325409"/>
            <a:ext cx="2191447" cy="962025"/>
          </a:xfrm>
          <a:prstGeom prst="rect">
            <a:avLst/>
          </a:prstGeom>
        </p:spPr>
        <p:txBody>
          <a:bodyPr lIns="0" tIns="0" rIns="0" bIns="0" rtlCol="0" anchor="t">
            <a:spAutoFit/>
          </a:bodyPr>
          <a:lstStyle/>
          <a:p>
            <a:pPr algn="ctr">
              <a:lnSpc>
                <a:spcPts val="3840"/>
              </a:lnSpc>
            </a:pPr>
            <a:r>
              <a:rPr lang="en-US" sz="3200">
                <a:solidFill>
                  <a:srgbClr val="343434"/>
                </a:solidFill>
                <a:latin typeface="Quicksand Medium"/>
              </a:rPr>
              <a:t>Go out for a coffee</a:t>
            </a:r>
          </a:p>
        </p:txBody>
      </p:sp>
      <p:sp>
        <p:nvSpPr>
          <p:cNvPr id="22" name="TextBox 22"/>
          <p:cNvSpPr txBox="1"/>
          <p:nvPr/>
        </p:nvSpPr>
        <p:spPr>
          <a:xfrm>
            <a:off x="1028700" y="526098"/>
            <a:ext cx="10628560" cy="929005"/>
          </a:xfrm>
          <a:prstGeom prst="rect">
            <a:avLst/>
          </a:prstGeom>
        </p:spPr>
        <p:txBody>
          <a:bodyPr lIns="0" tIns="0" rIns="0" bIns="0" rtlCol="0" anchor="t">
            <a:spAutoFit/>
          </a:bodyPr>
          <a:lstStyle/>
          <a:p>
            <a:pPr>
              <a:lnSpc>
                <a:spcPts val="7280"/>
              </a:lnSpc>
            </a:pPr>
            <a:r>
              <a:rPr lang="en-US" sz="5600">
                <a:solidFill>
                  <a:srgbClr val="343434"/>
                </a:solidFill>
                <a:latin typeface="Bobby Jones"/>
              </a:rPr>
              <a:t>Self care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6511098" y="1368036"/>
            <a:ext cx="5265805" cy="8308962"/>
          </a:xfrm>
          <a:custGeom>
            <a:avLst/>
            <a:gdLst/>
            <a:ahLst/>
            <a:cxnLst/>
            <a:rect l="l" t="t" r="r" b="b"/>
            <a:pathLst>
              <a:path w="5265805" h="8308962">
                <a:moveTo>
                  <a:pt x="0" y="0"/>
                </a:moveTo>
                <a:lnTo>
                  <a:pt x="5265804" y="0"/>
                </a:lnTo>
                <a:lnTo>
                  <a:pt x="5265804" y="8308962"/>
                </a:lnTo>
                <a:lnTo>
                  <a:pt x="0" y="8308962"/>
                </a:lnTo>
                <a:lnTo>
                  <a:pt x="0" y="0"/>
                </a:lnTo>
                <a:close/>
              </a:path>
            </a:pathLst>
          </a:custGeom>
          <a:blipFill>
            <a:blip r:embed="rId2">
              <a:alphaModFix amt="9999"/>
            </a:blip>
            <a:stretch>
              <a:fillRect/>
            </a:stretch>
          </a:blipFill>
        </p:spPr>
        <p:txBody>
          <a:bodyPr/>
          <a:lstStyle/>
          <a:p>
            <a:endParaRPr lang="en-GB"/>
          </a:p>
        </p:txBody>
      </p:sp>
      <p:sp>
        <p:nvSpPr>
          <p:cNvPr id="3" name="Freeform 3"/>
          <p:cNvSpPr/>
          <p:nvPr/>
        </p:nvSpPr>
        <p:spPr>
          <a:xfrm>
            <a:off x="699053" y="772765"/>
            <a:ext cx="4578654" cy="1528126"/>
          </a:xfrm>
          <a:custGeom>
            <a:avLst/>
            <a:gdLst/>
            <a:ahLst/>
            <a:cxnLst/>
            <a:rect l="l" t="t" r="r" b="b"/>
            <a:pathLst>
              <a:path w="4578654" h="1528126">
                <a:moveTo>
                  <a:pt x="0" y="0"/>
                </a:moveTo>
                <a:lnTo>
                  <a:pt x="4578653" y="0"/>
                </a:lnTo>
                <a:lnTo>
                  <a:pt x="4578653" y="1528126"/>
                </a:lnTo>
                <a:lnTo>
                  <a:pt x="0" y="1528126"/>
                </a:lnTo>
                <a:lnTo>
                  <a:pt x="0" y="0"/>
                </a:lnTo>
                <a:close/>
              </a:path>
            </a:pathLst>
          </a:custGeom>
          <a:blipFill>
            <a:blip r:embed="rId3"/>
            <a:stretch>
              <a:fillRect/>
            </a:stretch>
          </a:blipFill>
        </p:spPr>
        <p:txBody>
          <a:bodyPr/>
          <a:lstStyle/>
          <a:p>
            <a:endParaRPr lang="en-GB"/>
          </a:p>
        </p:txBody>
      </p:sp>
      <p:sp>
        <p:nvSpPr>
          <p:cNvPr id="4" name="Freeform 4"/>
          <p:cNvSpPr/>
          <p:nvPr/>
        </p:nvSpPr>
        <p:spPr>
          <a:xfrm>
            <a:off x="12132922" y="15802"/>
            <a:ext cx="6152609" cy="6439570"/>
          </a:xfrm>
          <a:custGeom>
            <a:avLst/>
            <a:gdLst/>
            <a:ahLst/>
            <a:cxnLst/>
            <a:rect l="l" t="t" r="r" b="b"/>
            <a:pathLst>
              <a:path w="6152609" h="6439570">
                <a:moveTo>
                  <a:pt x="0" y="0"/>
                </a:moveTo>
                <a:lnTo>
                  <a:pt x="6152609" y="0"/>
                </a:lnTo>
                <a:lnTo>
                  <a:pt x="6152609" y="6439570"/>
                </a:lnTo>
                <a:lnTo>
                  <a:pt x="0" y="6439570"/>
                </a:lnTo>
                <a:lnTo>
                  <a:pt x="0" y="0"/>
                </a:lnTo>
                <a:close/>
              </a:path>
            </a:pathLst>
          </a:custGeom>
          <a:blipFill>
            <a:blip r:embed="rId4">
              <a:alphaModFix amt="9999"/>
            </a:blip>
            <a:stretch>
              <a:fillRect t="-29029" r="-35216"/>
            </a:stretch>
          </a:blipFill>
        </p:spPr>
        <p:txBody>
          <a:bodyPr/>
          <a:lstStyle/>
          <a:p>
            <a:endParaRPr lang="en-GB"/>
          </a:p>
        </p:txBody>
      </p:sp>
      <p:sp>
        <p:nvSpPr>
          <p:cNvPr id="5" name="Freeform 5"/>
          <p:cNvSpPr/>
          <p:nvPr/>
        </p:nvSpPr>
        <p:spPr>
          <a:xfrm>
            <a:off x="9706492" y="423437"/>
            <a:ext cx="3367701" cy="1889198"/>
          </a:xfrm>
          <a:custGeom>
            <a:avLst/>
            <a:gdLst/>
            <a:ahLst/>
            <a:cxnLst/>
            <a:rect l="l" t="t" r="r" b="b"/>
            <a:pathLst>
              <a:path w="3367701" h="1889198">
                <a:moveTo>
                  <a:pt x="0" y="0"/>
                </a:moveTo>
                <a:lnTo>
                  <a:pt x="3367700" y="0"/>
                </a:lnTo>
                <a:lnTo>
                  <a:pt x="3367700" y="1889198"/>
                </a:lnTo>
                <a:lnTo>
                  <a:pt x="0" y="1889198"/>
                </a:lnTo>
                <a:lnTo>
                  <a:pt x="0" y="0"/>
                </a:lnTo>
                <a:close/>
              </a:path>
            </a:pathLst>
          </a:custGeom>
          <a:blipFill>
            <a:blip r:embed="rId5"/>
            <a:stretch>
              <a:fillRect/>
            </a:stretch>
          </a:blipFill>
        </p:spPr>
        <p:txBody>
          <a:bodyPr/>
          <a:lstStyle/>
          <a:p>
            <a:endParaRPr lang="en-GB"/>
          </a:p>
        </p:txBody>
      </p:sp>
      <p:sp>
        <p:nvSpPr>
          <p:cNvPr id="6" name="Freeform 6"/>
          <p:cNvSpPr/>
          <p:nvPr/>
        </p:nvSpPr>
        <p:spPr>
          <a:xfrm>
            <a:off x="5749619" y="7210"/>
            <a:ext cx="3237903" cy="3237903"/>
          </a:xfrm>
          <a:custGeom>
            <a:avLst/>
            <a:gdLst/>
            <a:ahLst/>
            <a:cxnLst/>
            <a:rect l="l" t="t" r="r" b="b"/>
            <a:pathLst>
              <a:path w="3237903" h="3237903">
                <a:moveTo>
                  <a:pt x="0" y="0"/>
                </a:moveTo>
                <a:lnTo>
                  <a:pt x="3237904" y="0"/>
                </a:lnTo>
                <a:lnTo>
                  <a:pt x="3237904" y="3237904"/>
                </a:lnTo>
                <a:lnTo>
                  <a:pt x="0" y="3237904"/>
                </a:lnTo>
                <a:lnTo>
                  <a:pt x="0" y="0"/>
                </a:lnTo>
                <a:close/>
              </a:path>
            </a:pathLst>
          </a:custGeom>
          <a:blipFill>
            <a:blip r:embed="rId6"/>
            <a:stretch>
              <a:fillRect/>
            </a:stretch>
          </a:blipFill>
        </p:spPr>
        <p:txBody>
          <a:bodyPr/>
          <a:lstStyle/>
          <a:p>
            <a:endParaRPr lang="en-GB"/>
          </a:p>
        </p:txBody>
      </p:sp>
      <p:sp>
        <p:nvSpPr>
          <p:cNvPr id="7" name="Freeform 7"/>
          <p:cNvSpPr/>
          <p:nvPr/>
        </p:nvSpPr>
        <p:spPr>
          <a:xfrm>
            <a:off x="13788567" y="740217"/>
            <a:ext cx="3908044" cy="1254164"/>
          </a:xfrm>
          <a:custGeom>
            <a:avLst/>
            <a:gdLst/>
            <a:ahLst/>
            <a:cxnLst/>
            <a:rect l="l" t="t" r="r" b="b"/>
            <a:pathLst>
              <a:path w="3908044" h="1254164">
                <a:moveTo>
                  <a:pt x="0" y="0"/>
                </a:moveTo>
                <a:lnTo>
                  <a:pt x="3908044" y="0"/>
                </a:lnTo>
                <a:lnTo>
                  <a:pt x="3908044" y="1254164"/>
                </a:lnTo>
                <a:lnTo>
                  <a:pt x="0" y="1254164"/>
                </a:lnTo>
                <a:lnTo>
                  <a:pt x="0" y="0"/>
                </a:lnTo>
                <a:close/>
              </a:path>
            </a:pathLst>
          </a:custGeom>
          <a:blipFill>
            <a:blip r:embed="rId7"/>
            <a:stretch>
              <a:fillRect/>
            </a:stretch>
          </a:blipFill>
        </p:spPr>
        <p:txBody>
          <a:bodyPr/>
          <a:lstStyle/>
          <a:p>
            <a:endParaRPr lang="en-GB"/>
          </a:p>
        </p:txBody>
      </p:sp>
      <p:sp>
        <p:nvSpPr>
          <p:cNvPr id="8" name="Freeform 8"/>
          <p:cNvSpPr/>
          <p:nvPr/>
        </p:nvSpPr>
        <p:spPr>
          <a:xfrm>
            <a:off x="18518" y="2570961"/>
            <a:ext cx="5259188" cy="7700284"/>
          </a:xfrm>
          <a:custGeom>
            <a:avLst/>
            <a:gdLst/>
            <a:ahLst/>
            <a:cxnLst/>
            <a:rect l="l" t="t" r="r" b="b"/>
            <a:pathLst>
              <a:path w="5259188" h="7700284">
                <a:moveTo>
                  <a:pt x="0" y="0"/>
                </a:moveTo>
                <a:lnTo>
                  <a:pt x="5259188" y="0"/>
                </a:lnTo>
                <a:lnTo>
                  <a:pt x="5259188" y="7700283"/>
                </a:lnTo>
                <a:lnTo>
                  <a:pt x="0" y="7700283"/>
                </a:lnTo>
                <a:lnTo>
                  <a:pt x="0" y="0"/>
                </a:lnTo>
                <a:close/>
              </a:path>
            </a:pathLst>
          </a:custGeom>
          <a:blipFill>
            <a:blip r:embed="rId8">
              <a:alphaModFix amt="9999"/>
            </a:blip>
            <a:stretch>
              <a:fillRect l="-14344" b="-7904"/>
            </a:stretch>
          </a:blipFill>
        </p:spPr>
        <p:txBody>
          <a:bodyPr/>
          <a:lstStyle/>
          <a:p>
            <a:endParaRPr lang="en-GB"/>
          </a:p>
        </p:txBody>
      </p:sp>
      <p:sp>
        <p:nvSpPr>
          <p:cNvPr id="9" name="TextBox 9"/>
          <p:cNvSpPr txBox="1"/>
          <p:nvPr/>
        </p:nvSpPr>
        <p:spPr>
          <a:xfrm>
            <a:off x="2375140" y="7492841"/>
            <a:ext cx="801993" cy="384810"/>
          </a:xfrm>
          <a:prstGeom prst="rect">
            <a:avLst/>
          </a:prstGeom>
        </p:spPr>
        <p:txBody>
          <a:bodyPr lIns="0" tIns="0" rIns="0" bIns="0" rtlCol="0" anchor="t">
            <a:spAutoFit/>
          </a:bodyPr>
          <a:lstStyle/>
          <a:p>
            <a:pPr algn="ctr">
              <a:lnSpc>
                <a:spcPts val="1560"/>
              </a:lnSpc>
            </a:pPr>
            <a:r>
              <a:rPr lang="en-US" sz="1200">
                <a:solidFill>
                  <a:srgbClr val="660087"/>
                </a:solidFill>
                <a:latin typeface="Bobby Jones Soft"/>
              </a:rPr>
              <a:t>cyberbully-ing</a:t>
            </a:r>
          </a:p>
        </p:txBody>
      </p:sp>
      <p:sp>
        <p:nvSpPr>
          <p:cNvPr id="10" name="TextBox 10"/>
          <p:cNvSpPr txBox="1"/>
          <p:nvPr/>
        </p:nvSpPr>
        <p:spPr>
          <a:xfrm>
            <a:off x="3035295" y="4162425"/>
            <a:ext cx="12217410" cy="1952625"/>
          </a:xfrm>
          <a:prstGeom prst="rect">
            <a:avLst/>
          </a:prstGeom>
        </p:spPr>
        <p:txBody>
          <a:bodyPr lIns="0" tIns="0" rIns="0" bIns="0" rtlCol="0" anchor="t">
            <a:spAutoFit/>
          </a:bodyPr>
          <a:lstStyle/>
          <a:p>
            <a:pPr algn="ctr">
              <a:lnSpc>
                <a:spcPts val="7679"/>
              </a:lnSpc>
            </a:pPr>
            <a:r>
              <a:rPr lang="en-US" sz="6399">
                <a:solidFill>
                  <a:srgbClr val="FFFFFF"/>
                </a:solidFill>
                <a:latin typeface="Quicksand Medium"/>
              </a:rPr>
              <a:t>Diolch</a:t>
            </a:r>
          </a:p>
          <a:p>
            <a:pPr algn="ctr">
              <a:lnSpc>
                <a:spcPts val="7680"/>
              </a:lnSpc>
            </a:pPr>
            <a:r>
              <a:rPr lang="en-US" sz="6400">
                <a:solidFill>
                  <a:srgbClr val="FFFFFF"/>
                </a:solidFill>
                <a:latin typeface="Quicksand Medium"/>
              </a:rPr>
              <a:t>Thank you</a:t>
            </a:r>
          </a:p>
        </p:txBody>
      </p:sp>
      <p:sp>
        <p:nvSpPr>
          <p:cNvPr id="11" name="TextBox 11"/>
          <p:cNvSpPr txBox="1"/>
          <p:nvPr/>
        </p:nvSpPr>
        <p:spPr>
          <a:xfrm>
            <a:off x="3035295" y="3094990"/>
            <a:ext cx="12217410" cy="962660"/>
          </a:xfrm>
          <a:prstGeom prst="rect">
            <a:avLst/>
          </a:prstGeom>
        </p:spPr>
        <p:txBody>
          <a:bodyPr lIns="0" tIns="0" rIns="0" bIns="0" rtlCol="0" anchor="t">
            <a:spAutoFit/>
          </a:bodyPr>
          <a:lstStyle/>
          <a:p>
            <a:pPr algn="ctr">
              <a:lnSpc>
                <a:spcPts val="7840"/>
              </a:lnSpc>
            </a:pPr>
            <a:r>
              <a:rPr lang="en-US" sz="5600">
                <a:solidFill>
                  <a:srgbClr val="FFFFFF"/>
                </a:solidFill>
                <a:latin typeface="Quicksand"/>
              </a:rPr>
              <a:t>Welsh Women's Aid</a:t>
            </a:r>
          </a:p>
        </p:txBody>
      </p:sp>
      <p:sp>
        <p:nvSpPr>
          <p:cNvPr id="12" name="TextBox 12"/>
          <p:cNvSpPr txBox="1"/>
          <p:nvPr/>
        </p:nvSpPr>
        <p:spPr>
          <a:xfrm>
            <a:off x="2833093" y="6417272"/>
            <a:ext cx="12621813" cy="935355"/>
          </a:xfrm>
          <a:prstGeom prst="rect">
            <a:avLst/>
          </a:prstGeom>
        </p:spPr>
        <p:txBody>
          <a:bodyPr lIns="0" tIns="0" rIns="0" bIns="0" rtlCol="0" anchor="t">
            <a:spAutoFit/>
          </a:bodyPr>
          <a:lstStyle/>
          <a:p>
            <a:pPr algn="ctr">
              <a:lnSpc>
                <a:spcPts val="2520"/>
              </a:lnSpc>
            </a:pPr>
            <a:r>
              <a:rPr lang="en-US" sz="1800">
                <a:solidFill>
                  <a:srgbClr val="FFFFFF"/>
                </a:solidFill>
                <a:latin typeface="Quicksand Light"/>
              </a:rPr>
              <a:t>Pendragon House, Caxton Place, Pentwyn, Cardiff, CF23 8XE</a:t>
            </a:r>
          </a:p>
          <a:p>
            <a:pPr algn="ctr">
              <a:lnSpc>
                <a:spcPts val="2520"/>
              </a:lnSpc>
            </a:pPr>
            <a:r>
              <a:rPr lang="en-US" sz="1800">
                <a:solidFill>
                  <a:srgbClr val="FFFFFF"/>
                </a:solidFill>
                <a:latin typeface="Quicksand Light"/>
              </a:rPr>
              <a:t>02920 541 551</a:t>
            </a:r>
          </a:p>
          <a:p>
            <a:pPr algn="ctr">
              <a:lnSpc>
                <a:spcPts val="2520"/>
              </a:lnSpc>
            </a:pPr>
            <a:r>
              <a:rPr lang="en-US" sz="1800">
                <a:solidFill>
                  <a:srgbClr val="FFFFFF"/>
                </a:solidFill>
                <a:latin typeface="Quicksand Light"/>
              </a:rPr>
              <a:t>info@welshwomensaid.org.uk</a:t>
            </a:r>
          </a:p>
        </p:txBody>
      </p:sp>
      <p:sp>
        <p:nvSpPr>
          <p:cNvPr id="13" name="TextBox 13"/>
          <p:cNvSpPr txBox="1"/>
          <p:nvPr/>
        </p:nvSpPr>
        <p:spPr>
          <a:xfrm>
            <a:off x="6084922" y="7462361"/>
            <a:ext cx="6048000" cy="415290"/>
          </a:xfrm>
          <a:prstGeom prst="rect">
            <a:avLst/>
          </a:prstGeom>
        </p:spPr>
        <p:txBody>
          <a:bodyPr lIns="0" tIns="0" rIns="0" bIns="0" rtlCol="0" anchor="t">
            <a:spAutoFit/>
          </a:bodyPr>
          <a:lstStyle/>
          <a:p>
            <a:pPr algn="ctr">
              <a:lnSpc>
                <a:spcPts val="3359"/>
              </a:lnSpc>
            </a:pPr>
            <a:r>
              <a:rPr lang="en-US" sz="2399">
                <a:solidFill>
                  <a:srgbClr val="FFFFFF"/>
                </a:solidFill>
                <a:latin typeface="Quicksand"/>
              </a:rPr>
              <a:t>www.welshwomensaid.org.uk</a:t>
            </a:r>
          </a:p>
        </p:txBody>
      </p:sp>
      <p:grpSp>
        <p:nvGrpSpPr>
          <p:cNvPr id="14" name="Group 14"/>
          <p:cNvGrpSpPr/>
          <p:nvPr/>
        </p:nvGrpSpPr>
        <p:grpSpPr>
          <a:xfrm>
            <a:off x="0" y="8548603"/>
            <a:ext cx="18288000" cy="1738397"/>
            <a:chOff x="0" y="0"/>
            <a:chExt cx="4816593" cy="457849"/>
          </a:xfrm>
        </p:grpSpPr>
        <p:sp>
          <p:nvSpPr>
            <p:cNvPr id="15" name="Freeform 15"/>
            <p:cNvSpPr/>
            <p:nvPr/>
          </p:nvSpPr>
          <p:spPr>
            <a:xfrm>
              <a:off x="0" y="0"/>
              <a:ext cx="4816592" cy="457849"/>
            </a:xfrm>
            <a:custGeom>
              <a:avLst/>
              <a:gdLst/>
              <a:ahLst/>
              <a:cxnLst/>
              <a:rect l="l" t="t" r="r" b="b"/>
              <a:pathLst>
                <a:path w="4816592" h="457849">
                  <a:moveTo>
                    <a:pt x="0" y="0"/>
                  </a:moveTo>
                  <a:lnTo>
                    <a:pt x="4816592" y="0"/>
                  </a:lnTo>
                  <a:lnTo>
                    <a:pt x="4816592" y="457849"/>
                  </a:lnTo>
                  <a:lnTo>
                    <a:pt x="0" y="457849"/>
                  </a:lnTo>
                  <a:close/>
                </a:path>
              </a:pathLst>
            </a:custGeom>
            <a:solidFill>
              <a:srgbClr val="FFFFFF"/>
            </a:solidFill>
          </p:spPr>
          <p:txBody>
            <a:bodyPr/>
            <a:lstStyle/>
            <a:p>
              <a:endParaRPr lang="en-GB"/>
            </a:p>
          </p:txBody>
        </p:sp>
        <p:sp>
          <p:nvSpPr>
            <p:cNvPr id="16" name="TextBox 16"/>
            <p:cNvSpPr txBox="1"/>
            <p:nvPr/>
          </p:nvSpPr>
          <p:spPr>
            <a:xfrm>
              <a:off x="0" y="-76200"/>
              <a:ext cx="4816593" cy="534049"/>
            </a:xfrm>
            <a:prstGeom prst="rect">
              <a:avLst/>
            </a:prstGeom>
          </p:spPr>
          <p:txBody>
            <a:bodyPr lIns="50800" tIns="50800" rIns="50800" bIns="50800" rtlCol="0" anchor="ctr"/>
            <a:lstStyle/>
            <a:p>
              <a:pPr algn="ctr">
                <a:lnSpc>
                  <a:spcPts val="3640"/>
                </a:lnSpc>
              </a:pPr>
              <a:endParaRPr/>
            </a:p>
          </p:txBody>
        </p:sp>
      </p:grpSp>
      <p:grpSp>
        <p:nvGrpSpPr>
          <p:cNvPr id="17" name="Group 17"/>
          <p:cNvGrpSpPr/>
          <p:nvPr/>
        </p:nvGrpSpPr>
        <p:grpSpPr>
          <a:xfrm>
            <a:off x="1028700" y="8667454"/>
            <a:ext cx="2735382" cy="1128207"/>
            <a:chOff x="0" y="0"/>
            <a:chExt cx="3647176" cy="1504276"/>
          </a:xfrm>
        </p:grpSpPr>
        <p:sp>
          <p:nvSpPr>
            <p:cNvPr id="18" name="Freeform 18"/>
            <p:cNvSpPr/>
            <p:nvPr/>
          </p:nvSpPr>
          <p:spPr>
            <a:xfrm>
              <a:off x="0"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9" name="Freeform 19"/>
            <p:cNvSpPr/>
            <p:nvPr/>
          </p:nvSpPr>
          <p:spPr>
            <a:xfrm>
              <a:off x="1528235"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0" name="Freeform 20"/>
            <p:cNvSpPr/>
            <p:nvPr/>
          </p:nvSpPr>
          <p:spPr>
            <a:xfrm>
              <a:off x="2285076" y="891019"/>
              <a:ext cx="613257" cy="613257"/>
            </a:xfrm>
            <a:custGeom>
              <a:avLst/>
              <a:gdLst/>
              <a:ahLst/>
              <a:cxnLst/>
              <a:rect l="l" t="t" r="r" b="b"/>
              <a:pathLst>
                <a:path w="613257" h="613257">
                  <a:moveTo>
                    <a:pt x="0" y="0"/>
                  </a:moveTo>
                  <a:lnTo>
                    <a:pt x="613258" y="0"/>
                  </a:lnTo>
                  <a:lnTo>
                    <a:pt x="613258" y="613257"/>
                  </a:lnTo>
                  <a:lnTo>
                    <a:pt x="0" y="6132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1" name="Freeform 21"/>
            <p:cNvSpPr/>
            <p:nvPr/>
          </p:nvSpPr>
          <p:spPr>
            <a:xfrm>
              <a:off x="762185"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22" name="Freeform 22"/>
            <p:cNvSpPr/>
            <p:nvPr/>
          </p:nvSpPr>
          <p:spPr>
            <a:xfrm>
              <a:off x="3033919" y="891019"/>
              <a:ext cx="613257" cy="613257"/>
            </a:xfrm>
            <a:custGeom>
              <a:avLst/>
              <a:gdLst/>
              <a:ahLst/>
              <a:cxnLst/>
              <a:rect l="l" t="t" r="r" b="b"/>
              <a:pathLst>
                <a:path w="613257" h="613257">
                  <a:moveTo>
                    <a:pt x="0" y="0"/>
                  </a:moveTo>
                  <a:lnTo>
                    <a:pt x="613257" y="0"/>
                  </a:lnTo>
                  <a:lnTo>
                    <a:pt x="613257" y="613257"/>
                  </a:lnTo>
                  <a:lnTo>
                    <a:pt x="0" y="61325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3" name="TextBox 23"/>
            <p:cNvSpPr txBox="1"/>
            <p:nvPr/>
          </p:nvSpPr>
          <p:spPr>
            <a:xfrm>
              <a:off x="313904" y="-38100"/>
              <a:ext cx="3041918" cy="815340"/>
            </a:xfrm>
            <a:prstGeom prst="rect">
              <a:avLst/>
            </a:prstGeom>
          </p:spPr>
          <p:txBody>
            <a:bodyPr lIns="0" tIns="0" rIns="0" bIns="0" rtlCol="0" anchor="t">
              <a:spAutoFit/>
            </a:bodyPr>
            <a:lstStyle/>
            <a:p>
              <a:pPr algn="ctr">
                <a:lnSpc>
                  <a:spcPts val="2519"/>
                </a:lnSpc>
              </a:pPr>
              <a:r>
                <a:rPr lang="en-US" sz="1799">
                  <a:solidFill>
                    <a:srgbClr val="343434"/>
                  </a:solidFill>
                  <a:latin typeface="Quicksand Medium"/>
                </a:rPr>
                <a:t>Follow us:</a:t>
              </a:r>
            </a:p>
            <a:p>
              <a:pPr algn="ctr">
                <a:lnSpc>
                  <a:spcPts val="2519"/>
                </a:lnSpc>
              </a:pPr>
              <a:r>
                <a:rPr lang="en-US" sz="1799">
                  <a:solidFill>
                    <a:srgbClr val="343434"/>
                  </a:solidFill>
                  <a:latin typeface="Quicksand Medium"/>
                </a:rPr>
                <a:t>@welshwomensaid</a:t>
              </a:r>
            </a:p>
          </p:txBody>
        </p:sp>
      </p:grpSp>
      <p:sp>
        <p:nvSpPr>
          <p:cNvPr id="24" name="TextBox 24"/>
          <p:cNvSpPr txBox="1"/>
          <p:nvPr/>
        </p:nvSpPr>
        <p:spPr>
          <a:xfrm>
            <a:off x="1028700" y="9924381"/>
            <a:ext cx="16230600" cy="188595"/>
          </a:xfrm>
          <a:prstGeom prst="rect">
            <a:avLst/>
          </a:prstGeom>
        </p:spPr>
        <p:txBody>
          <a:bodyPr lIns="0" tIns="0" rIns="0" bIns="0" rtlCol="0" anchor="t">
            <a:spAutoFit/>
          </a:bodyPr>
          <a:lstStyle/>
          <a:p>
            <a:pPr algn="ctr">
              <a:lnSpc>
                <a:spcPts val="1680"/>
              </a:lnSpc>
            </a:pPr>
            <a:r>
              <a:rPr lang="en-US" sz="1200">
                <a:solidFill>
                  <a:srgbClr val="343434"/>
                </a:solidFill>
                <a:latin typeface="Quicksand Medium"/>
              </a:rPr>
              <a:t>Welsh Women’s Aid is a registered charity in England and Wales, No. 1140962 and a company limited by guarantee registered in England and Wales, No. 07483469.</a:t>
            </a:r>
          </a:p>
        </p:txBody>
      </p:sp>
      <p:sp>
        <p:nvSpPr>
          <p:cNvPr id="25" name="Freeform 25"/>
          <p:cNvSpPr/>
          <p:nvPr/>
        </p:nvSpPr>
        <p:spPr>
          <a:xfrm>
            <a:off x="6216479" y="8708481"/>
            <a:ext cx="6397424" cy="1046154"/>
          </a:xfrm>
          <a:custGeom>
            <a:avLst/>
            <a:gdLst/>
            <a:ahLst/>
            <a:cxnLst/>
            <a:rect l="l" t="t" r="r" b="b"/>
            <a:pathLst>
              <a:path w="6397424" h="1046154">
                <a:moveTo>
                  <a:pt x="0" y="0"/>
                </a:moveTo>
                <a:lnTo>
                  <a:pt x="6397424" y="0"/>
                </a:lnTo>
                <a:lnTo>
                  <a:pt x="6397424" y="1046154"/>
                </a:lnTo>
                <a:lnTo>
                  <a:pt x="0" y="1046154"/>
                </a:lnTo>
                <a:lnTo>
                  <a:pt x="0" y="0"/>
                </a:lnTo>
                <a:close/>
              </a:path>
            </a:pathLst>
          </a:custGeom>
          <a:blipFill>
            <a:blip r:embed="rId19"/>
            <a:stretch>
              <a:fillRect t="-26797" b="-57422"/>
            </a:stretch>
          </a:blipFill>
        </p:spPr>
        <p:txBody>
          <a:bodyPr/>
          <a:lstStyle/>
          <a:p>
            <a:endParaRPr lang="en-GB"/>
          </a:p>
        </p:txBody>
      </p:sp>
      <p:sp>
        <p:nvSpPr>
          <p:cNvPr id="26" name="Freeform 26"/>
          <p:cNvSpPr/>
          <p:nvPr/>
        </p:nvSpPr>
        <p:spPr>
          <a:xfrm>
            <a:off x="15507916" y="8883595"/>
            <a:ext cx="1921565" cy="749410"/>
          </a:xfrm>
          <a:custGeom>
            <a:avLst/>
            <a:gdLst/>
            <a:ahLst/>
            <a:cxnLst/>
            <a:rect l="l" t="t" r="r" b="b"/>
            <a:pathLst>
              <a:path w="1921565" h="749410">
                <a:moveTo>
                  <a:pt x="0" y="0"/>
                </a:moveTo>
                <a:lnTo>
                  <a:pt x="1921565" y="0"/>
                </a:lnTo>
                <a:lnTo>
                  <a:pt x="1921565" y="749410"/>
                </a:lnTo>
                <a:lnTo>
                  <a:pt x="0" y="749410"/>
                </a:lnTo>
                <a:lnTo>
                  <a:pt x="0" y="0"/>
                </a:lnTo>
                <a:close/>
              </a:path>
            </a:pathLst>
          </a:custGeom>
          <a:blipFill>
            <a:blip r:embed="rId20"/>
            <a:stretch>
              <a:fillRect/>
            </a:stretch>
          </a:blipFill>
        </p:spPr>
        <p:txBody>
          <a:bodyPr/>
          <a:lstStyle/>
          <a:p>
            <a:endParaRPr lang="en-GB"/>
          </a:p>
        </p:txBody>
      </p:sp>
      <p:sp>
        <p:nvSpPr>
          <p:cNvPr id="27" name="TextBox 27"/>
          <p:cNvSpPr txBox="1"/>
          <p:nvPr/>
        </p:nvSpPr>
        <p:spPr>
          <a:xfrm>
            <a:off x="10587192" y="8995338"/>
            <a:ext cx="6048000" cy="415290"/>
          </a:xfrm>
          <a:prstGeom prst="rect">
            <a:avLst/>
          </a:prstGeom>
        </p:spPr>
        <p:txBody>
          <a:bodyPr lIns="0" tIns="0" rIns="0" bIns="0" rtlCol="0" anchor="t">
            <a:spAutoFit/>
          </a:bodyPr>
          <a:lstStyle/>
          <a:p>
            <a:pPr algn="ctr">
              <a:lnSpc>
                <a:spcPts val="3359"/>
              </a:lnSpc>
            </a:pPr>
            <a:r>
              <a:rPr lang="en-US" sz="2399">
                <a:solidFill>
                  <a:srgbClr val="343434"/>
                </a:solidFill>
                <a:latin typeface="Quicksand Medium"/>
              </a:rPr>
              <a:t>Workshop informed by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4069846" y="7358093"/>
            <a:ext cx="3370655" cy="1900207"/>
          </a:xfrm>
          <a:custGeom>
            <a:avLst/>
            <a:gdLst/>
            <a:ahLst/>
            <a:cxnLst/>
            <a:rect l="l" t="t" r="r" b="b"/>
            <a:pathLst>
              <a:path w="3370655" h="1900207">
                <a:moveTo>
                  <a:pt x="0" y="0"/>
                </a:moveTo>
                <a:lnTo>
                  <a:pt x="3370656" y="0"/>
                </a:lnTo>
                <a:lnTo>
                  <a:pt x="3370656" y="1900207"/>
                </a:lnTo>
                <a:lnTo>
                  <a:pt x="0" y="19002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TextBox 3"/>
          <p:cNvSpPr txBox="1"/>
          <p:nvPr/>
        </p:nvSpPr>
        <p:spPr>
          <a:xfrm>
            <a:off x="3632288" y="3797387"/>
            <a:ext cx="11844200" cy="3204210"/>
          </a:xfrm>
          <a:prstGeom prst="rect">
            <a:avLst/>
          </a:prstGeom>
        </p:spPr>
        <p:txBody>
          <a:bodyPr lIns="0" tIns="0" rIns="0" bIns="0" rtlCol="0" anchor="t">
            <a:spAutoFit/>
          </a:bodyPr>
          <a:lstStyle/>
          <a:p>
            <a:pPr>
              <a:lnSpc>
                <a:spcPts val="5039"/>
              </a:lnSpc>
            </a:pPr>
            <a:r>
              <a:rPr lang="en-US" sz="3599">
                <a:solidFill>
                  <a:srgbClr val="FFFFFF"/>
                </a:solidFill>
                <a:latin typeface="IreneFlorentina"/>
              </a:rPr>
              <a:t>Misogyny is hatred of, contempt for, or prejudice against women. It is a form of sexism that is used to keep women at a lower social status than men, thus maintaining the social roles of patriarchy. </a:t>
            </a:r>
          </a:p>
        </p:txBody>
      </p:sp>
      <p:sp>
        <p:nvSpPr>
          <p:cNvPr id="4" name="TextBox 4"/>
          <p:cNvSpPr txBox="1"/>
          <p:nvPr/>
        </p:nvSpPr>
        <p:spPr>
          <a:xfrm>
            <a:off x="1028700" y="593725"/>
            <a:ext cx="12306120"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What is misogyny?</a:t>
            </a:r>
          </a:p>
        </p:txBody>
      </p:sp>
      <p:sp>
        <p:nvSpPr>
          <p:cNvPr id="5" name="Freeform 5"/>
          <p:cNvSpPr/>
          <p:nvPr/>
        </p:nvSpPr>
        <p:spPr>
          <a:xfrm rot="-10800000">
            <a:off x="894169" y="2381300"/>
            <a:ext cx="2738120" cy="1543615"/>
          </a:xfrm>
          <a:custGeom>
            <a:avLst/>
            <a:gdLst/>
            <a:ahLst/>
            <a:cxnLst/>
            <a:rect l="l" t="t" r="r" b="b"/>
            <a:pathLst>
              <a:path w="2738120" h="1543615">
                <a:moveTo>
                  <a:pt x="0" y="0"/>
                </a:moveTo>
                <a:lnTo>
                  <a:pt x="2738119" y="0"/>
                </a:lnTo>
                <a:lnTo>
                  <a:pt x="2738119" y="1543615"/>
                </a:lnTo>
                <a:lnTo>
                  <a:pt x="0" y="1543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5400000" flipV="1">
            <a:off x="3419161" y="4600993"/>
            <a:ext cx="2611476" cy="4313249"/>
          </a:xfrm>
          <a:custGeom>
            <a:avLst/>
            <a:gdLst/>
            <a:ahLst/>
            <a:cxnLst/>
            <a:rect l="l" t="t" r="r" b="b"/>
            <a:pathLst>
              <a:path w="2611476" h="4313249">
                <a:moveTo>
                  <a:pt x="0" y="4313249"/>
                </a:moveTo>
                <a:lnTo>
                  <a:pt x="2611476" y="4313249"/>
                </a:lnTo>
                <a:lnTo>
                  <a:pt x="2611476" y="0"/>
                </a:lnTo>
                <a:lnTo>
                  <a:pt x="0" y="0"/>
                </a:lnTo>
                <a:lnTo>
                  <a:pt x="0" y="4313249"/>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rot="5400000" flipH="1">
            <a:off x="12764108" y="1989517"/>
            <a:ext cx="2611476" cy="4313249"/>
          </a:xfrm>
          <a:custGeom>
            <a:avLst/>
            <a:gdLst/>
            <a:ahLst/>
            <a:cxnLst/>
            <a:rect l="l" t="t" r="r" b="b"/>
            <a:pathLst>
              <a:path w="2611476" h="4313249">
                <a:moveTo>
                  <a:pt x="2611477" y="0"/>
                </a:moveTo>
                <a:lnTo>
                  <a:pt x="0" y="0"/>
                </a:lnTo>
                <a:lnTo>
                  <a:pt x="0" y="4313249"/>
                </a:lnTo>
                <a:lnTo>
                  <a:pt x="2611477" y="4313249"/>
                </a:lnTo>
                <a:lnTo>
                  <a:pt x="261147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TextBox 2"/>
          <p:cNvSpPr txBox="1"/>
          <p:nvPr/>
        </p:nvSpPr>
        <p:spPr>
          <a:xfrm>
            <a:off x="3632288" y="3820140"/>
            <a:ext cx="11844200" cy="3204210"/>
          </a:xfrm>
          <a:prstGeom prst="rect">
            <a:avLst/>
          </a:prstGeom>
        </p:spPr>
        <p:txBody>
          <a:bodyPr lIns="0" tIns="0" rIns="0" bIns="0" rtlCol="0" anchor="t">
            <a:spAutoFit/>
          </a:bodyPr>
          <a:lstStyle/>
          <a:p>
            <a:pPr>
              <a:lnSpc>
                <a:spcPts val="5039"/>
              </a:lnSpc>
            </a:pPr>
            <a:r>
              <a:rPr lang="en-US" sz="3599">
                <a:solidFill>
                  <a:srgbClr val="FFFFFF"/>
                </a:solidFill>
                <a:latin typeface="IreneFlorentina"/>
              </a:rPr>
              <a:t>Patriarchy refers to a society dominated by cis men. Patriarchal beliefs of male, heterosexual dominance and the devaluation of girls and women lie at the root of gender-based violence. </a:t>
            </a:r>
          </a:p>
        </p:txBody>
      </p:sp>
      <p:sp>
        <p:nvSpPr>
          <p:cNvPr id="3" name="TextBox 3"/>
          <p:cNvSpPr txBox="1"/>
          <p:nvPr/>
        </p:nvSpPr>
        <p:spPr>
          <a:xfrm>
            <a:off x="1028700" y="593725"/>
            <a:ext cx="12306120"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What is the patriarchy?</a:t>
            </a:r>
          </a:p>
        </p:txBody>
      </p:sp>
      <p:sp>
        <p:nvSpPr>
          <p:cNvPr id="4" name="Freeform 4"/>
          <p:cNvSpPr/>
          <p:nvPr/>
        </p:nvSpPr>
        <p:spPr>
          <a:xfrm>
            <a:off x="14069846" y="7358093"/>
            <a:ext cx="3370655" cy="1900207"/>
          </a:xfrm>
          <a:custGeom>
            <a:avLst/>
            <a:gdLst/>
            <a:ahLst/>
            <a:cxnLst/>
            <a:rect l="l" t="t" r="r" b="b"/>
            <a:pathLst>
              <a:path w="3370655" h="1900207">
                <a:moveTo>
                  <a:pt x="0" y="0"/>
                </a:moveTo>
                <a:lnTo>
                  <a:pt x="3370656" y="0"/>
                </a:lnTo>
                <a:lnTo>
                  <a:pt x="3370656" y="1900207"/>
                </a:lnTo>
                <a:lnTo>
                  <a:pt x="0" y="19002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rot="-10800000">
            <a:off x="894169" y="2381300"/>
            <a:ext cx="2738120" cy="1543615"/>
          </a:xfrm>
          <a:custGeom>
            <a:avLst/>
            <a:gdLst/>
            <a:ahLst/>
            <a:cxnLst/>
            <a:rect l="l" t="t" r="r" b="b"/>
            <a:pathLst>
              <a:path w="2738120" h="1543615">
                <a:moveTo>
                  <a:pt x="0" y="0"/>
                </a:moveTo>
                <a:lnTo>
                  <a:pt x="2738119" y="0"/>
                </a:lnTo>
                <a:lnTo>
                  <a:pt x="2738119" y="1543615"/>
                </a:lnTo>
                <a:lnTo>
                  <a:pt x="0" y="154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rot="5400000" flipV="1">
            <a:off x="3419161" y="4600993"/>
            <a:ext cx="2611476" cy="4313249"/>
          </a:xfrm>
          <a:custGeom>
            <a:avLst/>
            <a:gdLst/>
            <a:ahLst/>
            <a:cxnLst/>
            <a:rect l="l" t="t" r="r" b="b"/>
            <a:pathLst>
              <a:path w="2611476" h="4313249">
                <a:moveTo>
                  <a:pt x="0" y="4313249"/>
                </a:moveTo>
                <a:lnTo>
                  <a:pt x="2611476" y="4313249"/>
                </a:lnTo>
                <a:lnTo>
                  <a:pt x="2611476" y="0"/>
                </a:lnTo>
                <a:lnTo>
                  <a:pt x="0" y="0"/>
                </a:lnTo>
                <a:lnTo>
                  <a:pt x="0" y="431324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rot="5400000" flipH="1">
            <a:off x="12764108" y="1989517"/>
            <a:ext cx="2611476" cy="4313249"/>
          </a:xfrm>
          <a:custGeom>
            <a:avLst/>
            <a:gdLst/>
            <a:ahLst/>
            <a:cxnLst/>
            <a:rect l="l" t="t" r="r" b="b"/>
            <a:pathLst>
              <a:path w="2611476" h="4313249">
                <a:moveTo>
                  <a:pt x="2611477" y="0"/>
                </a:moveTo>
                <a:lnTo>
                  <a:pt x="0" y="0"/>
                </a:lnTo>
                <a:lnTo>
                  <a:pt x="0" y="4313249"/>
                </a:lnTo>
                <a:lnTo>
                  <a:pt x="2611477" y="4313249"/>
                </a:lnTo>
                <a:lnTo>
                  <a:pt x="26114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4">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5">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6">
                <a:alphaModFix amt="9999"/>
              </a:blip>
              <a:stretch>
                <a:fillRect/>
              </a:stretch>
            </a:blipFill>
          </p:spPr>
          <p:txBody>
            <a:bodyPr/>
            <a:lstStyle/>
            <a:p>
              <a:endParaRPr lang="en-GB"/>
            </a:p>
          </p:txBody>
        </p:sp>
      </p:grpSp>
      <p:sp>
        <p:nvSpPr>
          <p:cNvPr id="9" name="Freeform 9"/>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TextBox 10"/>
          <p:cNvSpPr txBox="1"/>
          <p:nvPr/>
        </p:nvSpPr>
        <p:spPr>
          <a:xfrm>
            <a:off x="1028700" y="2959845"/>
            <a:ext cx="11925554" cy="4222750"/>
          </a:xfrm>
          <a:prstGeom prst="rect">
            <a:avLst/>
          </a:prstGeom>
        </p:spPr>
        <p:txBody>
          <a:bodyPr lIns="0" tIns="0" rIns="0" bIns="0" rtlCol="0" anchor="t">
            <a:spAutoFit/>
          </a:bodyPr>
          <a:lstStyle/>
          <a:p>
            <a:pPr marL="0" lvl="0" indent="0">
              <a:lnSpc>
                <a:spcPts val="10999"/>
              </a:lnSpc>
            </a:pPr>
            <a:r>
              <a:rPr lang="en-US" sz="9999" spc="-99">
                <a:solidFill>
                  <a:srgbClr val="FFFFFF"/>
                </a:solidFill>
                <a:latin typeface="Bobby Jones"/>
              </a:rPr>
              <a:t>I do not identify as a woman why does this affect 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51971" y="5283695"/>
            <a:ext cx="6307329" cy="4087035"/>
            <a:chOff x="0" y="0"/>
            <a:chExt cx="8409772" cy="5449380"/>
          </a:xfrm>
        </p:grpSpPr>
        <p:sp>
          <p:nvSpPr>
            <p:cNvPr id="3" name="Freeform 3"/>
            <p:cNvSpPr/>
            <p:nvPr/>
          </p:nvSpPr>
          <p:spPr>
            <a:xfrm>
              <a:off x="0" y="6212"/>
              <a:ext cx="8409772" cy="5443168"/>
            </a:xfrm>
            <a:custGeom>
              <a:avLst/>
              <a:gdLst/>
              <a:ahLst/>
              <a:cxnLst/>
              <a:rect l="l" t="t" r="r" b="b"/>
              <a:pathLst>
                <a:path w="8409772" h="5443168">
                  <a:moveTo>
                    <a:pt x="0" y="0"/>
                  </a:moveTo>
                  <a:lnTo>
                    <a:pt x="8409772" y="0"/>
                  </a:lnTo>
                  <a:lnTo>
                    <a:pt x="8409772" y="5443168"/>
                  </a:lnTo>
                  <a:lnTo>
                    <a:pt x="0" y="5443168"/>
                  </a:lnTo>
                  <a:lnTo>
                    <a:pt x="0" y="0"/>
                  </a:lnTo>
                  <a:close/>
                </a:path>
              </a:pathLst>
            </a:custGeom>
            <a:blipFill>
              <a:blip r:embed="rId2">
                <a:extLst>
                  <a:ext uri="{96DAC541-7B7A-43D3-8B79-37D633B846F1}">
                    <asvg:svgBlip xmlns:asvg="http://schemas.microsoft.com/office/drawing/2016/SVG/main" r:embed="rId3"/>
                  </a:ext>
                </a:extLst>
              </a:blip>
              <a:stretch>
                <a:fillRect b="-37506"/>
              </a:stretch>
            </a:blipFill>
          </p:spPr>
          <p:txBody>
            <a:bodyPr/>
            <a:lstStyle/>
            <a:p>
              <a:endParaRPr lang="en-GB"/>
            </a:p>
          </p:txBody>
        </p:sp>
        <p:sp>
          <p:nvSpPr>
            <p:cNvPr id="4" name="TextBox 4"/>
            <p:cNvSpPr txBox="1"/>
            <p:nvPr/>
          </p:nvSpPr>
          <p:spPr>
            <a:xfrm>
              <a:off x="999866" y="-85725"/>
              <a:ext cx="2605545" cy="688532"/>
            </a:xfrm>
            <a:prstGeom prst="rect">
              <a:avLst/>
            </a:prstGeom>
          </p:spPr>
          <p:txBody>
            <a:bodyPr lIns="0" tIns="0" rIns="0" bIns="0" rtlCol="0" anchor="t">
              <a:spAutoFit/>
            </a:bodyPr>
            <a:lstStyle/>
            <a:p>
              <a:pPr>
                <a:lnSpc>
                  <a:spcPts val="4211"/>
                </a:lnSpc>
              </a:pPr>
              <a:r>
                <a:rPr lang="en-US" sz="3008">
                  <a:solidFill>
                    <a:srgbClr val="343434"/>
                  </a:solidFill>
                  <a:latin typeface="IreneFlorentina"/>
                </a:rPr>
                <a:t>racism</a:t>
              </a:r>
            </a:p>
          </p:txBody>
        </p:sp>
        <p:sp>
          <p:nvSpPr>
            <p:cNvPr id="5" name="TextBox 5"/>
            <p:cNvSpPr txBox="1"/>
            <p:nvPr/>
          </p:nvSpPr>
          <p:spPr>
            <a:xfrm>
              <a:off x="999866" y="1026495"/>
              <a:ext cx="5284014" cy="688532"/>
            </a:xfrm>
            <a:prstGeom prst="rect">
              <a:avLst/>
            </a:prstGeom>
          </p:spPr>
          <p:txBody>
            <a:bodyPr lIns="0" tIns="0" rIns="0" bIns="0" rtlCol="0" anchor="t">
              <a:spAutoFit/>
            </a:bodyPr>
            <a:lstStyle/>
            <a:p>
              <a:pPr>
                <a:lnSpc>
                  <a:spcPts val="4211"/>
                </a:lnSpc>
              </a:pPr>
              <a:r>
                <a:rPr lang="en-US" sz="3008">
                  <a:solidFill>
                    <a:srgbClr val="343434"/>
                  </a:solidFill>
                  <a:latin typeface="IreneFlorentina"/>
                </a:rPr>
                <a:t>anti-semiticm</a:t>
              </a:r>
            </a:p>
          </p:txBody>
        </p:sp>
        <p:sp>
          <p:nvSpPr>
            <p:cNvPr id="6" name="TextBox 6"/>
            <p:cNvSpPr txBox="1"/>
            <p:nvPr/>
          </p:nvSpPr>
          <p:spPr>
            <a:xfrm>
              <a:off x="999866" y="2132504"/>
              <a:ext cx="5284014" cy="688532"/>
            </a:xfrm>
            <a:prstGeom prst="rect">
              <a:avLst/>
            </a:prstGeom>
          </p:spPr>
          <p:txBody>
            <a:bodyPr lIns="0" tIns="0" rIns="0" bIns="0" rtlCol="0" anchor="t">
              <a:spAutoFit/>
            </a:bodyPr>
            <a:lstStyle/>
            <a:p>
              <a:pPr>
                <a:lnSpc>
                  <a:spcPts val="4211"/>
                </a:lnSpc>
              </a:pPr>
              <a:r>
                <a:rPr lang="en-US" sz="3008">
                  <a:solidFill>
                    <a:srgbClr val="343434"/>
                  </a:solidFill>
                  <a:latin typeface="IreneFlorentina"/>
                </a:rPr>
                <a:t>homophobia</a:t>
              </a:r>
            </a:p>
          </p:txBody>
        </p:sp>
        <p:sp>
          <p:nvSpPr>
            <p:cNvPr id="7" name="TextBox 7"/>
            <p:cNvSpPr txBox="1"/>
            <p:nvPr/>
          </p:nvSpPr>
          <p:spPr>
            <a:xfrm>
              <a:off x="999866" y="3236234"/>
              <a:ext cx="5284014" cy="688532"/>
            </a:xfrm>
            <a:prstGeom prst="rect">
              <a:avLst/>
            </a:prstGeom>
          </p:spPr>
          <p:txBody>
            <a:bodyPr lIns="0" tIns="0" rIns="0" bIns="0" rtlCol="0" anchor="t">
              <a:spAutoFit/>
            </a:bodyPr>
            <a:lstStyle/>
            <a:p>
              <a:pPr>
                <a:lnSpc>
                  <a:spcPts val="4211"/>
                </a:lnSpc>
              </a:pPr>
              <a:r>
                <a:rPr lang="en-US" sz="3008">
                  <a:solidFill>
                    <a:srgbClr val="343434"/>
                  </a:solidFill>
                  <a:latin typeface="IreneFlorentina"/>
                </a:rPr>
                <a:t>transphobia</a:t>
              </a:r>
            </a:p>
          </p:txBody>
        </p:sp>
        <p:sp>
          <p:nvSpPr>
            <p:cNvPr id="8" name="TextBox 8"/>
            <p:cNvSpPr txBox="1"/>
            <p:nvPr/>
          </p:nvSpPr>
          <p:spPr>
            <a:xfrm>
              <a:off x="999866" y="4348454"/>
              <a:ext cx="7127262" cy="688532"/>
            </a:xfrm>
            <a:prstGeom prst="rect">
              <a:avLst/>
            </a:prstGeom>
          </p:spPr>
          <p:txBody>
            <a:bodyPr lIns="0" tIns="0" rIns="0" bIns="0" rtlCol="0" anchor="t">
              <a:spAutoFit/>
            </a:bodyPr>
            <a:lstStyle/>
            <a:p>
              <a:pPr>
                <a:lnSpc>
                  <a:spcPts val="4211"/>
                </a:lnSpc>
              </a:pPr>
              <a:r>
                <a:rPr lang="en-US" sz="3008">
                  <a:solidFill>
                    <a:srgbClr val="343434"/>
                  </a:solidFill>
                  <a:latin typeface="IreneFlorentina"/>
                </a:rPr>
                <a:t>misogynistic attitudes</a:t>
              </a:r>
            </a:p>
          </p:txBody>
        </p:sp>
      </p:grpSp>
      <p:sp>
        <p:nvSpPr>
          <p:cNvPr id="9" name="TextBox 9"/>
          <p:cNvSpPr txBox="1"/>
          <p:nvPr/>
        </p:nvSpPr>
        <p:spPr>
          <a:xfrm>
            <a:off x="1028700" y="2225773"/>
            <a:ext cx="16230600" cy="7042785"/>
          </a:xfrm>
          <a:prstGeom prst="rect">
            <a:avLst/>
          </a:prstGeom>
        </p:spPr>
        <p:txBody>
          <a:bodyPr lIns="0" tIns="0" rIns="0" bIns="0" rtlCol="0" anchor="t">
            <a:spAutoFit/>
          </a:bodyPr>
          <a:lstStyle/>
          <a:p>
            <a:pPr>
              <a:lnSpc>
                <a:spcPts val="5040"/>
              </a:lnSpc>
            </a:pPr>
            <a:r>
              <a:rPr lang="en-US" sz="3600">
                <a:solidFill>
                  <a:srgbClr val="343434"/>
                </a:solidFill>
                <a:latin typeface="Quicksand Medium"/>
              </a:rPr>
              <a:t>Toxic masculinity involves the extreme pressure some men may feel to act in a way that is harmful.</a:t>
            </a:r>
          </a:p>
          <a:p>
            <a:pPr>
              <a:lnSpc>
                <a:spcPts val="3919"/>
              </a:lnSpc>
            </a:pPr>
            <a:endParaRPr lang="en-US" sz="3600">
              <a:solidFill>
                <a:srgbClr val="343434"/>
              </a:solidFill>
              <a:latin typeface="Quicksand Medium"/>
            </a:endParaRPr>
          </a:p>
          <a:p>
            <a:pPr>
              <a:lnSpc>
                <a:spcPts val="5040"/>
              </a:lnSpc>
            </a:pPr>
            <a:r>
              <a:rPr lang="en-US" sz="3600">
                <a:solidFill>
                  <a:srgbClr val="343434"/>
                </a:solidFill>
                <a:latin typeface="Quicksand Medium"/>
              </a:rPr>
              <a:t>Researchers have come to an agreement that is has 3 components.</a:t>
            </a:r>
          </a:p>
          <a:p>
            <a:pPr>
              <a:lnSpc>
                <a:spcPts val="3360"/>
              </a:lnSpc>
            </a:pPr>
            <a:endParaRPr lang="en-US" sz="3600">
              <a:solidFill>
                <a:srgbClr val="343434"/>
              </a:solidFill>
              <a:latin typeface="Quicksand Medium"/>
            </a:endParaRPr>
          </a:p>
          <a:p>
            <a:pPr marL="777240" lvl="1" indent="-388620">
              <a:lnSpc>
                <a:spcPts val="5040"/>
              </a:lnSpc>
              <a:buFont typeface="Arial"/>
              <a:buChar char="•"/>
            </a:pPr>
            <a:r>
              <a:rPr lang="en-US" sz="3600">
                <a:solidFill>
                  <a:srgbClr val="343434"/>
                </a:solidFill>
                <a:latin typeface="Quicksand Bold"/>
              </a:rPr>
              <a:t>Toughness:</a:t>
            </a:r>
            <a:r>
              <a:rPr lang="en-US" sz="3600">
                <a:solidFill>
                  <a:srgbClr val="343434"/>
                </a:solidFill>
                <a:latin typeface="Quicksand Medium"/>
              </a:rPr>
              <a:t> Physically, emotionally, </a:t>
            </a:r>
          </a:p>
          <a:p>
            <a:pPr>
              <a:lnSpc>
                <a:spcPts val="5040"/>
              </a:lnSpc>
            </a:pPr>
            <a:r>
              <a:rPr lang="en-US" sz="3600">
                <a:solidFill>
                  <a:srgbClr val="343434"/>
                </a:solidFill>
                <a:latin typeface="Quicksand Medium"/>
              </a:rPr>
              <a:t>      behaviourally. </a:t>
            </a:r>
          </a:p>
          <a:p>
            <a:pPr>
              <a:lnSpc>
                <a:spcPts val="1679"/>
              </a:lnSpc>
            </a:pPr>
            <a:endParaRPr lang="en-US" sz="3600">
              <a:solidFill>
                <a:srgbClr val="343434"/>
              </a:solidFill>
              <a:latin typeface="Quicksand Medium"/>
            </a:endParaRPr>
          </a:p>
          <a:p>
            <a:pPr marL="777240" lvl="1" indent="-388620">
              <a:lnSpc>
                <a:spcPts val="5040"/>
              </a:lnSpc>
              <a:buFont typeface="Arial"/>
              <a:buChar char="•"/>
            </a:pPr>
            <a:r>
              <a:rPr lang="en-US" sz="3600">
                <a:solidFill>
                  <a:srgbClr val="343434"/>
                </a:solidFill>
                <a:latin typeface="Quicksand Bold"/>
              </a:rPr>
              <a:t>Anti-feminity: </a:t>
            </a:r>
            <a:r>
              <a:rPr lang="en-US" sz="3600">
                <a:solidFill>
                  <a:srgbClr val="343434"/>
                </a:solidFill>
                <a:latin typeface="Quicksand Medium"/>
              </a:rPr>
              <a:t>Rejection of anything </a:t>
            </a:r>
          </a:p>
          <a:p>
            <a:pPr>
              <a:lnSpc>
                <a:spcPts val="5040"/>
              </a:lnSpc>
            </a:pPr>
            <a:r>
              <a:rPr lang="en-US" sz="3600">
                <a:solidFill>
                  <a:srgbClr val="343434"/>
                </a:solidFill>
                <a:latin typeface="Quicksand Medium"/>
              </a:rPr>
              <a:t>      feminine. </a:t>
            </a:r>
          </a:p>
          <a:p>
            <a:pPr>
              <a:lnSpc>
                <a:spcPts val="1679"/>
              </a:lnSpc>
            </a:pPr>
            <a:endParaRPr lang="en-US" sz="3600">
              <a:solidFill>
                <a:srgbClr val="343434"/>
              </a:solidFill>
              <a:latin typeface="Quicksand Medium"/>
            </a:endParaRPr>
          </a:p>
          <a:p>
            <a:pPr marL="777240" lvl="1" indent="-388620">
              <a:lnSpc>
                <a:spcPts val="5040"/>
              </a:lnSpc>
              <a:buFont typeface="Arial"/>
              <a:buChar char="•"/>
            </a:pPr>
            <a:r>
              <a:rPr lang="en-US" sz="3600">
                <a:solidFill>
                  <a:srgbClr val="343434"/>
                </a:solidFill>
                <a:latin typeface="Quicksand Bold"/>
              </a:rPr>
              <a:t>Power:</a:t>
            </a:r>
            <a:r>
              <a:rPr lang="en-US" sz="3600">
                <a:solidFill>
                  <a:srgbClr val="343434"/>
                </a:solidFill>
                <a:latin typeface="Quicksand Medium"/>
              </a:rPr>
              <a:t> Assumption that they must </a:t>
            </a:r>
          </a:p>
          <a:p>
            <a:pPr>
              <a:lnSpc>
                <a:spcPts val="5040"/>
              </a:lnSpc>
            </a:pPr>
            <a:r>
              <a:rPr lang="en-US" sz="3600">
                <a:solidFill>
                  <a:srgbClr val="343434"/>
                </a:solidFill>
                <a:latin typeface="Quicksand Medium"/>
              </a:rPr>
              <a:t>      have power and status for respect. </a:t>
            </a:r>
          </a:p>
        </p:txBody>
      </p:sp>
      <p:sp>
        <p:nvSpPr>
          <p:cNvPr id="10" name="TextBox 10"/>
          <p:cNvSpPr txBox="1"/>
          <p:nvPr/>
        </p:nvSpPr>
        <p:spPr>
          <a:xfrm>
            <a:off x="1028700" y="650875"/>
            <a:ext cx="16230600" cy="929005"/>
          </a:xfrm>
          <a:prstGeom prst="rect">
            <a:avLst/>
          </a:prstGeom>
        </p:spPr>
        <p:txBody>
          <a:bodyPr lIns="0" tIns="0" rIns="0" bIns="0" rtlCol="0" anchor="t">
            <a:spAutoFit/>
          </a:bodyPr>
          <a:lstStyle/>
          <a:p>
            <a:pPr>
              <a:lnSpc>
                <a:spcPts val="7280"/>
              </a:lnSpc>
            </a:pPr>
            <a:r>
              <a:rPr lang="en-US" sz="5600">
                <a:solidFill>
                  <a:srgbClr val="343434"/>
                </a:solidFill>
                <a:latin typeface="Bobby Jones"/>
              </a:rPr>
              <a:t>Misogyny = Toxic masculinity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rot="-10800000">
            <a:off x="3625970" y="5296368"/>
            <a:ext cx="725145" cy="408800"/>
          </a:xfrm>
          <a:custGeom>
            <a:avLst/>
            <a:gdLst/>
            <a:ahLst/>
            <a:cxnLst/>
            <a:rect l="l" t="t" r="r" b="b"/>
            <a:pathLst>
              <a:path w="725145" h="408800">
                <a:moveTo>
                  <a:pt x="0" y="0"/>
                </a:moveTo>
                <a:lnTo>
                  <a:pt x="725145" y="0"/>
                </a:lnTo>
                <a:lnTo>
                  <a:pt x="725145" y="408801"/>
                </a:lnTo>
                <a:lnTo>
                  <a:pt x="0" y="4088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11369704" y="0"/>
            <a:ext cx="6918296" cy="10287000"/>
            <a:chOff x="0" y="0"/>
            <a:chExt cx="9224395" cy="13716000"/>
          </a:xfrm>
        </p:grpSpPr>
        <p:grpSp>
          <p:nvGrpSpPr>
            <p:cNvPr id="4" name="Group 4"/>
            <p:cNvGrpSpPr/>
            <p:nvPr/>
          </p:nvGrpSpPr>
          <p:grpSpPr>
            <a:xfrm>
              <a:off x="1827179" y="0"/>
              <a:ext cx="7397216" cy="13716000"/>
              <a:chOff x="0" y="0"/>
              <a:chExt cx="1876701" cy="3479800"/>
            </a:xfrm>
          </p:grpSpPr>
          <p:sp>
            <p:nvSpPr>
              <p:cNvPr id="5" name="Freeform 5"/>
              <p:cNvSpPr/>
              <p:nvPr/>
            </p:nvSpPr>
            <p:spPr>
              <a:xfrm>
                <a:off x="0" y="0"/>
                <a:ext cx="1876701" cy="3479800"/>
              </a:xfrm>
              <a:custGeom>
                <a:avLst/>
                <a:gdLst/>
                <a:ahLst/>
                <a:cxnLst/>
                <a:rect l="l" t="t" r="r" b="b"/>
                <a:pathLst>
                  <a:path w="1876701" h="3479800">
                    <a:moveTo>
                      <a:pt x="0" y="0"/>
                    </a:moveTo>
                    <a:lnTo>
                      <a:pt x="1876701" y="0"/>
                    </a:lnTo>
                    <a:lnTo>
                      <a:pt x="1876701" y="3479800"/>
                    </a:lnTo>
                    <a:lnTo>
                      <a:pt x="0" y="3479800"/>
                    </a:lnTo>
                    <a:close/>
                  </a:path>
                </a:pathLst>
              </a:custGeom>
              <a:solidFill>
                <a:srgbClr val="660087"/>
              </a:solidFill>
            </p:spPr>
            <p:txBody>
              <a:bodyPr/>
              <a:lstStyle/>
              <a:p>
                <a:endParaRPr lang="en-GB"/>
              </a:p>
            </p:txBody>
          </p:sp>
        </p:grpSp>
        <p:sp>
          <p:nvSpPr>
            <p:cNvPr id="6" name="Freeform 6"/>
            <p:cNvSpPr/>
            <p:nvPr/>
          </p:nvSpPr>
          <p:spPr>
            <a:xfrm>
              <a:off x="5906772" y="1773767"/>
              <a:ext cx="3293262" cy="6480879"/>
            </a:xfrm>
            <a:custGeom>
              <a:avLst/>
              <a:gdLst/>
              <a:ahLst/>
              <a:cxnLst/>
              <a:rect l="l" t="t" r="r" b="b"/>
              <a:pathLst>
                <a:path w="3293262" h="6480879">
                  <a:moveTo>
                    <a:pt x="0" y="0"/>
                  </a:moveTo>
                  <a:lnTo>
                    <a:pt x="3293262" y="0"/>
                  </a:lnTo>
                  <a:lnTo>
                    <a:pt x="3293262" y="6480879"/>
                  </a:lnTo>
                  <a:lnTo>
                    <a:pt x="0" y="6480879"/>
                  </a:lnTo>
                  <a:lnTo>
                    <a:pt x="0" y="0"/>
                  </a:lnTo>
                  <a:close/>
                </a:path>
              </a:pathLst>
            </a:custGeom>
            <a:blipFill>
              <a:blip r:embed="rId4">
                <a:alphaModFix amt="9999"/>
              </a:blip>
              <a:stretch>
                <a:fillRect r="-97038"/>
              </a:stretch>
            </a:blipFill>
          </p:spPr>
          <p:txBody>
            <a:bodyPr/>
            <a:lstStyle/>
            <a:p>
              <a:endParaRPr lang="en-GB"/>
            </a:p>
          </p:txBody>
        </p:sp>
        <p:sp>
          <p:nvSpPr>
            <p:cNvPr id="7" name="Freeform 7"/>
            <p:cNvSpPr/>
            <p:nvPr/>
          </p:nvSpPr>
          <p:spPr>
            <a:xfrm>
              <a:off x="2799540" y="8030070"/>
              <a:ext cx="4377627" cy="5664772"/>
            </a:xfrm>
            <a:custGeom>
              <a:avLst/>
              <a:gdLst/>
              <a:ahLst/>
              <a:cxnLst/>
              <a:rect l="l" t="t" r="r" b="b"/>
              <a:pathLst>
                <a:path w="4377627" h="5664772">
                  <a:moveTo>
                    <a:pt x="0" y="0"/>
                  </a:moveTo>
                  <a:lnTo>
                    <a:pt x="4377627" y="0"/>
                  </a:lnTo>
                  <a:lnTo>
                    <a:pt x="4377627" y="5664772"/>
                  </a:lnTo>
                  <a:lnTo>
                    <a:pt x="0" y="5664772"/>
                  </a:lnTo>
                  <a:lnTo>
                    <a:pt x="0" y="0"/>
                  </a:lnTo>
                  <a:close/>
                </a:path>
              </a:pathLst>
            </a:custGeom>
            <a:blipFill>
              <a:blip r:embed="rId5">
                <a:alphaModFix amt="9999"/>
              </a:blip>
              <a:stretch>
                <a:fillRect b="-21937"/>
              </a:stretch>
            </a:blipFill>
          </p:spPr>
          <p:txBody>
            <a:bodyPr/>
            <a:lstStyle/>
            <a:p>
              <a:endParaRPr lang="en-GB"/>
            </a:p>
          </p:txBody>
        </p:sp>
        <p:sp>
          <p:nvSpPr>
            <p:cNvPr id="8" name="Freeform 8"/>
            <p:cNvSpPr/>
            <p:nvPr/>
          </p:nvSpPr>
          <p:spPr>
            <a:xfrm>
              <a:off x="0" y="0"/>
              <a:ext cx="5200829" cy="7185947"/>
            </a:xfrm>
            <a:custGeom>
              <a:avLst/>
              <a:gdLst/>
              <a:ahLst/>
              <a:cxnLst/>
              <a:rect l="l" t="t" r="r" b="b"/>
              <a:pathLst>
                <a:path w="5200829" h="7185947">
                  <a:moveTo>
                    <a:pt x="0" y="0"/>
                  </a:moveTo>
                  <a:lnTo>
                    <a:pt x="5200829" y="0"/>
                  </a:lnTo>
                  <a:lnTo>
                    <a:pt x="5200829" y="7185947"/>
                  </a:lnTo>
                  <a:lnTo>
                    <a:pt x="0" y="7185947"/>
                  </a:lnTo>
                  <a:lnTo>
                    <a:pt x="0" y="0"/>
                  </a:lnTo>
                  <a:close/>
                </a:path>
              </a:pathLst>
            </a:custGeom>
            <a:blipFill>
              <a:blip r:embed="rId6">
                <a:alphaModFix amt="9999"/>
              </a:blip>
              <a:stretch>
                <a:fillRect/>
              </a:stretch>
            </a:blipFill>
          </p:spPr>
          <p:txBody>
            <a:bodyPr/>
            <a:lstStyle/>
            <a:p>
              <a:endParaRPr lang="en-GB"/>
            </a:p>
          </p:txBody>
        </p:sp>
      </p:grpSp>
      <p:sp>
        <p:nvSpPr>
          <p:cNvPr id="9" name="Freeform 9"/>
          <p:cNvSpPr/>
          <p:nvPr/>
        </p:nvSpPr>
        <p:spPr>
          <a:xfrm rot="-10800000" flipH="1" flipV="1">
            <a:off x="15355440" y="7716765"/>
            <a:ext cx="725145" cy="408800"/>
          </a:xfrm>
          <a:custGeom>
            <a:avLst/>
            <a:gdLst/>
            <a:ahLst/>
            <a:cxnLst/>
            <a:rect l="l" t="t" r="r" b="b"/>
            <a:pathLst>
              <a:path w="725145" h="408800">
                <a:moveTo>
                  <a:pt x="725145" y="408801"/>
                </a:moveTo>
                <a:lnTo>
                  <a:pt x="0" y="408801"/>
                </a:lnTo>
                <a:lnTo>
                  <a:pt x="0" y="0"/>
                </a:lnTo>
                <a:lnTo>
                  <a:pt x="725145" y="0"/>
                </a:lnTo>
                <a:lnTo>
                  <a:pt x="725145" y="40880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flipH="1">
            <a:off x="7944630" y="3378384"/>
            <a:ext cx="9466054" cy="6144330"/>
          </a:xfrm>
          <a:custGeom>
            <a:avLst/>
            <a:gdLst/>
            <a:ahLst/>
            <a:cxnLst/>
            <a:rect l="l" t="t" r="r" b="b"/>
            <a:pathLst>
              <a:path w="9466054" h="6144330">
                <a:moveTo>
                  <a:pt x="9466054" y="0"/>
                </a:moveTo>
                <a:lnTo>
                  <a:pt x="0" y="0"/>
                </a:lnTo>
                <a:lnTo>
                  <a:pt x="0" y="6144329"/>
                </a:lnTo>
                <a:lnTo>
                  <a:pt x="9466054" y="6144329"/>
                </a:lnTo>
                <a:lnTo>
                  <a:pt x="946605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TextBox 11"/>
          <p:cNvSpPr txBox="1"/>
          <p:nvPr/>
        </p:nvSpPr>
        <p:spPr>
          <a:xfrm>
            <a:off x="8770974" y="4349995"/>
            <a:ext cx="7813366" cy="3347720"/>
          </a:xfrm>
          <a:prstGeom prst="rect">
            <a:avLst/>
          </a:prstGeom>
        </p:spPr>
        <p:txBody>
          <a:bodyPr lIns="0" tIns="0" rIns="0" bIns="0" rtlCol="0" anchor="t">
            <a:spAutoFit/>
          </a:bodyPr>
          <a:lstStyle/>
          <a:p>
            <a:pPr algn="ctr">
              <a:lnSpc>
                <a:spcPts val="5040"/>
              </a:lnSpc>
            </a:pPr>
            <a:r>
              <a:rPr lang="en-US" sz="3600" spc="-36">
                <a:solidFill>
                  <a:srgbClr val="FFFFFF"/>
                </a:solidFill>
                <a:latin typeface="IreneFlorentina"/>
              </a:rPr>
              <a:t>Misogyny is absolutely wrong, whether it’s a man against a woman or a woman against a man.</a:t>
            </a:r>
          </a:p>
          <a:p>
            <a:pPr algn="ctr">
              <a:lnSpc>
                <a:spcPts val="2239"/>
              </a:lnSpc>
            </a:pPr>
            <a:endParaRPr lang="en-US" sz="3600" spc="-36">
              <a:solidFill>
                <a:srgbClr val="FFFFFF"/>
              </a:solidFill>
              <a:latin typeface="IreneFlorentina"/>
            </a:endParaRPr>
          </a:p>
          <a:p>
            <a:pPr algn="r">
              <a:lnSpc>
                <a:spcPts val="3919"/>
              </a:lnSpc>
              <a:spcBef>
                <a:spcPct val="0"/>
              </a:spcBef>
            </a:pPr>
            <a:r>
              <a:rPr lang="en-US" sz="2799" spc="-27">
                <a:solidFill>
                  <a:srgbClr val="FFFFFF"/>
                </a:solidFill>
                <a:latin typeface="IreneFlorentina"/>
              </a:rPr>
              <a:t> - Dominic Raab </a:t>
            </a:r>
          </a:p>
        </p:txBody>
      </p:sp>
      <p:sp>
        <p:nvSpPr>
          <p:cNvPr id="12" name="Freeform 12"/>
          <p:cNvSpPr/>
          <p:nvPr/>
        </p:nvSpPr>
        <p:spPr>
          <a:xfrm>
            <a:off x="575802" y="1617857"/>
            <a:ext cx="8417384" cy="5463647"/>
          </a:xfrm>
          <a:custGeom>
            <a:avLst/>
            <a:gdLst/>
            <a:ahLst/>
            <a:cxnLst/>
            <a:rect l="l" t="t" r="r" b="b"/>
            <a:pathLst>
              <a:path w="8417384" h="5463647">
                <a:moveTo>
                  <a:pt x="0" y="0"/>
                </a:moveTo>
                <a:lnTo>
                  <a:pt x="8417384" y="0"/>
                </a:lnTo>
                <a:lnTo>
                  <a:pt x="8417384" y="5463647"/>
                </a:lnTo>
                <a:lnTo>
                  <a:pt x="0" y="5463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 name="TextBox 13"/>
          <p:cNvSpPr txBox="1"/>
          <p:nvPr/>
        </p:nvSpPr>
        <p:spPr>
          <a:xfrm>
            <a:off x="1993204" y="2595703"/>
            <a:ext cx="6379083" cy="2700665"/>
          </a:xfrm>
          <a:prstGeom prst="rect">
            <a:avLst/>
          </a:prstGeom>
        </p:spPr>
        <p:txBody>
          <a:bodyPr lIns="0" tIns="0" rIns="0" bIns="0" rtlCol="0" anchor="t">
            <a:spAutoFit/>
          </a:bodyPr>
          <a:lstStyle/>
          <a:p>
            <a:pPr marL="0" lvl="0" indent="0">
              <a:lnSpc>
                <a:spcPts val="7040"/>
              </a:lnSpc>
            </a:pPr>
            <a:r>
              <a:rPr lang="en-US" sz="6400" spc="-64">
                <a:solidFill>
                  <a:srgbClr val="343434"/>
                </a:solidFill>
                <a:latin typeface="Bobby Jones"/>
              </a:rPr>
              <a:t>What is wrong with the following statement?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0087"/>
        </a:solidFill>
        <a:effectLst/>
      </p:bgPr>
    </p:bg>
    <p:spTree>
      <p:nvGrpSpPr>
        <p:cNvPr id="1" name=""/>
        <p:cNvGrpSpPr/>
        <p:nvPr/>
      </p:nvGrpSpPr>
      <p:grpSpPr>
        <a:xfrm>
          <a:off x="0" y="0"/>
          <a:ext cx="0" cy="0"/>
          <a:chOff x="0" y="0"/>
          <a:chExt cx="0" cy="0"/>
        </a:xfrm>
      </p:grpSpPr>
      <p:sp>
        <p:nvSpPr>
          <p:cNvPr id="2" name="Freeform 2"/>
          <p:cNvSpPr/>
          <p:nvPr/>
        </p:nvSpPr>
        <p:spPr>
          <a:xfrm>
            <a:off x="15675251" y="445871"/>
            <a:ext cx="2089190" cy="1673963"/>
          </a:xfrm>
          <a:custGeom>
            <a:avLst/>
            <a:gdLst/>
            <a:ahLst/>
            <a:cxnLst/>
            <a:rect l="l" t="t" r="r" b="b"/>
            <a:pathLst>
              <a:path w="2089190" h="1673963">
                <a:moveTo>
                  <a:pt x="0" y="0"/>
                </a:moveTo>
                <a:lnTo>
                  <a:pt x="2089190" y="0"/>
                </a:lnTo>
                <a:lnTo>
                  <a:pt x="2089190" y="1673963"/>
                </a:lnTo>
                <a:lnTo>
                  <a:pt x="0" y="16739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3" name="Group 3"/>
          <p:cNvGrpSpPr/>
          <p:nvPr/>
        </p:nvGrpSpPr>
        <p:grpSpPr>
          <a:xfrm>
            <a:off x="1057795" y="2492838"/>
            <a:ext cx="4663979" cy="6543196"/>
            <a:chOff x="0" y="0"/>
            <a:chExt cx="1228373" cy="1723311"/>
          </a:xfrm>
        </p:grpSpPr>
        <p:sp>
          <p:nvSpPr>
            <p:cNvPr id="4" name="Freeform 4"/>
            <p:cNvSpPr/>
            <p:nvPr/>
          </p:nvSpPr>
          <p:spPr>
            <a:xfrm>
              <a:off x="0" y="0"/>
              <a:ext cx="1228373" cy="1723311"/>
            </a:xfrm>
            <a:custGeom>
              <a:avLst/>
              <a:gdLst/>
              <a:ahLst/>
              <a:cxnLst/>
              <a:rect l="l" t="t" r="r" b="b"/>
              <a:pathLst>
                <a:path w="1228373" h="1723311">
                  <a:moveTo>
                    <a:pt x="84657" y="0"/>
                  </a:moveTo>
                  <a:lnTo>
                    <a:pt x="1143716" y="0"/>
                  </a:lnTo>
                  <a:cubicBezTo>
                    <a:pt x="1190471" y="0"/>
                    <a:pt x="1228373" y="37902"/>
                    <a:pt x="1228373" y="84657"/>
                  </a:cubicBezTo>
                  <a:lnTo>
                    <a:pt x="1228373" y="1638654"/>
                  </a:lnTo>
                  <a:cubicBezTo>
                    <a:pt x="1228373" y="1685409"/>
                    <a:pt x="1190471" y="1723311"/>
                    <a:pt x="1143716" y="1723311"/>
                  </a:cubicBezTo>
                  <a:lnTo>
                    <a:pt x="84657" y="1723311"/>
                  </a:lnTo>
                  <a:cubicBezTo>
                    <a:pt x="37902" y="1723311"/>
                    <a:pt x="0" y="1685409"/>
                    <a:pt x="0" y="1638654"/>
                  </a:cubicBezTo>
                  <a:lnTo>
                    <a:pt x="0" y="84657"/>
                  </a:lnTo>
                  <a:cubicBezTo>
                    <a:pt x="0" y="37902"/>
                    <a:pt x="37902" y="0"/>
                    <a:pt x="84657"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5" name="TextBox 5"/>
            <p:cNvSpPr txBox="1"/>
            <p:nvPr/>
          </p:nvSpPr>
          <p:spPr>
            <a:xfrm>
              <a:off x="0" y="-76200"/>
              <a:ext cx="1228373" cy="1799511"/>
            </a:xfrm>
            <a:prstGeom prst="rect">
              <a:avLst/>
            </a:prstGeom>
          </p:spPr>
          <p:txBody>
            <a:bodyPr lIns="50800" tIns="50800" rIns="50800" bIns="50800" rtlCol="0" anchor="ctr"/>
            <a:lstStyle/>
            <a:p>
              <a:pPr algn="ctr">
                <a:lnSpc>
                  <a:spcPts val="3640"/>
                </a:lnSpc>
              </a:pPr>
              <a:endParaRPr/>
            </a:p>
          </p:txBody>
        </p:sp>
      </p:grpSp>
      <p:sp>
        <p:nvSpPr>
          <p:cNvPr id="6" name="TextBox 6"/>
          <p:cNvSpPr txBox="1"/>
          <p:nvPr/>
        </p:nvSpPr>
        <p:spPr>
          <a:xfrm>
            <a:off x="3492700" y="4938788"/>
            <a:ext cx="137142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Medium"/>
              </a:rPr>
              <a:t>31%</a:t>
            </a:r>
          </a:p>
        </p:txBody>
      </p:sp>
      <p:sp>
        <p:nvSpPr>
          <p:cNvPr id="7" name="TextBox 7"/>
          <p:cNvSpPr txBox="1"/>
          <p:nvPr/>
        </p:nvSpPr>
        <p:spPr>
          <a:xfrm>
            <a:off x="1571284" y="4938788"/>
            <a:ext cx="161907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Medium"/>
              </a:rPr>
              <a:t>69%</a:t>
            </a:r>
          </a:p>
        </p:txBody>
      </p:sp>
      <p:sp>
        <p:nvSpPr>
          <p:cNvPr id="8" name="TextBox 8"/>
          <p:cNvSpPr txBox="1"/>
          <p:nvPr/>
        </p:nvSpPr>
        <p:spPr>
          <a:xfrm>
            <a:off x="1437249" y="2785772"/>
            <a:ext cx="3905070" cy="1744980"/>
          </a:xfrm>
          <a:prstGeom prst="rect">
            <a:avLst/>
          </a:prstGeom>
        </p:spPr>
        <p:txBody>
          <a:bodyPr lIns="0" tIns="0" rIns="0" bIns="0" rtlCol="0" anchor="t">
            <a:spAutoFit/>
          </a:bodyPr>
          <a:lstStyle/>
          <a:p>
            <a:pPr algn="ctr">
              <a:lnSpc>
                <a:spcPts val="4680"/>
              </a:lnSpc>
            </a:pPr>
            <a:r>
              <a:rPr lang="en-US" sz="3600">
                <a:solidFill>
                  <a:srgbClr val="FFFFFF"/>
                </a:solidFill>
                <a:latin typeface="Quicksand Medium"/>
              </a:rPr>
              <a:t>Women make up 31% of UK parliamentarians</a:t>
            </a:r>
          </a:p>
        </p:txBody>
      </p:sp>
      <p:sp>
        <p:nvSpPr>
          <p:cNvPr id="9" name="TextBox 9"/>
          <p:cNvSpPr txBox="1"/>
          <p:nvPr/>
        </p:nvSpPr>
        <p:spPr>
          <a:xfrm>
            <a:off x="9359580" y="4938788"/>
            <a:ext cx="137142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Medium"/>
              </a:rPr>
              <a:t>30%</a:t>
            </a:r>
          </a:p>
        </p:txBody>
      </p:sp>
      <p:sp>
        <p:nvSpPr>
          <p:cNvPr id="10" name="TextBox 10"/>
          <p:cNvSpPr txBox="1"/>
          <p:nvPr/>
        </p:nvSpPr>
        <p:spPr>
          <a:xfrm>
            <a:off x="7374561" y="4938788"/>
            <a:ext cx="161907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Medium"/>
              </a:rPr>
              <a:t>70%</a:t>
            </a:r>
          </a:p>
        </p:txBody>
      </p:sp>
      <p:sp>
        <p:nvSpPr>
          <p:cNvPr id="11" name="TextBox 11"/>
          <p:cNvSpPr txBox="1"/>
          <p:nvPr/>
        </p:nvSpPr>
        <p:spPr>
          <a:xfrm>
            <a:off x="7185157" y="2785772"/>
            <a:ext cx="3905070" cy="1744980"/>
          </a:xfrm>
          <a:prstGeom prst="rect">
            <a:avLst/>
          </a:prstGeom>
        </p:spPr>
        <p:txBody>
          <a:bodyPr lIns="0" tIns="0" rIns="0" bIns="0" rtlCol="0" anchor="t">
            <a:spAutoFit/>
          </a:bodyPr>
          <a:lstStyle/>
          <a:p>
            <a:pPr algn="ctr">
              <a:lnSpc>
                <a:spcPts val="4680"/>
              </a:lnSpc>
            </a:pPr>
            <a:r>
              <a:rPr lang="en-US" sz="3600">
                <a:solidFill>
                  <a:srgbClr val="FFFFFF"/>
                </a:solidFill>
                <a:latin typeface="Quicksand Medium"/>
              </a:rPr>
              <a:t>Women make up 30% of senior judicial positions. </a:t>
            </a:r>
          </a:p>
        </p:txBody>
      </p:sp>
      <p:sp>
        <p:nvSpPr>
          <p:cNvPr id="12" name="TextBox 12"/>
          <p:cNvSpPr txBox="1"/>
          <p:nvPr/>
        </p:nvSpPr>
        <p:spPr>
          <a:xfrm>
            <a:off x="1028700" y="593725"/>
            <a:ext cx="7581348" cy="981710"/>
          </a:xfrm>
          <a:prstGeom prst="rect">
            <a:avLst/>
          </a:prstGeom>
        </p:spPr>
        <p:txBody>
          <a:bodyPr lIns="0" tIns="0" rIns="0" bIns="0" rtlCol="0" anchor="t">
            <a:spAutoFit/>
          </a:bodyPr>
          <a:lstStyle/>
          <a:p>
            <a:pPr>
              <a:lnSpc>
                <a:spcPts val="7840"/>
              </a:lnSpc>
            </a:pPr>
            <a:r>
              <a:rPr lang="en-US" sz="5600">
                <a:solidFill>
                  <a:srgbClr val="FFFFFF"/>
                </a:solidFill>
                <a:latin typeface="Bobby Jones"/>
              </a:rPr>
              <a:t>Lets have a look at this </a:t>
            </a:r>
          </a:p>
        </p:txBody>
      </p:sp>
      <p:sp>
        <p:nvSpPr>
          <p:cNvPr id="13" name="TextBox 13"/>
          <p:cNvSpPr txBox="1"/>
          <p:nvPr/>
        </p:nvSpPr>
        <p:spPr>
          <a:xfrm>
            <a:off x="15132845" y="4938788"/>
            <a:ext cx="137142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Medium"/>
              </a:rPr>
              <a:t>12%</a:t>
            </a:r>
          </a:p>
        </p:txBody>
      </p:sp>
      <p:sp>
        <p:nvSpPr>
          <p:cNvPr id="14" name="TextBox 14"/>
          <p:cNvSpPr txBox="1"/>
          <p:nvPr/>
        </p:nvSpPr>
        <p:spPr>
          <a:xfrm>
            <a:off x="13192379" y="4938788"/>
            <a:ext cx="1619070" cy="712470"/>
          </a:xfrm>
          <a:prstGeom prst="rect">
            <a:avLst/>
          </a:prstGeom>
        </p:spPr>
        <p:txBody>
          <a:bodyPr lIns="0" tIns="0" rIns="0" bIns="0" rtlCol="0" anchor="t">
            <a:spAutoFit/>
          </a:bodyPr>
          <a:lstStyle/>
          <a:p>
            <a:pPr algn="ctr">
              <a:lnSpc>
                <a:spcPts val="5880"/>
              </a:lnSpc>
            </a:pPr>
            <a:r>
              <a:rPr lang="en-US" sz="4200">
                <a:solidFill>
                  <a:srgbClr val="FFFFFF"/>
                </a:solidFill>
                <a:latin typeface="Quicksand Medium"/>
              </a:rPr>
              <a:t>87%</a:t>
            </a:r>
          </a:p>
        </p:txBody>
      </p:sp>
      <p:sp>
        <p:nvSpPr>
          <p:cNvPr id="15" name="TextBox 15"/>
          <p:cNvSpPr txBox="1"/>
          <p:nvPr/>
        </p:nvSpPr>
        <p:spPr>
          <a:xfrm>
            <a:off x="12812285" y="2785772"/>
            <a:ext cx="4171860" cy="1744980"/>
          </a:xfrm>
          <a:prstGeom prst="rect">
            <a:avLst/>
          </a:prstGeom>
        </p:spPr>
        <p:txBody>
          <a:bodyPr lIns="0" tIns="0" rIns="0" bIns="0" rtlCol="0" anchor="t">
            <a:spAutoFit/>
          </a:bodyPr>
          <a:lstStyle/>
          <a:p>
            <a:pPr algn="ctr">
              <a:lnSpc>
                <a:spcPts val="4680"/>
              </a:lnSpc>
            </a:pPr>
            <a:r>
              <a:rPr lang="en-US" sz="3600">
                <a:solidFill>
                  <a:srgbClr val="FFFFFF"/>
                </a:solidFill>
                <a:latin typeface="Quicksand Medium"/>
              </a:rPr>
              <a:t>Since 1902 there have been 25 prime ministers. </a:t>
            </a:r>
          </a:p>
        </p:txBody>
      </p:sp>
      <p:sp>
        <p:nvSpPr>
          <p:cNvPr id="16" name="Freeform 16"/>
          <p:cNvSpPr/>
          <p:nvPr/>
        </p:nvSpPr>
        <p:spPr>
          <a:xfrm>
            <a:off x="3454600"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7" name="Freeform 17"/>
          <p:cNvSpPr/>
          <p:nvPr/>
        </p:nvSpPr>
        <p:spPr>
          <a:xfrm>
            <a:off x="1009650"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18" name="Group 18"/>
          <p:cNvGrpSpPr/>
          <p:nvPr/>
        </p:nvGrpSpPr>
        <p:grpSpPr>
          <a:xfrm>
            <a:off x="6651114" y="2492838"/>
            <a:ext cx="4663979" cy="6543196"/>
            <a:chOff x="0" y="0"/>
            <a:chExt cx="1228373" cy="1723311"/>
          </a:xfrm>
        </p:grpSpPr>
        <p:sp>
          <p:nvSpPr>
            <p:cNvPr id="19" name="Freeform 19"/>
            <p:cNvSpPr/>
            <p:nvPr/>
          </p:nvSpPr>
          <p:spPr>
            <a:xfrm>
              <a:off x="0" y="0"/>
              <a:ext cx="1228373" cy="1723311"/>
            </a:xfrm>
            <a:custGeom>
              <a:avLst/>
              <a:gdLst/>
              <a:ahLst/>
              <a:cxnLst/>
              <a:rect l="l" t="t" r="r" b="b"/>
              <a:pathLst>
                <a:path w="1228373" h="1723311">
                  <a:moveTo>
                    <a:pt x="84657" y="0"/>
                  </a:moveTo>
                  <a:lnTo>
                    <a:pt x="1143716" y="0"/>
                  </a:lnTo>
                  <a:cubicBezTo>
                    <a:pt x="1190471" y="0"/>
                    <a:pt x="1228373" y="37902"/>
                    <a:pt x="1228373" y="84657"/>
                  </a:cubicBezTo>
                  <a:lnTo>
                    <a:pt x="1228373" y="1638654"/>
                  </a:lnTo>
                  <a:cubicBezTo>
                    <a:pt x="1228373" y="1685409"/>
                    <a:pt x="1190471" y="1723311"/>
                    <a:pt x="1143716" y="1723311"/>
                  </a:cubicBezTo>
                  <a:lnTo>
                    <a:pt x="84657" y="1723311"/>
                  </a:lnTo>
                  <a:cubicBezTo>
                    <a:pt x="37902" y="1723311"/>
                    <a:pt x="0" y="1685409"/>
                    <a:pt x="0" y="1638654"/>
                  </a:cubicBezTo>
                  <a:lnTo>
                    <a:pt x="0" y="84657"/>
                  </a:lnTo>
                  <a:cubicBezTo>
                    <a:pt x="0" y="37902"/>
                    <a:pt x="37902" y="0"/>
                    <a:pt x="84657"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20" name="TextBox 20"/>
            <p:cNvSpPr txBox="1"/>
            <p:nvPr/>
          </p:nvSpPr>
          <p:spPr>
            <a:xfrm>
              <a:off x="0" y="-76200"/>
              <a:ext cx="1228373" cy="1799511"/>
            </a:xfrm>
            <a:prstGeom prst="rect">
              <a:avLst/>
            </a:prstGeom>
          </p:spPr>
          <p:txBody>
            <a:bodyPr lIns="50800" tIns="50800" rIns="50800" bIns="50800" rtlCol="0" anchor="ctr"/>
            <a:lstStyle/>
            <a:p>
              <a:pPr algn="ctr">
                <a:lnSpc>
                  <a:spcPts val="3640"/>
                </a:lnSpc>
              </a:pPr>
              <a:endParaRPr/>
            </a:p>
          </p:txBody>
        </p:sp>
      </p:grpSp>
      <p:sp>
        <p:nvSpPr>
          <p:cNvPr id="21" name="Freeform 21"/>
          <p:cNvSpPr/>
          <p:nvPr/>
        </p:nvSpPr>
        <p:spPr>
          <a:xfrm>
            <a:off x="9047919"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6602968" y="6106505"/>
            <a:ext cx="2336376" cy="2336376"/>
          </a:xfrm>
          <a:custGeom>
            <a:avLst/>
            <a:gdLst/>
            <a:ahLst/>
            <a:cxnLst/>
            <a:rect l="l" t="t" r="r" b="b"/>
            <a:pathLst>
              <a:path w="2336376" h="2336376">
                <a:moveTo>
                  <a:pt x="0" y="0"/>
                </a:moveTo>
                <a:lnTo>
                  <a:pt x="2336377" y="0"/>
                </a:lnTo>
                <a:lnTo>
                  <a:pt x="2336377" y="2336377"/>
                </a:lnTo>
                <a:lnTo>
                  <a:pt x="0" y="2336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nvGrpSpPr>
          <p:cNvPr id="23" name="Group 23"/>
          <p:cNvGrpSpPr/>
          <p:nvPr/>
        </p:nvGrpSpPr>
        <p:grpSpPr>
          <a:xfrm>
            <a:off x="12555697" y="2492838"/>
            <a:ext cx="4663979" cy="6543196"/>
            <a:chOff x="0" y="0"/>
            <a:chExt cx="1228373" cy="1723311"/>
          </a:xfrm>
        </p:grpSpPr>
        <p:sp>
          <p:nvSpPr>
            <p:cNvPr id="24" name="Freeform 24"/>
            <p:cNvSpPr/>
            <p:nvPr/>
          </p:nvSpPr>
          <p:spPr>
            <a:xfrm>
              <a:off x="0" y="0"/>
              <a:ext cx="1228373" cy="1723311"/>
            </a:xfrm>
            <a:custGeom>
              <a:avLst/>
              <a:gdLst/>
              <a:ahLst/>
              <a:cxnLst/>
              <a:rect l="l" t="t" r="r" b="b"/>
              <a:pathLst>
                <a:path w="1228373" h="1723311">
                  <a:moveTo>
                    <a:pt x="84657" y="0"/>
                  </a:moveTo>
                  <a:lnTo>
                    <a:pt x="1143716" y="0"/>
                  </a:lnTo>
                  <a:cubicBezTo>
                    <a:pt x="1190471" y="0"/>
                    <a:pt x="1228373" y="37902"/>
                    <a:pt x="1228373" y="84657"/>
                  </a:cubicBezTo>
                  <a:lnTo>
                    <a:pt x="1228373" y="1638654"/>
                  </a:lnTo>
                  <a:cubicBezTo>
                    <a:pt x="1228373" y="1685409"/>
                    <a:pt x="1190471" y="1723311"/>
                    <a:pt x="1143716" y="1723311"/>
                  </a:cubicBezTo>
                  <a:lnTo>
                    <a:pt x="84657" y="1723311"/>
                  </a:lnTo>
                  <a:cubicBezTo>
                    <a:pt x="37902" y="1723311"/>
                    <a:pt x="0" y="1685409"/>
                    <a:pt x="0" y="1638654"/>
                  </a:cubicBezTo>
                  <a:lnTo>
                    <a:pt x="0" y="84657"/>
                  </a:lnTo>
                  <a:cubicBezTo>
                    <a:pt x="0" y="37902"/>
                    <a:pt x="37902" y="0"/>
                    <a:pt x="84657" y="0"/>
                  </a:cubicBezTo>
                  <a:close/>
                </a:path>
              </a:pathLst>
            </a:custGeom>
            <a:solidFill>
              <a:srgbClr val="000000">
                <a:alpha val="0"/>
              </a:srgbClr>
            </a:solidFill>
            <a:ln w="38100" cap="rnd">
              <a:solidFill>
                <a:srgbClr val="FFF9F9"/>
              </a:solidFill>
              <a:prstDash val="solid"/>
              <a:round/>
            </a:ln>
          </p:spPr>
          <p:txBody>
            <a:bodyPr/>
            <a:lstStyle/>
            <a:p>
              <a:endParaRPr lang="en-GB"/>
            </a:p>
          </p:txBody>
        </p:sp>
        <p:sp>
          <p:nvSpPr>
            <p:cNvPr id="25" name="TextBox 25"/>
            <p:cNvSpPr txBox="1"/>
            <p:nvPr/>
          </p:nvSpPr>
          <p:spPr>
            <a:xfrm>
              <a:off x="0" y="-76200"/>
              <a:ext cx="1228373" cy="1799511"/>
            </a:xfrm>
            <a:prstGeom prst="rect">
              <a:avLst/>
            </a:prstGeom>
          </p:spPr>
          <p:txBody>
            <a:bodyPr lIns="50800" tIns="50800" rIns="50800" bIns="50800" rtlCol="0" anchor="ctr"/>
            <a:lstStyle/>
            <a:p>
              <a:pPr algn="ctr">
                <a:lnSpc>
                  <a:spcPts val="3640"/>
                </a:lnSpc>
              </a:pPr>
              <a:endParaRPr/>
            </a:p>
          </p:txBody>
        </p:sp>
      </p:grpSp>
      <p:sp>
        <p:nvSpPr>
          <p:cNvPr id="26" name="Freeform 26"/>
          <p:cNvSpPr/>
          <p:nvPr/>
        </p:nvSpPr>
        <p:spPr>
          <a:xfrm>
            <a:off x="14952503"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7" name="Freeform 27"/>
          <p:cNvSpPr/>
          <p:nvPr/>
        </p:nvSpPr>
        <p:spPr>
          <a:xfrm>
            <a:off x="12507552" y="6106505"/>
            <a:ext cx="2336376" cy="2336376"/>
          </a:xfrm>
          <a:custGeom>
            <a:avLst/>
            <a:gdLst/>
            <a:ahLst/>
            <a:cxnLst/>
            <a:rect l="l" t="t" r="r" b="b"/>
            <a:pathLst>
              <a:path w="2336376" h="2336376">
                <a:moveTo>
                  <a:pt x="0" y="0"/>
                </a:moveTo>
                <a:lnTo>
                  <a:pt x="2336376" y="0"/>
                </a:lnTo>
                <a:lnTo>
                  <a:pt x="2336376" y="2336377"/>
                </a:lnTo>
                <a:lnTo>
                  <a:pt x="0" y="23363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0291D3A0A2294097EFE81BC428A964" ma:contentTypeVersion="17" ma:contentTypeDescription="Create a new document." ma:contentTypeScope="" ma:versionID="808fac43a88934992f3e2fc311dc1dd8">
  <xsd:schema xmlns:xsd="http://www.w3.org/2001/XMLSchema" xmlns:xs="http://www.w3.org/2001/XMLSchema" xmlns:p="http://schemas.microsoft.com/office/2006/metadata/properties" xmlns:ns2="8db3d609-b5ab-4406-b817-38c521815f7b" xmlns:ns3="4b51abd7-5229-4ba4-bfb1-d7109240aace" targetNamespace="http://schemas.microsoft.com/office/2006/metadata/properties" ma:root="true" ma:fieldsID="fe58c4f8bf3e5907a709918da5222326" ns2:_="" ns3:_="">
    <xsd:import namespace="8db3d609-b5ab-4406-b817-38c521815f7b"/>
    <xsd:import namespace="4b51abd7-5229-4ba4-bfb1-d7109240aa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b3d609-b5ab-4406-b817-38c521815f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504ff5b-d9e5-4c2f-a2d0-3310963c7b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51abd7-5229-4ba4-bfb1-d7109240aac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895935c-23d2-4c97-9001-0f1d76144019}" ma:internalName="TaxCatchAll" ma:showField="CatchAllData" ma:web="4b51abd7-5229-4ba4-bfb1-d7109240aa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b3d609-b5ab-4406-b817-38c521815f7b">
      <Terms xmlns="http://schemas.microsoft.com/office/infopath/2007/PartnerControls"/>
    </lcf76f155ced4ddcb4097134ff3c332f>
    <TaxCatchAll xmlns="4b51abd7-5229-4ba4-bfb1-d7109240aace" xsi:nil="true"/>
  </documentManagement>
</p:properties>
</file>

<file path=customXml/itemProps1.xml><?xml version="1.0" encoding="utf-8"?>
<ds:datastoreItem xmlns:ds="http://schemas.openxmlformats.org/officeDocument/2006/customXml" ds:itemID="{1DE86796-C56A-41C7-B715-10AB363F1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b3d609-b5ab-4406-b817-38c521815f7b"/>
    <ds:schemaRef ds:uri="4b51abd7-5229-4ba4-bfb1-d7109240a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FCCB5A-D323-477E-BEC4-A39EEFD53824}">
  <ds:schemaRefs>
    <ds:schemaRef ds:uri="http://schemas.microsoft.com/sharepoint/v3/contenttype/forms"/>
  </ds:schemaRefs>
</ds:datastoreItem>
</file>

<file path=customXml/itemProps3.xml><?xml version="1.0" encoding="utf-8"?>
<ds:datastoreItem xmlns:ds="http://schemas.openxmlformats.org/officeDocument/2006/customXml" ds:itemID="{286824D5-232B-4654-95D2-2EE2CFAFB070}">
  <ds:schemaRefs>
    <ds:schemaRef ds:uri="http://purl.org/dc/dcmitype/"/>
    <ds:schemaRef ds:uri="http://schemas.openxmlformats.org/package/2006/metadata/core-properties"/>
    <ds:schemaRef ds:uri="http://purl.org/dc/term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4b51abd7-5229-4ba4-bfb1-d7109240aace"/>
    <ds:schemaRef ds:uri="8db3d609-b5ab-4406-b817-38c521815f7b"/>
  </ds:schemaRefs>
</ds:datastoreItem>
</file>

<file path=docProps/app.xml><?xml version="1.0" encoding="utf-8"?>
<Properties xmlns="http://schemas.openxmlformats.org/officeDocument/2006/extended-properties" xmlns:vt="http://schemas.openxmlformats.org/officeDocument/2006/docPropsVTypes">
  <TotalTime>5</TotalTime>
  <Words>1913</Words>
  <Application>Microsoft Office PowerPoint</Application>
  <PresentationFormat>Custom</PresentationFormat>
  <Paragraphs>232</Paragraphs>
  <Slides>32</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Bobby Jones</vt:lpstr>
      <vt:lpstr>IreneFlorentina</vt:lpstr>
      <vt:lpstr>Quicksand Bold</vt:lpstr>
      <vt:lpstr>Bobby Jones Soft</vt:lpstr>
      <vt:lpstr>Quicksand Medium</vt:lpstr>
      <vt:lpstr>Quicksand Light</vt:lpstr>
      <vt:lpstr>Calibri</vt:lpstr>
      <vt:lpstr>Quicksand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Misogyny CYP PPT NH.pptx</dc:title>
  <dc:creator>Nicole Hughes</dc:creator>
  <cp:lastModifiedBy>Nicole Hughes</cp:lastModifiedBy>
  <cp:revision>3</cp:revision>
  <dcterms:created xsi:type="dcterms:W3CDTF">2006-08-16T00:00:00Z</dcterms:created>
  <dcterms:modified xsi:type="dcterms:W3CDTF">2023-10-26T10:35:57Z</dcterms:modified>
  <dc:identifier>DAFopPKOwVk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0x0101005C0291D3A0A2294097EFE81BC428A964</vt:lpwstr>
  </property>
  <property fmtid="{D5CDD505-2E9C-101B-9397-08002B2CF9AE}" pid="3" name="MediaServiceImageTags">
    <vt:lpwstr/>
  </property>
</Properties>
</file>