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4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x="18288000" cy="10287000"/>
  <p:notesSz cx="6858000" cy="9144000"/>
  <p:embeddedFontLst>
    <p:embeddedFont>
      <p:font typeface="Bobby Jones" panose="020B0604020202020204" charset="0"/>
      <p:regular r:id="rId41"/>
    </p:embeddedFont>
    <p:embeddedFont>
      <p:font typeface="Bobby Jones Soft" panose="020B0604020202020204" charset="0"/>
      <p:regular r:id="rId42"/>
    </p:embeddedFont>
    <p:embeddedFont>
      <p:font typeface="Calibri" panose="020F0502020204030204" pitchFamily="34" charset="0"/>
      <p:regular r:id="rId43"/>
      <p:bold r:id="rId44"/>
      <p:italic r:id="rId45"/>
      <p:boldItalic r:id="rId46"/>
    </p:embeddedFont>
    <p:embeddedFont>
      <p:font typeface="IreneFlorentina" panose="020B0604020202020204" charset="0"/>
      <p:regular r:id="rId47"/>
    </p:embeddedFont>
    <p:embeddedFont>
      <p:font typeface="Quicksand" panose="020B0604020202020204" charset="0"/>
      <p:regular r:id="rId48"/>
    </p:embeddedFont>
    <p:embeddedFont>
      <p:font typeface="Quicksand Light" panose="020B0604020202020204" charset="0"/>
      <p:regular r:id="rId49"/>
    </p:embeddedFont>
    <p:embeddedFont>
      <p:font typeface="Quicksand Medium" panose="020B0604020202020204" charset="0"/>
      <p:regular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WFm5LtYaAdhQaw13tO5gjg==" hashData="i9e1y7DkbHU/N0nn81b11ExlFSclcBpkB3rXM90FpXROgluJOLriuBraT63DZV4QkDydcQcdjyzH08coOoHxpQ=="/>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20" Type="http://schemas.openxmlformats.org/officeDocument/2006/relationships/slide" Target="slides/slide16.xml"/><Relationship Id="rId41" Type="http://schemas.openxmlformats.org/officeDocument/2006/relationships/font" Target="fonts/font1.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25.10.2023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Listed in slide are CYP’s answers. </a:t>
            </a:r>
          </a:p>
          <a:p>
            <a:endParaRPr lang="en-US"/>
          </a:p>
          <a:p>
            <a:r>
              <a:rPr lang="en-US"/>
              <a:t>Check if CYP want to add anymore answers to this slide or would like to edit anything. </a:t>
            </a:r>
          </a:p>
          <a:p>
            <a:r>
              <a:rPr lang="en-US"/>
              <a:t>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Why are boundaries so important?</a:t>
            </a:r>
          </a:p>
          <a:p>
            <a:r>
              <a:rPr lang="en-US"/>
              <a:t>The reality is we can’t control other people’s actions or words. Instead, we can focus on what we can control, which is our response. By working to establish boundaries, we can find our mood less affected by the negative actions or words of others.</a:t>
            </a:r>
          </a:p>
          <a:p>
            <a:r>
              <a:rPr lang="en-US"/>
              <a:t>When we’re clear about our boundaries, it helps other people understand our expectations for how we want to be treated. In this way, boundaries build lasting and satisfying relationships with friends, family and romantic partners.</a:t>
            </a:r>
          </a:p>
          <a:p>
            <a:endParaRPr lang="en-US"/>
          </a:p>
          <a:p>
            <a:endParaRPr lang="en-US"/>
          </a:p>
          <a:p>
            <a:r>
              <a:rPr lang="en-US"/>
              <a:t>Activity</a:t>
            </a:r>
          </a:p>
          <a:p>
            <a:r>
              <a:rPr lang="en-US"/>
              <a:t>CYP to draw a person and a bubble surrounding that person. Put all things they are okay with in the middle e.g. a friend hugging them or saying ‘no’ without guilt. </a:t>
            </a:r>
          </a:p>
          <a:p>
            <a:r>
              <a:rPr lang="en-US"/>
              <a:t>Then ask them to draw around the bubble things they are no okay with e.g. feeling pressured into doing something they don’t want to do or unwanted physical touch. </a:t>
            </a:r>
          </a:p>
          <a:p>
            <a:endParaRPr lang="en-US"/>
          </a:p>
          <a:p>
            <a:r>
              <a:rPr lang="en-US"/>
              <a:t>Have a discussion with CYP about their drawings and how they can put boundaries in place and uphold them. </a:t>
            </a:r>
          </a:p>
          <a:p>
            <a:r>
              <a:rPr lang="en-US"/>
              <a:t>26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Feeling happy when around them</a:t>
            </a:r>
          </a:p>
          <a:p>
            <a:r>
              <a:rPr lang="en-US"/>
              <a:t>Caring about each other</a:t>
            </a:r>
          </a:p>
          <a:p>
            <a:r>
              <a:rPr lang="en-US"/>
              <a:t>Supporting each other</a:t>
            </a:r>
          </a:p>
          <a:p>
            <a:r>
              <a:rPr lang="en-US"/>
              <a:t>Talking about things that upset them</a:t>
            </a:r>
          </a:p>
          <a:p>
            <a:r>
              <a:rPr lang="en-US"/>
              <a:t>Listen, help, respect them</a:t>
            </a:r>
          </a:p>
          <a:p>
            <a:r>
              <a:rPr lang="en-US"/>
              <a:t>Having someone you can talk to about things</a:t>
            </a:r>
          </a:p>
          <a:p>
            <a:endParaRPr lang="en-US"/>
          </a:p>
          <a:p>
            <a:r>
              <a:rPr lang="en-US"/>
              <a:t>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Video is just over 10 minds. </a:t>
            </a:r>
          </a:p>
          <a:p>
            <a:r>
              <a:rPr lang="en-US"/>
              <a:t>Ask CYP to watch the film and make a note of every time they find something concerning or they see a red flag. </a:t>
            </a:r>
          </a:p>
          <a:p>
            <a:r>
              <a:rPr lang="en-US"/>
              <a:t>At the end of the film feedback. </a:t>
            </a:r>
          </a:p>
          <a:p>
            <a:endParaRPr lang="en-US"/>
          </a:p>
          <a:p>
            <a:r>
              <a:rPr lang="en-US"/>
              <a:t>20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Listed in slide are CYP’s answers. </a:t>
            </a:r>
          </a:p>
          <a:p>
            <a:endParaRPr lang="en-US"/>
          </a:p>
          <a:p>
            <a:r>
              <a:rPr lang="en-US"/>
              <a:t>Check if CYP want to add anymore answers to this slide or would like to edit anything. </a:t>
            </a:r>
          </a:p>
          <a:p>
            <a:r>
              <a:rPr lang="en-US"/>
              <a:t>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Listed in slide are CYP’s answers. </a:t>
            </a:r>
          </a:p>
          <a:p>
            <a:endParaRPr lang="en-US"/>
          </a:p>
          <a:p>
            <a:r>
              <a:rPr lang="en-US"/>
              <a:t>Check if CYP want to add anymore answers to this slide or would like to edit anything. </a:t>
            </a:r>
          </a:p>
          <a:p>
            <a:r>
              <a:rPr lang="en-US"/>
              <a:t>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7.svg"/></Relationships>
</file>

<file path=ppt/slides/_rels/slide11.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23.png"/><Relationship Id="rId7" Type="http://schemas.openxmlformats.org/officeDocument/2006/relationships/image" Target="../media/image5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0.svg"/><Relationship Id="rId11" Type="http://schemas.openxmlformats.org/officeDocument/2006/relationships/image" Target="../media/image6.png"/><Relationship Id="rId5" Type="http://schemas.openxmlformats.org/officeDocument/2006/relationships/image" Target="../media/image49.png"/><Relationship Id="rId10" Type="http://schemas.openxmlformats.org/officeDocument/2006/relationships/image" Target="../media/image1.png"/><Relationship Id="rId4" Type="http://schemas.openxmlformats.org/officeDocument/2006/relationships/image" Target="../media/image24.svg"/><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7.xml"/><Relationship Id="rId5" Type="http://schemas.openxmlformats.org/officeDocument/2006/relationships/image" Target="../media/image63.svg"/><Relationship Id="rId4" Type="http://schemas.openxmlformats.org/officeDocument/2006/relationships/image" Target="../media/image62.png"/></Relationships>
</file>

<file path=ppt/slides/_rels/slide13.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77.svg"/><Relationship Id="rId2" Type="http://schemas.openxmlformats.org/officeDocument/2006/relationships/image" Target="../media/image76.png"/><Relationship Id="rId1" Type="http://schemas.openxmlformats.org/officeDocument/2006/relationships/slideLayout" Target="../slideLayouts/slideLayout7.xml"/><Relationship Id="rId5" Type="http://schemas.openxmlformats.org/officeDocument/2006/relationships/image" Target="../media/image79.svg"/><Relationship Id="rId4" Type="http://schemas.openxmlformats.org/officeDocument/2006/relationships/image" Target="../media/image78.png"/></Relationships>
</file>

<file path=ppt/slides/_rels/slide21.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7.sv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ideo" Target="https://youtu.be/Hr0KjY4O-B0?si=Nzb1TN7YXkCUMUa4" TargetMode="External"/><Relationship Id="rId4" Type="http://schemas.openxmlformats.org/officeDocument/2006/relationships/image" Target="../media/image80.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4.svg"/><Relationship Id="rId5" Type="http://schemas.openxmlformats.org/officeDocument/2006/relationships/image" Target="../media/image83.png"/><Relationship Id="rId4" Type="http://schemas.openxmlformats.org/officeDocument/2006/relationships/image" Target="../media/image82.sv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29.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59.svg"/><Relationship Id="rId3" Type="http://schemas.openxmlformats.org/officeDocument/2006/relationships/image" Target="../media/image3.png"/><Relationship Id="rId7" Type="http://schemas.openxmlformats.org/officeDocument/2006/relationships/image" Target="../media/image86.svg"/><Relationship Id="rId12"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5.png"/><Relationship Id="rId11" Type="http://schemas.openxmlformats.org/officeDocument/2006/relationships/image" Target="../media/image50.svg"/><Relationship Id="rId5" Type="http://schemas.openxmlformats.org/officeDocument/2006/relationships/image" Target="../media/image6.png"/><Relationship Id="rId10" Type="http://schemas.openxmlformats.org/officeDocument/2006/relationships/image" Target="../media/image49.png"/><Relationship Id="rId4" Type="http://schemas.openxmlformats.org/officeDocument/2006/relationships/image" Target="../media/image1.png"/><Relationship Id="rId9" Type="http://schemas.openxmlformats.org/officeDocument/2006/relationships/image" Target="../media/image24.svg"/></Relationships>
</file>

<file path=ppt/slides/_rels/slide3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png"/><Relationship Id="rId7" Type="http://schemas.openxmlformats.org/officeDocument/2006/relationships/image" Target="../media/image24.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59.svg"/><Relationship Id="rId5" Type="http://schemas.openxmlformats.org/officeDocument/2006/relationships/image" Target="../media/image6.png"/><Relationship Id="rId10" Type="http://schemas.openxmlformats.org/officeDocument/2006/relationships/image" Target="../media/image58.png"/><Relationship Id="rId4" Type="http://schemas.openxmlformats.org/officeDocument/2006/relationships/image" Target="../media/image1.png"/><Relationship Id="rId9" Type="http://schemas.openxmlformats.org/officeDocument/2006/relationships/image" Target="../media/image50.sv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91.png"/><Relationship Id="rId18" Type="http://schemas.openxmlformats.org/officeDocument/2006/relationships/image" Target="../media/image96.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90.svg"/><Relationship Id="rId17" Type="http://schemas.openxmlformats.org/officeDocument/2006/relationships/image" Target="../media/image95.png"/><Relationship Id="rId2" Type="http://schemas.openxmlformats.org/officeDocument/2006/relationships/image" Target="../media/image6.png"/><Relationship Id="rId16" Type="http://schemas.openxmlformats.org/officeDocument/2006/relationships/image" Target="../media/image94.sv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89.png"/><Relationship Id="rId5" Type="http://schemas.openxmlformats.org/officeDocument/2006/relationships/image" Target="../media/image3.png"/><Relationship Id="rId15" Type="http://schemas.openxmlformats.org/officeDocument/2006/relationships/image" Target="../media/image93.png"/><Relationship Id="rId10" Type="http://schemas.openxmlformats.org/officeDocument/2006/relationships/image" Target="../media/image88.svg"/><Relationship Id="rId19" Type="http://schemas.openxmlformats.org/officeDocument/2006/relationships/image" Target="../media/image97.png"/><Relationship Id="rId4" Type="http://schemas.openxmlformats.org/officeDocument/2006/relationships/image" Target="../media/image2.png"/><Relationship Id="rId9" Type="http://schemas.openxmlformats.org/officeDocument/2006/relationships/image" Target="../media/image87.png"/><Relationship Id="rId14" Type="http://schemas.openxmlformats.org/officeDocument/2006/relationships/image" Target="../media/image92.svg"/></Relationships>
</file>

<file path=ppt/slides/_rels/slide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3.svg"/><Relationship Id="rId18" Type="http://schemas.openxmlformats.org/officeDocument/2006/relationships/image" Target="../media/image37.png"/><Relationship Id="rId3" Type="http://schemas.openxmlformats.org/officeDocument/2006/relationships/image" Target="../media/image28.svg"/><Relationship Id="rId21" Type="http://schemas.openxmlformats.org/officeDocument/2006/relationships/image" Target="../media/image40.svg"/><Relationship Id="rId7" Type="http://schemas.openxmlformats.org/officeDocument/2006/relationships/image" Target="../media/image17.svg"/><Relationship Id="rId12" Type="http://schemas.openxmlformats.org/officeDocument/2006/relationships/image" Target="../media/image12.png"/><Relationship Id="rId17" Type="http://schemas.openxmlformats.org/officeDocument/2006/relationships/image" Target="../media/image36.svg"/><Relationship Id="rId25" Type="http://schemas.openxmlformats.org/officeDocument/2006/relationships/image" Target="../media/image44.svg"/><Relationship Id="rId2" Type="http://schemas.openxmlformats.org/officeDocument/2006/relationships/image" Target="../media/image27.png"/><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32.svg"/><Relationship Id="rId24" Type="http://schemas.openxmlformats.org/officeDocument/2006/relationships/image" Target="../media/image43.png"/><Relationship Id="rId5" Type="http://schemas.openxmlformats.org/officeDocument/2006/relationships/image" Target="../media/image30.svg"/><Relationship Id="rId15" Type="http://schemas.openxmlformats.org/officeDocument/2006/relationships/image" Target="../media/image34.svg"/><Relationship Id="rId23" Type="http://schemas.openxmlformats.org/officeDocument/2006/relationships/image" Target="../media/image42.svg"/><Relationship Id="rId10" Type="http://schemas.openxmlformats.org/officeDocument/2006/relationships/image" Target="../media/image31.png"/><Relationship Id="rId19" Type="http://schemas.openxmlformats.org/officeDocument/2006/relationships/image" Target="../media/image38.svg"/><Relationship Id="rId4" Type="http://schemas.openxmlformats.org/officeDocument/2006/relationships/image" Target="../media/image29.png"/><Relationship Id="rId9" Type="http://schemas.openxmlformats.org/officeDocument/2006/relationships/image" Target="../media/image15.svg"/><Relationship Id="rId14" Type="http://schemas.openxmlformats.org/officeDocument/2006/relationships/image" Target="../media/image33.png"/><Relationship Id="rId22"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53.png"/><Relationship Id="rId3" Type="http://schemas.openxmlformats.org/officeDocument/2006/relationships/image" Target="../media/image45.png"/><Relationship Id="rId7" Type="http://schemas.openxmlformats.org/officeDocument/2006/relationships/image" Target="../media/image23.png"/><Relationship Id="rId12" Type="http://schemas.openxmlformats.org/officeDocument/2006/relationships/image" Target="../media/image52.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8.svg"/><Relationship Id="rId11" Type="http://schemas.openxmlformats.org/officeDocument/2006/relationships/image" Target="../media/image51.png"/><Relationship Id="rId5" Type="http://schemas.openxmlformats.org/officeDocument/2006/relationships/image" Target="../media/image47.png"/><Relationship Id="rId10" Type="http://schemas.openxmlformats.org/officeDocument/2006/relationships/image" Target="../media/image50.svg"/><Relationship Id="rId4" Type="http://schemas.openxmlformats.org/officeDocument/2006/relationships/image" Target="../media/image46.svg"/><Relationship Id="rId9" Type="http://schemas.openxmlformats.org/officeDocument/2006/relationships/image" Target="../media/image49.png"/><Relationship Id="rId14" Type="http://schemas.openxmlformats.org/officeDocument/2006/relationships/image" Target="../media/image5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sp>
        <p:nvSpPr>
          <p:cNvPr id="2" name="Freeform 2"/>
          <p:cNvSpPr/>
          <p:nvPr/>
        </p:nvSpPr>
        <p:spPr>
          <a:xfrm>
            <a:off x="6511098" y="1368036"/>
            <a:ext cx="5265805" cy="8308962"/>
          </a:xfrm>
          <a:custGeom>
            <a:avLst/>
            <a:gdLst/>
            <a:ahLst/>
            <a:cxnLst/>
            <a:rect l="l" t="t" r="r" b="b"/>
            <a:pathLst>
              <a:path w="5265805" h="8308962">
                <a:moveTo>
                  <a:pt x="0" y="0"/>
                </a:moveTo>
                <a:lnTo>
                  <a:pt x="5265804" y="0"/>
                </a:lnTo>
                <a:lnTo>
                  <a:pt x="5265804" y="8308962"/>
                </a:lnTo>
                <a:lnTo>
                  <a:pt x="0" y="8308962"/>
                </a:lnTo>
                <a:lnTo>
                  <a:pt x="0" y="0"/>
                </a:lnTo>
                <a:close/>
              </a:path>
            </a:pathLst>
          </a:custGeom>
          <a:blipFill>
            <a:blip r:embed="rId2">
              <a:alphaModFix amt="9999"/>
            </a:blip>
            <a:stretch>
              <a:fillRect/>
            </a:stretch>
          </a:blipFill>
        </p:spPr>
        <p:txBody>
          <a:bodyPr/>
          <a:lstStyle/>
          <a:p>
            <a:endParaRPr lang="en-GB"/>
          </a:p>
        </p:txBody>
      </p:sp>
      <p:sp>
        <p:nvSpPr>
          <p:cNvPr id="3" name="Freeform 3"/>
          <p:cNvSpPr/>
          <p:nvPr/>
        </p:nvSpPr>
        <p:spPr>
          <a:xfrm>
            <a:off x="699053" y="772765"/>
            <a:ext cx="4578654" cy="1528126"/>
          </a:xfrm>
          <a:custGeom>
            <a:avLst/>
            <a:gdLst/>
            <a:ahLst/>
            <a:cxnLst/>
            <a:rect l="l" t="t" r="r" b="b"/>
            <a:pathLst>
              <a:path w="4578654" h="1528126">
                <a:moveTo>
                  <a:pt x="0" y="0"/>
                </a:moveTo>
                <a:lnTo>
                  <a:pt x="4578653" y="0"/>
                </a:lnTo>
                <a:lnTo>
                  <a:pt x="4578653" y="1528126"/>
                </a:lnTo>
                <a:lnTo>
                  <a:pt x="0" y="1528126"/>
                </a:lnTo>
                <a:lnTo>
                  <a:pt x="0" y="0"/>
                </a:lnTo>
                <a:close/>
              </a:path>
            </a:pathLst>
          </a:custGeom>
          <a:blipFill>
            <a:blip r:embed="rId3"/>
            <a:stretch>
              <a:fillRect/>
            </a:stretch>
          </a:blipFill>
        </p:spPr>
        <p:txBody>
          <a:bodyPr/>
          <a:lstStyle/>
          <a:p>
            <a:endParaRPr lang="en-GB"/>
          </a:p>
        </p:txBody>
      </p:sp>
      <p:sp>
        <p:nvSpPr>
          <p:cNvPr id="4" name="Freeform 4"/>
          <p:cNvSpPr/>
          <p:nvPr/>
        </p:nvSpPr>
        <p:spPr>
          <a:xfrm>
            <a:off x="12132922" y="15802"/>
            <a:ext cx="6152609" cy="6439570"/>
          </a:xfrm>
          <a:custGeom>
            <a:avLst/>
            <a:gdLst/>
            <a:ahLst/>
            <a:cxnLst/>
            <a:rect l="l" t="t" r="r" b="b"/>
            <a:pathLst>
              <a:path w="6152609" h="6439570">
                <a:moveTo>
                  <a:pt x="0" y="0"/>
                </a:moveTo>
                <a:lnTo>
                  <a:pt x="6152609" y="0"/>
                </a:lnTo>
                <a:lnTo>
                  <a:pt x="6152609" y="6439570"/>
                </a:lnTo>
                <a:lnTo>
                  <a:pt x="0" y="6439570"/>
                </a:lnTo>
                <a:lnTo>
                  <a:pt x="0" y="0"/>
                </a:lnTo>
                <a:close/>
              </a:path>
            </a:pathLst>
          </a:custGeom>
          <a:blipFill>
            <a:blip r:embed="rId4">
              <a:alphaModFix amt="9999"/>
            </a:blip>
            <a:stretch>
              <a:fillRect t="-29029" r="-35216"/>
            </a:stretch>
          </a:blipFill>
        </p:spPr>
        <p:txBody>
          <a:bodyPr/>
          <a:lstStyle/>
          <a:p>
            <a:endParaRPr lang="en-GB"/>
          </a:p>
        </p:txBody>
      </p:sp>
      <p:sp>
        <p:nvSpPr>
          <p:cNvPr id="5" name="Freeform 5"/>
          <p:cNvSpPr/>
          <p:nvPr/>
        </p:nvSpPr>
        <p:spPr>
          <a:xfrm>
            <a:off x="9706492" y="423437"/>
            <a:ext cx="3367701" cy="1889198"/>
          </a:xfrm>
          <a:custGeom>
            <a:avLst/>
            <a:gdLst/>
            <a:ahLst/>
            <a:cxnLst/>
            <a:rect l="l" t="t" r="r" b="b"/>
            <a:pathLst>
              <a:path w="3367701" h="1889198">
                <a:moveTo>
                  <a:pt x="0" y="0"/>
                </a:moveTo>
                <a:lnTo>
                  <a:pt x="3367700" y="0"/>
                </a:lnTo>
                <a:lnTo>
                  <a:pt x="3367700" y="1889198"/>
                </a:lnTo>
                <a:lnTo>
                  <a:pt x="0" y="1889198"/>
                </a:lnTo>
                <a:lnTo>
                  <a:pt x="0" y="0"/>
                </a:lnTo>
                <a:close/>
              </a:path>
            </a:pathLst>
          </a:custGeom>
          <a:blipFill>
            <a:blip r:embed="rId5"/>
            <a:stretch>
              <a:fillRect/>
            </a:stretch>
          </a:blipFill>
        </p:spPr>
        <p:txBody>
          <a:bodyPr/>
          <a:lstStyle/>
          <a:p>
            <a:endParaRPr lang="en-GB"/>
          </a:p>
        </p:txBody>
      </p:sp>
      <p:sp>
        <p:nvSpPr>
          <p:cNvPr id="6" name="Freeform 6"/>
          <p:cNvSpPr/>
          <p:nvPr/>
        </p:nvSpPr>
        <p:spPr>
          <a:xfrm>
            <a:off x="5749619" y="7210"/>
            <a:ext cx="3237903" cy="3237903"/>
          </a:xfrm>
          <a:custGeom>
            <a:avLst/>
            <a:gdLst/>
            <a:ahLst/>
            <a:cxnLst/>
            <a:rect l="l" t="t" r="r" b="b"/>
            <a:pathLst>
              <a:path w="3237903" h="3237903">
                <a:moveTo>
                  <a:pt x="0" y="0"/>
                </a:moveTo>
                <a:lnTo>
                  <a:pt x="3237904" y="0"/>
                </a:lnTo>
                <a:lnTo>
                  <a:pt x="3237904" y="3237904"/>
                </a:lnTo>
                <a:lnTo>
                  <a:pt x="0" y="3237904"/>
                </a:lnTo>
                <a:lnTo>
                  <a:pt x="0" y="0"/>
                </a:lnTo>
                <a:close/>
              </a:path>
            </a:pathLst>
          </a:custGeom>
          <a:blipFill>
            <a:blip r:embed="rId6"/>
            <a:stretch>
              <a:fillRect/>
            </a:stretch>
          </a:blipFill>
        </p:spPr>
        <p:txBody>
          <a:bodyPr/>
          <a:lstStyle/>
          <a:p>
            <a:endParaRPr lang="en-GB"/>
          </a:p>
        </p:txBody>
      </p:sp>
      <p:sp>
        <p:nvSpPr>
          <p:cNvPr id="7" name="Freeform 7"/>
          <p:cNvSpPr/>
          <p:nvPr/>
        </p:nvSpPr>
        <p:spPr>
          <a:xfrm>
            <a:off x="18518" y="2570961"/>
            <a:ext cx="5259188" cy="7700284"/>
          </a:xfrm>
          <a:custGeom>
            <a:avLst/>
            <a:gdLst/>
            <a:ahLst/>
            <a:cxnLst/>
            <a:rect l="l" t="t" r="r" b="b"/>
            <a:pathLst>
              <a:path w="5259188" h="7700284">
                <a:moveTo>
                  <a:pt x="0" y="0"/>
                </a:moveTo>
                <a:lnTo>
                  <a:pt x="5259188" y="0"/>
                </a:lnTo>
                <a:lnTo>
                  <a:pt x="5259188" y="7700283"/>
                </a:lnTo>
                <a:lnTo>
                  <a:pt x="0" y="7700283"/>
                </a:lnTo>
                <a:lnTo>
                  <a:pt x="0" y="0"/>
                </a:lnTo>
                <a:close/>
              </a:path>
            </a:pathLst>
          </a:custGeom>
          <a:blipFill>
            <a:blip r:embed="rId7">
              <a:alphaModFix amt="9999"/>
            </a:blip>
            <a:stretch>
              <a:fillRect l="-14344" b="-7904"/>
            </a:stretch>
          </a:blipFill>
        </p:spPr>
        <p:txBody>
          <a:bodyPr/>
          <a:lstStyle/>
          <a:p>
            <a:endParaRPr lang="en-GB"/>
          </a:p>
        </p:txBody>
      </p:sp>
      <p:sp>
        <p:nvSpPr>
          <p:cNvPr id="8" name="TextBox 8"/>
          <p:cNvSpPr txBox="1"/>
          <p:nvPr/>
        </p:nvSpPr>
        <p:spPr>
          <a:xfrm>
            <a:off x="1028700" y="4462302"/>
            <a:ext cx="16230600" cy="2263140"/>
          </a:xfrm>
          <a:prstGeom prst="rect">
            <a:avLst/>
          </a:prstGeom>
        </p:spPr>
        <p:txBody>
          <a:bodyPr lIns="0" tIns="0" rIns="0" bIns="0" rtlCol="0" anchor="t">
            <a:spAutoFit/>
          </a:bodyPr>
          <a:lstStyle/>
          <a:p>
            <a:pPr algn="ctr">
              <a:lnSpc>
                <a:spcPts val="17940"/>
              </a:lnSpc>
            </a:pPr>
            <a:r>
              <a:rPr lang="en-US" sz="13800">
                <a:solidFill>
                  <a:srgbClr val="FFFFFF"/>
                </a:solidFill>
                <a:latin typeface="Bobby Jones"/>
              </a:rPr>
              <a:t>RELATIONSHIPS</a:t>
            </a:r>
          </a:p>
        </p:txBody>
      </p:sp>
      <p:sp>
        <p:nvSpPr>
          <p:cNvPr id="9" name="Freeform 9"/>
          <p:cNvSpPr/>
          <p:nvPr/>
        </p:nvSpPr>
        <p:spPr>
          <a:xfrm>
            <a:off x="13788567" y="740217"/>
            <a:ext cx="3908044" cy="1254164"/>
          </a:xfrm>
          <a:custGeom>
            <a:avLst/>
            <a:gdLst/>
            <a:ahLst/>
            <a:cxnLst/>
            <a:rect l="l" t="t" r="r" b="b"/>
            <a:pathLst>
              <a:path w="3908044" h="1254164">
                <a:moveTo>
                  <a:pt x="0" y="0"/>
                </a:moveTo>
                <a:lnTo>
                  <a:pt x="3908044" y="0"/>
                </a:lnTo>
                <a:lnTo>
                  <a:pt x="3908044" y="1254164"/>
                </a:lnTo>
                <a:lnTo>
                  <a:pt x="0" y="1254164"/>
                </a:lnTo>
                <a:lnTo>
                  <a:pt x="0" y="0"/>
                </a:lnTo>
                <a:close/>
              </a:path>
            </a:pathLst>
          </a:custGeom>
          <a:blipFill>
            <a:blip r:embed="rId8"/>
            <a:stretch>
              <a:fillRect/>
            </a:stretch>
          </a:blipFill>
        </p:spPr>
        <p:txBody>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sp>
        <p:nvSpPr>
          <p:cNvPr id="2" name="TextBox 2"/>
          <p:cNvSpPr txBox="1"/>
          <p:nvPr/>
        </p:nvSpPr>
        <p:spPr>
          <a:xfrm>
            <a:off x="1028700" y="2480509"/>
            <a:ext cx="7045452" cy="5833110"/>
          </a:xfrm>
          <a:prstGeom prst="rect">
            <a:avLst/>
          </a:prstGeom>
        </p:spPr>
        <p:txBody>
          <a:bodyPr lIns="0" tIns="0" rIns="0" bIns="0" rtlCol="0" anchor="t">
            <a:spAutoFit/>
          </a:bodyPr>
          <a:lstStyle/>
          <a:p>
            <a:pPr marL="651051" lvl="1" indent="-325526" algn="l">
              <a:lnSpc>
                <a:spcPts val="5039"/>
              </a:lnSpc>
              <a:buFont typeface="Arial"/>
              <a:buChar char="•"/>
            </a:pPr>
            <a:r>
              <a:rPr lang="en-US" sz="3599">
                <a:solidFill>
                  <a:srgbClr val="FFFFFF"/>
                </a:solidFill>
                <a:latin typeface="Quicksand Medium"/>
              </a:rPr>
              <a:t>Violence</a:t>
            </a:r>
          </a:p>
          <a:p>
            <a:pPr algn="l">
              <a:lnSpc>
                <a:spcPts val="2239"/>
              </a:lnSpc>
            </a:pPr>
            <a:endParaRPr lang="en-US" sz="3599">
              <a:solidFill>
                <a:srgbClr val="FFFFFF"/>
              </a:solidFill>
              <a:latin typeface="Quicksand Medium"/>
            </a:endParaRPr>
          </a:p>
          <a:p>
            <a:pPr marL="651051" lvl="1" indent="-325526" algn="l">
              <a:lnSpc>
                <a:spcPts val="5039"/>
              </a:lnSpc>
              <a:buFont typeface="Arial"/>
              <a:buChar char="•"/>
            </a:pPr>
            <a:r>
              <a:rPr lang="en-US" sz="3599">
                <a:solidFill>
                  <a:srgbClr val="FFFFFF"/>
                </a:solidFill>
                <a:latin typeface="Quicksand Medium"/>
              </a:rPr>
              <a:t>Chasing people</a:t>
            </a:r>
          </a:p>
          <a:p>
            <a:pPr algn="l">
              <a:lnSpc>
                <a:spcPts val="2239"/>
              </a:lnSpc>
            </a:pPr>
            <a:endParaRPr lang="en-US" sz="3599">
              <a:solidFill>
                <a:srgbClr val="FFFFFF"/>
              </a:solidFill>
              <a:latin typeface="Quicksand Medium"/>
            </a:endParaRPr>
          </a:p>
          <a:p>
            <a:pPr marL="651051" lvl="1" indent="-325526" algn="l">
              <a:lnSpc>
                <a:spcPts val="5039"/>
              </a:lnSpc>
              <a:buFont typeface="Arial"/>
              <a:buChar char="•"/>
            </a:pPr>
            <a:r>
              <a:rPr lang="en-US" sz="3599">
                <a:solidFill>
                  <a:srgbClr val="FFFFFF"/>
                </a:solidFill>
                <a:latin typeface="Quicksand Medium"/>
              </a:rPr>
              <a:t>Arguing</a:t>
            </a:r>
          </a:p>
          <a:p>
            <a:pPr algn="l">
              <a:lnSpc>
                <a:spcPts val="2239"/>
              </a:lnSpc>
            </a:pPr>
            <a:endParaRPr lang="en-US" sz="3599">
              <a:solidFill>
                <a:srgbClr val="FFFFFF"/>
              </a:solidFill>
              <a:latin typeface="Quicksand Medium"/>
            </a:endParaRPr>
          </a:p>
          <a:p>
            <a:pPr marL="651051" lvl="1" indent="-325526" algn="l">
              <a:lnSpc>
                <a:spcPts val="5039"/>
              </a:lnSpc>
              <a:buFont typeface="Arial"/>
              <a:buChar char="•"/>
            </a:pPr>
            <a:r>
              <a:rPr lang="en-US" sz="3599">
                <a:solidFill>
                  <a:srgbClr val="FFFFFF"/>
                </a:solidFill>
                <a:latin typeface="Quicksand Medium"/>
              </a:rPr>
              <a:t>Saying harmful things</a:t>
            </a:r>
          </a:p>
          <a:p>
            <a:pPr algn="l">
              <a:lnSpc>
                <a:spcPts val="2239"/>
              </a:lnSpc>
            </a:pPr>
            <a:endParaRPr lang="en-US" sz="3599">
              <a:solidFill>
                <a:srgbClr val="FFFFFF"/>
              </a:solidFill>
              <a:latin typeface="Quicksand Medium"/>
            </a:endParaRPr>
          </a:p>
          <a:p>
            <a:pPr marL="651051" lvl="1" indent="-325526" algn="l">
              <a:lnSpc>
                <a:spcPts val="5039"/>
              </a:lnSpc>
              <a:buFont typeface="Arial"/>
              <a:buChar char="•"/>
            </a:pPr>
            <a:r>
              <a:rPr lang="en-US" sz="3599">
                <a:solidFill>
                  <a:srgbClr val="FFFFFF"/>
                </a:solidFill>
                <a:latin typeface="Quicksand Medium"/>
              </a:rPr>
              <a:t>Bullying</a:t>
            </a:r>
          </a:p>
          <a:p>
            <a:pPr algn="l">
              <a:lnSpc>
                <a:spcPts val="2239"/>
              </a:lnSpc>
            </a:pPr>
            <a:endParaRPr lang="en-US" sz="3599">
              <a:solidFill>
                <a:srgbClr val="FFFFFF"/>
              </a:solidFill>
              <a:latin typeface="Quicksand Medium"/>
            </a:endParaRPr>
          </a:p>
          <a:p>
            <a:pPr marL="651509" lvl="1" indent="-325754" algn="l">
              <a:lnSpc>
                <a:spcPts val="5039"/>
              </a:lnSpc>
              <a:buFont typeface="Arial"/>
              <a:buChar char="•"/>
            </a:pPr>
            <a:r>
              <a:rPr lang="en-US" sz="3599">
                <a:solidFill>
                  <a:srgbClr val="FFFFFF"/>
                </a:solidFill>
                <a:latin typeface="Quicksand Medium"/>
              </a:rPr>
              <a:t>Calling names</a:t>
            </a:r>
          </a:p>
          <a:p>
            <a:pPr marL="651509" lvl="1" indent="-325754" algn="l">
              <a:lnSpc>
                <a:spcPts val="5039"/>
              </a:lnSpc>
            </a:pPr>
            <a:endParaRPr lang="en-US" sz="3599">
              <a:solidFill>
                <a:srgbClr val="FFFFFF"/>
              </a:solidFill>
              <a:latin typeface="Quicksand Medium"/>
            </a:endParaRPr>
          </a:p>
        </p:txBody>
      </p:sp>
      <p:sp>
        <p:nvSpPr>
          <p:cNvPr id="3" name="TextBox 3"/>
          <p:cNvSpPr txBox="1"/>
          <p:nvPr/>
        </p:nvSpPr>
        <p:spPr>
          <a:xfrm>
            <a:off x="1028700" y="565006"/>
            <a:ext cx="16230600" cy="981710"/>
          </a:xfrm>
          <a:prstGeom prst="rect">
            <a:avLst/>
          </a:prstGeom>
        </p:spPr>
        <p:txBody>
          <a:bodyPr lIns="0" tIns="0" rIns="0" bIns="0" rtlCol="0" anchor="t">
            <a:spAutoFit/>
          </a:bodyPr>
          <a:lstStyle/>
          <a:p>
            <a:pPr>
              <a:lnSpc>
                <a:spcPts val="7840"/>
              </a:lnSpc>
            </a:pPr>
            <a:r>
              <a:rPr lang="en-US" sz="5600">
                <a:solidFill>
                  <a:srgbClr val="FFFFFF"/>
                </a:solidFill>
                <a:latin typeface="Bobby Jones"/>
              </a:rPr>
              <a:t>What does a not so healthy relationship look like?</a:t>
            </a:r>
          </a:p>
        </p:txBody>
      </p:sp>
      <p:sp>
        <p:nvSpPr>
          <p:cNvPr id="4" name="Freeform 4"/>
          <p:cNvSpPr/>
          <p:nvPr/>
        </p:nvSpPr>
        <p:spPr>
          <a:xfrm>
            <a:off x="8106339" y="2807816"/>
            <a:ext cx="8918505" cy="5211595"/>
          </a:xfrm>
          <a:custGeom>
            <a:avLst/>
            <a:gdLst/>
            <a:ahLst/>
            <a:cxnLst/>
            <a:rect l="l" t="t" r="r" b="b"/>
            <a:pathLst>
              <a:path w="8918505" h="5211595">
                <a:moveTo>
                  <a:pt x="0" y="0"/>
                </a:moveTo>
                <a:lnTo>
                  <a:pt x="8918504" y="0"/>
                </a:lnTo>
                <a:lnTo>
                  <a:pt x="8918504" y="5211595"/>
                </a:lnTo>
                <a:lnTo>
                  <a:pt x="0" y="5211595"/>
                </a:lnTo>
                <a:lnTo>
                  <a:pt x="0" y="0"/>
                </a:lnTo>
                <a:close/>
              </a:path>
            </a:pathLst>
          </a:custGeom>
          <a:blipFill>
            <a:blip r:embed="rId2"/>
            <a:stretch>
              <a:fillRect/>
            </a:stretch>
          </a:blipFill>
        </p:spPr>
        <p:txBody>
          <a:bodyPr/>
          <a:lstStyle/>
          <a:p>
            <a:endParaRPr lang="en-GB"/>
          </a:p>
        </p:txBody>
      </p:sp>
      <p:sp>
        <p:nvSpPr>
          <p:cNvPr id="5" name="Freeform 5"/>
          <p:cNvSpPr/>
          <p:nvPr/>
        </p:nvSpPr>
        <p:spPr>
          <a:xfrm rot="5400000" flipH="1">
            <a:off x="13902842" y="1571136"/>
            <a:ext cx="2611476" cy="4313249"/>
          </a:xfrm>
          <a:custGeom>
            <a:avLst/>
            <a:gdLst/>
            <a:ahLst/>
            <a:cxnLst/>
            <a:rect l="l" t="t" r="r" b="b"/>
            <a:pathLst>
              <a:path w="2611476" h="4313249">
                <a:moveTo>
                  <a:pt x="2611476" y="0"/>
                </a:moveTo>
                <a:lnTo>
                  <a:pt x="0" y="0"/>
                </a:lnTo>
                <a:lnTo>
                  <a:pt x="0" y="4313250"/>
                </a:lnTo>
                <a:lnTo>
                  <a:pt x="2611476" y="4313250"/>
                </a:lnTo>
                <a:lnTo>
                  <a:pt x="261147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Freeform 6"/>
          <p:cNvSpPr/>
          <p:nvPr/>
        </p:nvSpPr>
        <p:spPr>
          <a:xfrm rot="-5400000" flipH="1">
            <a:off x="8635185" y="4985943"/>
            <a:ext cx="2611476" cy="4313249"/>
          </a:xfrm>
          <a:custGeom>
            <a:avLst/>
            <a:gdLst/>
            <a:ahLst/>
            <a:cxnLst/>
            <a:rect l="l" t="t" r="r" b="b"/>
            <a:pathLst>
              <a:path w="2611476" h="4313249">
                <a:moveTo>
                  <a:pt x="2611477" y="0"/>
                </a:moveTo>
                <a:lnTo>
                  <a:pt x="0" y="0"/>
                </a:lnTo>
                <a:lnTo>
                  <a:pt x="0" y="4313249"/>
                </a:lnTo>
                <a:lnTo>
                  <a:pt x="2611477" y="4313249"/>
                </a:lnTo>
                <a:lnTo>
                  <a:pt x="261147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Freeform 7"/>
          <p:cNvSpPr/>
          <p:nvPr/>
        </p:nvSpPr>
        <p:spPr>
          <a:xfrm rot="-5400000" flipH="1" flipV="1">
            <a:off x="13902842" y="4985943"/>
            <a:ext cx="2611476" cy="4313249"/>
          </a:xfrm>
          <a:custGeom>
            <a:avLst/>
            <a:gdLst/>
            <a:ahLst/>
            <a:cxnLst/>
            <a:rect l="l" t="t" r="r" b="b"/>
            <a:pathLst>
              <a:path w="2611476" h="4313249">
                <a:moveTo>
                  <a:pt x="2611476" y="4313249"/>
                </a:moveTo>
                <a:lnTo>
                  <a:pt x="0" y="4313249"/>
                </a:lnTo>
                <a:lnTo>
                  <a:pt x="0" y="0"/>
                </a:lnTo>
                <a:lnTo>
                  <a:pt x="2611476" y="0"/>
                </a:lnTo>
                <a:lnTo>
                  <a:pt x="2611476" y="4313249"/>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Freeform 8"/>
          <p:cNvSpPr/>
          <p:nvPr/>
        </p:nvSpPr>
        <p:spPr>
          <a:xfrm rot="-5400000">
            <a:off x="8635185" y="1571136"/>
            <a:ext cx="2611476" cy="4313249"/>
          </a:xfrm>
          <a:custGeom>
            <a:avLst/>
            <a:gdLst/>
            <a:ahLst/>
            <a:cxnLst/>
            <a:rect l="l" t="t" r="r" b="b"/>
            <a:pathLst>
              <a:path w="2611476" h="4313249">
                <a:moveTo>
                  <a:pt x="0" y="0"/>
                </a:moveTo>
                <a:lnTo>
                  <a:pt x="2611477" y="0"/>
                </a:lnTo>
                <a:lnTo>
                  <a:pt x="2611477" y="4313250"/>
                </a:lnTo>
                <a:lnTo>
                  <a:pt x="0" y="43132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sp>
        <p:nvSpPr>
          <p:cNvPr id="2" name="TextBox 2"/>
          <p:cNvSpPr txBox="1"/>
          <p:nvPr/>
        </p:nvSpPr>
        <p:spPr>
          <a:xfrm>
            <a:off x="1028700" y="2292537"/>
            <a:ext cx="10898845" cy="4219575"/>
          </a:xfrm>
          <a:prstGeom prst="rect">
            <a:avLst/>
          </a:prstGeom>
        </p:spPr>
        <p:txBody>
          <a:bodyPr lIns="0" tIns="0" rIns="0" bIns="0" rtlCol="0" anchor="t">
            <a:spAutoFit/>
          </a:bodyPr>
          <a:lstStyle/>
          <a:p>
            <a:pPr>
              <a:lnSpc>
                <a:spcPts val="16560"/>
              </a:lnSpc>
            </a:pPr>
            <a:r>
              <a:rPr lang="en-US" sz="13800">
                <a:solidFill>
                  <a:srgbClr val="FFFFFF"/>
                </a:solidFill>
                <a:latin typeface="Bobby Jones"/>
              </a:rPr>
              <a:t>Let’s hear your say!</a:t>
            </a:r>
          </a:p>
        </p:txBody>
      </p:sp>
      <p:sp>
        <p:nvSpPr>
          <p:cNvPr id="3" name="Freeform 3"/>
          <p:cNvSpPr/>
          <p:nvPr/>
        </p:nvSpPr>
        <p:spPr>
          <a:xfrm rot="645557">
            <a:off x="6976405" y="6824697"/>
            <a:ext cx="3885991" cy="5704207"/>
          </a:xfrm>
          <a:custGeom>
            <a:avLst/>
            <a:gdLst/>
            <a:ahLst/>
            <a:cxnLst/>
            <a:rect l="l" t="t" r="r" b="b"/>
            <a:pathLst>
              <a:path w="3885991" h="5704207">
                <a:moveTo>
                  <a:pt x="0" y="0"/>
                </a:moveTo>
                <a:lnTo>
                  <a:pt x="3885991" y="0"/>
                </a:lnTo>
                <a:lnTo>
                  <a:pt x="3885991" y="5704208"/>
                </a:lnTo>
                <a:lnTo>
                  <a:pt x="0" y="57042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rot="700610">
            <a:off x="7639936" y="7531892"/>
            <a:ext cx="3024871" cy="1340511"/>
          </a:xfrm>
          <a:prstGeom prst="rect">
            <a:avLst/>
          </a:prstGeom>
        </p:spPr>
        <p:txBody>
          <a:bodyPr lIns="0" tIns="0" rIns="0" bIns="0" rtlCol="0" anchor="t">
            <a:spAutoFit/>
          </a:bodyPr>
          <a:lstStyle/>
          <a:p>
            <a:pPr algn="ctr">
              <a:lnSpc>
                <a:spcPts val="5079"/>
              </a:lnSpc>
            </a:pPr>
            <a:r>
              <a:rPr lang="en-US" sz="4702" spc="-187">
                <a:solidFill>
                  <a:srgbClr val="000000">
                    <a:alpha val="80000"/>
                  </a:srgbClr>
                </a:solidFill>
                <a:latin typeface="IreneFlorentina"/>
              </a:rPr>
              <a:t>That is okay!</a:t>
            </a:r>
          </a:p>
        </p:txBody>
      </p:sp>
      <p:sp>
        <p:nvSpPr>
          <p:cNvPr id="5" name="Freeform 5"/>
          <p:cNvSpPr/>
          <p:nvPr/>
        </p:nvSpPr>
        <p:spPr>
          <a:xfrm rot="225636">
            <a:off x="3902705" y="7329276"/>
            <a:ext cx="3469489" cy="5092827"/>
          </a:xfrm>
          <a:custGeom>
            <a:avLst/>
            <a:gdLst/>
            <a:ahLst/>
            <a:cxnLst/>
            <a:rect l="l" t="t" r="r" b="b"/>
            <a:pathLst>
              <a:path w="3469489" h="5092827">
                <a:moveTo>
                  <a:pt x="0" y="0"/>
                </a:moveTo>
                <a:lnTo>
                  <a:pt x="3469488" y="0"/>
                </a:lnTo>
                <a:lnTo>
                  <a:pt x="3469488" y="5092828"/>
                </a:lnTo>
                <a:lnTo>
                  <a:pt x="0" y="50928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TextBox 6"/>
          <p:cNvSpPr txBox="1"/>
          <p:nvPr/>
        </p:nvSpPr>
        <p:spPr>
          <a:xfrm rot="245425">
            <a:off x="4437124" y="7651254"/>
            <a:ext cx="2635383" cy="1763589"/>
          </a:xfrm>
          <a:prstGeom prst="rect">
            <a:avLst/>
          </a:prstGeom>
        </p:spPr>
        <p:txBody>
          <a:bodyPr lIns="0" tIns="0" rIns="0" bIns="0" rtlCol="0" anchor="t">
            <a:spAutoFit/>
          </a:bodyPr>
          <a:lstStyle/>
          <a:p>
            <a:pPr algn="ctr">
              <a:lnSpc>
                <a:spcPts val="4514"/>
              </a:lnSpc>
            </a:pPr>
            <a:r>
              <a:rPr lang="en-US" sz="4180" spc="-166">
                <a:solidFill>
                  <a:srgbClr val="000000">
                    <a:alpha val="80000"/>
                  </a:srgbClr>
                </a:solidFill>
                <a:latin typeface="IreneFlorentina"/>
              </a:rPr>
              <a:t>I wouldn’t mind.</a:t>
            </a:r>
          </a:p>
        </p:txBody>
      </p:sp>
      <p:sp>
        <p:nvSpPr>
          <p:cNvPr id="7" name="Freeform 7"/>
          <p:cNvSpPr/>
          <p:nvPr/>
        </p:nvSpPr>
        <p:spPr>
          <a:xfrm rot="-464324">
            <a:off x="854125" y="6943923"/>
            <a:ext cx="3359290" cy="4931068"/>
          </a:xfrm>
          <a:custGeom>
            <a:avLst/>
            <a:gdLst/>
            <a:ahLst/>
            <a:cxnLst/>
            <a:rect l="l" t="t" r="r" b="b"/>
            <a:pathLst>
              <a:path w="3359290" h="4931068">
                <a:moveTo>
                  <a:pt x="0" y="0"/>
                </a:moveTo>
                <a:lnTo>
                  <a:pt x="3359291" y="0"/>
                </a:lnTo>
                <a:lnTo>
                  <a:pt x="3359291" y="4931068"/>
                </a:lnTo>
                <a:lnTo>
                  <a:pt x="0" y="493106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8" name="TextBox 8"/>
          <p:cNvSpPr txBox="1"/>
          <p:nvPr/>
        </p:nvSpPr>
        <p:spPr>
          <a:xfrm rot="-496210">
            <a:off x="849029" y="7434287"/>
            <a:ext cx="2804555" cy="1395718"/>
          </a:xfrm>
          <a:prstGeom prst="rect">
            <a:avLst/>
          </a:prstGeom>
        </p:spPr>
        <p:txBody>
          <a:bodyPr lIns="0" tIns="0" rIns="0" bIns="0" rtlCol="0" anchor="t">
            <a:spAutoFit/>
          </a:bodyPr>
          <a:lstStyle/>
          <a:p>
            <a:pPr algn="ctr">
              <a:lnSpc>
                <a:spcPts val="5285"/>
              </a:lnSpc>
            </a:pPr>
            <a:r>
              <a:rPr lang="en-US" sz="4893" spc="-195">
                <a:solidFill>
                  <a:srgbClr val="FFFFFF">
                    <a:alpha val="80000"/>
                  </a:srgbClr>
                </a:solidFill>
                <a:latin typeface="IreneFlorentina"/>
              </a:rPr>
              <a:t>Not okay!!</a:t>
            </a:r>
          </a:p>
        </p:txBody>
      </p:sp>
      <p:grpSp>
        <p:nvGrpSpPr>
          <p:cNvPr id="9" name="Group 9"/>
          <p:cNvGrpSpPr/>
          <p:nvPr/>
        </p:nvGrpSpPr>
        <p:grpSpPr>
          <a:xfrm>
            <a:off x="11369704" y="0"/>
            <a:ext cx="6918296" cy="10287000"/>
            <a:chOff x="0" y="0"/>
            <a:chExt cx="9224395" cy="13716000"/>
          </a:xfrm>
        </p:grpSpPr>
        <p:grpSp>
          <p:nvGrpSpPr>
            <p:cNvPr id="10" name="Group 10"/>
            <p:cNvGrpSpPr/>
            <p:nvPr/>
          </p:nvGrpSpPr>
          <p:grpSpPr>
            <a:xfrm>
              <a:off x="1827179" y="0"/>
              <a:ext cx="7397216" cy="13716000"/>
              <a:chOff x="0" y="0"/>
              <a:chExt cx="1876701" cy="3479800"/>
            </a:xfrm>
          </p:grpSpPr>
          <p:sp>
            <p:nvSpPr>
              <p:cNvPr id="11" name="Freeform 11"/>
              <p:cNvSpPr/>
              <p:nvPr/>
            </p:nvSpPr>
            <p:spPr>
              <a:xfrm>
                <a:off x="0" y="0"/>
                <a:ext cx="1876701" cy="3479800"/>
              </a:xfrm>
              <a:custGeom>
                <a:avLst/>
                <a:gdLst/>
                <a:ahLst/>
                <a:cxnLst/>
                <a:rect l="l" t="t" r="r" b="b"/>
                <a:pathLst>
                  <a:path w="1876701" h="3479800">
                    <a:moveTo>
                      <a:pt x="0" y="0"/>
                    </a:moveTo>
                    <a:lnTo>
                      <a:pt x="1876701" y="0"/>
                    </a:lnTo>
                    <a:lnTo>
                      <a:pt x="1876701" y="3479800"/>
                    </a:lnTo>
                    <a:lnTo>
                      <a:pt x="0" y="3479800"/>
                    </a:lnTo>
                    <a:close/>
                  </a:path>
                </a:pathLst>
              </a:custGeom>
              <a:solidFill>
                <a:srgbClr val="660087"/>
              </a:solidFill>
            </p:spPr>
            <p:txBody>
              <a:bodyPr/>
              <a:lstStyle/>
              <a:p>
                <a:endParaRPr lang="en-GB"/>
              </a:p>
            </p:txBody>
          </p:sp>
        </p:grpSp>
        <p:sp>
          <p:nvSpPr>
            <p:cNvPr id="12" name="Freeform 12"/>
            <p:cNvSpPr/>
            <p:nvPr/>
          </p:nvSpPr>
          <p:spPr>
            <a:xfrm>
              <a:off x="5906772" y="1773767"/>
              <a:ext cx="3293262" cy="6480879"/>
            </a:xfrm>
            <a:custGeom>
              <a:avLst/>
              <a:gdLst/>
              <a:ahLst/>
              <a:cxnLst/>
              <a:rect l="l" t="t" r="r" b="b"/>
              <a:pathLst>
                <a:path w="3293262" h="6480879">
                  <a:moveTo>
                    <a:pt x="0" y="0"/>
                  </a:moveTo>
                  <a:lnTo>
                    <a:pt x="3293262" y="0"/>
                  </a:lnTo>
                  <a:lnTo>
                    <a:pt x="3293262" y="6480879"/>
                  </a:lnTo>
                  <a:lnTo>
                    <a:pt x="0" y="6480879"/>
                  </a:lnTo>
                  <a:lnTo>
                    <a:pt x="0" y="0"/>
                  </a:lnTo>
                  <a:close/>
                </a:path>
              </a:pathLst>
            </a:custGeom>
            <a:blipFill>
              <a:blip r:embed="rId9">
                <a:alphaModFix amt="9999"/>
              </a:blip>
              <a:stretch>
                <a:fillRect r="-97038"/>
              </a:stretch>
            </a:blipFill>
          </p:spPr>
          <p:txBody>
            <a:bodyPr/>
            <a:lstStyle/>
            <a:p>
              <a:endParaRPr lang="en-GB"/>
            </a:p>
          </p:txBody>
        </p:sp>
        <p:sp>
          <p:nvSpPr>
            <p:cNvPr id="13" name="Freeform 13"/>
            <p:cNvSpPr/>
            <p:nvPr/>
          </p:nvSpPr>
          <p:spPr>
            <a:xfrm>
              <a:off x="2799540" y="8030070"/>
              <a:ext cx="4377627" cy="5664772"/>
            </a:xfrm>
            <a:custGeom>
              <a:avLst/>
              <a:gdLst/>
              <a:ahLst/>
              <a:cxnLst/>
              <a:rect l="l" t="t" r="r" b="b"/>
              <a:pathLst>
                <a:path w="4377627" h="5664772">
                  <a:moveTo>
                    <a:pt x="0" y="0"/>
                  </a:moveTo>
                  <a:lnTo>
                    <a:pt x="4377627" y="0"/>
                  </a:lnTo>
                  <a:lnTo>
                    <a:pt x="4377627" y="5664772"/>
                  </a:lnTo>
                  <a:lnTo>
                    <a:pt x="0" y="5664772"/>
                  </a:lnTo>
                  <a:lnTo>
                    <a:pt x="0" y="0"/>
                  </a:lnTo>
                  <a:close/>
                </a:path>
              </a:pathLst>
            </a:custGeom>
            <a:blipFill>
              <a:blip r:embed="rId10">
                <a:alphaModFix amt="9999"/>
              </a:blip>
              <a:stretch>
                <a:fillRect b="-21937"/>
              </a:stretch>
            </a:blipFill>
          </p:spPr>
          <p:txBody>
            <a:bodyPr/>
            <a:lstStyle/>
            <a:p>
              <a:endParaRPr lang="en-GB"/>
            </a:p>
          </p:txBody>
        </p:sp>
        <p:sp>
          <p:nvSpPr>
            <p:cNvPr id="14" name="Freeform 14"/>
            <p:cNvSpPr/>
            <p:nvPr/>
          </p:nvSpPr>
          <p:spPr>
            <a:xfrm>
              <a:off x="0" y="0"/>
              <a:ext cx="5200829" cy="7185947"/>
            </a:xfrm>
            <a:custGeom>
              <a:avLst/>
              <a:gdLst/>
              <a:ahLst/>
              <a:cxnLst/>
              <a:rect l="l" t="t" r="r" b="b"/>
              <a:pathLst>
                <a:path w="5200829" h="7185947">
                  <a:moveTo>
                    <a:pt x="0" y="0"/>
                  </a:moveTo>
                  <a:lnTo>
                    <a:pt x="5200829" y="0"/>
                  </a:lnTo>
                  <a:lnTo>
                    <a:pt x="5200829" y="7185947"/>
                  </a:lnTo>
                  <a:lnTo>
                    <a:pt x="0" y="7185947"/>
                  </a:lnTo>
                  <a:lnTo>
                    <a:pt x="0" y="0"/>
                  </a:lnTo>
                  <a:close/>
                </a:path>
              </a:pathLst>
            </a:custGeom>
            <a:blipFill>
              <a:blip r:embed="rId11">
                <a:alphaModFix amt="9999"/>
              </a:blip>
              <a:stretch>
                <a:fillRect/>
              </a:stretch>
            </a:blipFill>
          </p:spPr>
          <p:txBody>
            <a:bodyPr/>
            <a:lstStyle/>
            <a:p>
              <a:endParaRPr lang="en-GB"/>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sp>
        <p:nvSpPr>
          <p:cNvPr id="2" name="TextBox 2"/>
          <p:cNvSpPr txBox="1"/>
          <p:nvPr/>
        </p:nvSpPr>
        <p:spPr>
          <a:xfrm>
            <a:off x="1407946" y="2381689"/>
            <a:ext cx="6985871" cy="5314950"/>
          </a:xfrm>
          <a:prstGeom prst="rect">
            <a:avLst/>
          </a:prstGeom>
        </p:spPr>
        <p:txBody>
          <a:bodyPr lIns="0" tIns="0" rIns="0" bIns="0" rtlCol="0" anchor="t">
            <a:spAutoFit/>
          </a:bodyPr>
          <a:lstStyle/>
          <a:p>
            <a:pPr>
              <a:lnSpc>
                <a:spcPts val="10443"/>
              </a:lnSpc>
            </a:pPr>
            <a:r>
              <a:rPr lang="en-US" sz="8703">
                <a:solidFill>
                  <a:srgbClr val="FFFFFF"/>
                </a:solidFill>
                <a:latin typeface="Bobby Jones"/>
              </a:rPr>
              <a:t>You make joint decisions together.</a:t>
            </a:r>
          </a:p>
        </p:txBody>
      </p:sp>
      <p:sp>
        <p:nvSpPr>
          <p:cNvPr id="3" name="Freeform 3"/>
          <p:cNvSpPr/>
          <p:nvPr/>
        </p:nvSpPr>
        <p:spPr>
          <a:xfrm>
            <a:off x="7493519" y="3523004"/>
            <a:ext cx="5579963" cy="3621904"/>
          </a:xfrm>
          <a:custGeom>
            <a:avLst/>
            <a:gdLst/>
            <a:ahLst/>
            <a:cxnLst/>
            <a:rect l="l" t="t" r="r" b="b"/>
            <a:pathLst>
              <a:path w="5579963" h="3621904">
                <a:moveTo>
                  <a:pt x="0" y="0"/>
                </a:moveTo>
                <a:lnTo>
                  <a:pt x="5579964" y="0"/>
                </a:lnTo>
                <a:lnTo>
                  <a:pt x="5579964" y="3621904"/>
                </a:lnTo>
                <a:lnTo>
                  <a:pt x="0" y="36219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flipH="1">
            <a:off x="12243909" y="2495550"/>
            <a:ext cx="5518098" cy="3581747"/>
          </a:xfrm>
          <a:custGeom>
            <a:avLst/>
            <a:gdLst/>
            <a:ahLst/>
            <a:cxnLst/>
            <a:rect l="l" t="t" r="r" b="b"/>
            <a:pathLst>
              <a:path w="5518098" h="3581747">
                <a:moveTo>
                  <a:pt x="5518098" y="0"/>
                </a:moveTo>
                <a:lnTo>
                  <a:pt x="0" y="0"/>
                </a:lnTo>
                <a:lnTo>
                  <a:pt x="0" y="3581747"/>
                </a:lnTo>
                <a:lnTo>
                  <a:pt x="5518098" y="3581747"/>
                </a:lnTo>
                <a:lnTo>
                  <a:pt x="551809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sp>
        <p:nvSpPr>
          <p:cNvPr id="2" name="Freeform 2"/>
          <p:cNvSpPr/>
          <p:nvPr/>
        </p:nvSpPr>
        <p:spPr>
          <a:xfrm>
            <a:off x="9760398" y="2807595"/>
            <a:ext cx="6857704" cy="4671811"/>
          </a:xfrm>
          <a:custGeom>
            <a:avLst/>
            <a:gdLst/>
            <a:ahLst/>
            <a:cxnLst/>
            <a:rect l="l" t="t" r="r" b="b"/>
            <a:pathLst>
              <a:path w="6857704" h="4671811">
                <a:moveTo>
                  <a:pt x="0" y="0"/>
                </a:moveTo>
                <a:lnTo>
                  <a:pt x="6857704" y="0"/>
                </a:lnTo>
                <a:lnTo>
                  <a:pt x="6857704" y="4671810"/>
                </a:lnTo>
                <a:lnTo>
                  <a:pt x="0" y="46718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1423748" y="1814512"/>
            <a:ext cx="6985871" cy="6638925"/>
          </a:xfrm>
          <a:prstGeom prst="rect">
            <a:avLst/>
          </a:prstGeom>
        </p:spPr>
        <p:txBody>
          <a:bodyPr lIns="0" tIns="0" rIns="0" bIns="0" rtlCol="0" anchor="t">
            <a:spAutoFit/>
          </a:bodyPr>
          <a:lstStyle/>
          <a:p>
            <a:pPr>
              <a:lnSpc>
                <a:spcPts val="10443"/>
              </a:lnSpc>
            </a:pPr>
            <a:r>
              <a:rPr lang="en-US" sz="8703">
                <a:solidFill>
                  <a:srgbClr val="FFFFFF"/>
                </a:solidFill>
                <a:latin typeface="Bobby Jones"/>
              </a:rPr>
              <a:t>They say they will give you money if you send a selfie to them.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sp>
        <p:nvSpPr>
          <p:cNvPr id="2" name="Freeform 2"/>
          <p:cNvSpPr/>
          <p:nvPr/>
        </p:nvSpPr>
        <p:spPr>
          <a:xfrm rot="926144">
            <a:off x="10837305" y="1731039"/>
            <a:ext cx="4505886" cy="6414072"/>
          </a:xfrm>
          <a:custGeom>
            <a:avLst/>
            <a:gdLst/>
            <a:ahLst/>
            <a:cxnLst/>
            <a:rect l="l" t="t" r="r" b="b"/>
            <a:pathLst>
              <a:path w="4505886" h="6414072">
                <a:moveTo>
                  <a:pt x="0" y="0"/>
                </a:moveTo>
                <a:lnTo>
                  <a:pt x="4505886" y="0"/>
                </a:lnTo>
                <a:lnTo>
                  <a:pt x="4505886" y="6414072"/>
                </a:lnTo>
                <a:lnTo>
                  <a:pt x="0" y="64140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1486956" y="2933063"/>
            <a:ext cx="6985871" cy="3990975"/>
          </a:xfrm>
          <a:prstGeom prst="rect">
            <a:avLst/>
          </a:prstGeom>
        </p:spPr>
        <p:txBody>
          <a:bodyPr lIns="0" tIns="0" rIns="0" bIns="0" rtlCol="0" anchor="t">
            <a:spAutoFit/>
          </a:bodyPr>
          <a:lstStyle/>
          <a:p>
            <a:pPr>
              <a:lnSpc>
                <a:spcPts val="10443"/>
              </a:lnSpc>
            </a:pPr>
            <a:r>
              <a:rPr lang="en-US" sz="8703">
                <a:solidFill>
                  <a:srgbClr val="FFFFFF"/>
                </a:solidFill>
                <a:latin typeface="Bobby Jones"/>
              </a:rPr>
              <a:t>They put you down in a joking way.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sp>
        <p:nvSpPr>
          <p:cNvPr id="2" name="Freeform 2"/>
          <p:cNvSpPr/>
          <p:nvPr/>
        </p:nvSpPr>
        <p:spPr>
          <a:xfrm>
            <a:off x="9734136" y="2787077"/>
            <a:ext cx="7113730" cy="4712846"/>
          </a:xfrm>
          <a:custGeom>
            <a:avLst/>
            <a:gdLst/>
            <a:ahLst/>
            <a:cxnLst/>
            <a:rect l="l" t="t" r="r" b="b"/>
            <a:pathLst>
              <a:path w="7113730" h="4712846">
                <a:moveTo>
                  <a:pt x="0" y="0"/>
                </a:moveTo>
                <a:lnTo>
                  <a:pt x="7113731" y="0"/>
                </a:lnTo>
                <a:lnTo>
                  <a:pt x="7113731" y="4712846"/>
                </a:lnTo>
                <a:lnTo>
                  <a:pt x="0" y="47128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1486956" y="2901459"/>
            <a:ext cx="6985871" cy="3990975"/>
          </a:xfrm>
          <a:prstGeom prst="rect">
            <a:avLst/>
          </a:prstGeom>
        </p:spPr>
        <p:txBody>
          <a:bodyPr lIns="0" tIns="0" rIns="0" bIns="0" rtlCol="0" anchor="t">
            <a:spAutoFit/>
          </a:bodyPr>
          <a:lstStyle/>
          <a:p>
            <a:pPr>
              <a:lnSpc>
                <a:spcPts val="10443"/>
              </a:lnSpc>
            </a:pPr>
            <a:r>
              <a:rPr lang="en-US" sz="8703">
                <a:solidFill>
                  <a:srgbClr val="FFFFFF"/>
                </a:solidFill>
                <a:latin typeface="Bobby Jones"/>
              </a:rPr>
              <a:t>They know where you are always.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sp>
        <p:nvSpPr>
          <p:cNvPr id="2" name="Freeform 2"/>
          <p:cNvSpPr/>
          <p:nvPr/>
        </p:nvSpPr>
        <p:spPr>
          <a:xfrm>
            <a:off x="9944100" y="3023608"/>
            <a:ext cx="7315200" cy="3639312"/>
          </a:xfrm>
          <a:custGeom>
            <a:avLst/>
            <a:gdLst/>
            <a:ahLst/>
            <a:cxnLst/>
            <a:rect l="l" t="t" r="r" b="b"/>
            <a:pathLst>
              <a:path w="7315200" h="3639312">
                <a:moveTo>
                  <a:pt x="0" y="0"/>
                </a:moveTo>
                <a:lnTo>
                  <a:pt x="7315200" y="0"/>
                </a:lnTo>
                <a:lnTo>
                  <a:pt x="7315200" y="3639312"/>
                </a:lnTo>
                <a:lnTo>
                  <a:pt x="0" y="36393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1471154" y="1814512"/>
            <a:ext cx="8186816" cy="6638925"/>
          </a:xfrm>
          <a:prstGeom prst="rect">
            <a:avLst/>
          </a:prstGeom>
        </p:spPr>
        <p:txBody>
          <a:bodyPr lIns="0" tIns="0" rIns="0" bIns="0" rtlCol="0" anchor="t">
            <a:spAutoFit/>
          </a:bodyPr>
          <a:lstStyle/>
          <a:p>
            <a:pPr>
              <a:lnSpc>
                <a:spcPts val="10443"/>
              </a:lnSpc>
            </a:pPr>
            <a:r>
              <a:rPr lang="en-US" sz="8703">
                <a:solidFill>
                  <a:srgbClr val="FFFFFF"/>
                </a:solidFill>
                <a:latin typeface="Bobby Jones"/>
              </a:rPr>
              <a:t>They pressure you or guilt you into doing something you don’t want to do.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sp>
        <p:nvSpPr>
          <p:cNvPr id="2" name="Freeform 2"/>
          <p:cNvSpPr/>
          <p:nvPr/>
        </p:nvSpPr>
        <p:spPr>
          <a:xfrm>
            <a:off x="10756395" y="1962589"/>
            <a:ext cx="5137172" cy="6361823"/>
          </a:xfrm>
          <a:custGeom>
            <a:avLst/>
            <a:gdLst/>
            <a:ahLst/>
            <a:cxnLst/>
            <a:rect l="l" t="t" r="r" b="b"/>
            <a:pathLst>
              <a:path w="5137172" h="6361823">
                <a:moveTo>
                  <a:pt x="0" y="0"/>
                </a:moveTo>
                <a:lnTo>
                  <a:pt x="5137172" y="0"/>
                </a:lnTo>
                <a:lnTo>
                  <a:pt x="5137172" y="6361822"/>
                </a:lnTo>
                <a:lnTo>
                  <a:pt x="0" y="63618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1486956" y="1814512"/>
            <a:ext cx="6985871" cy="6638925"/>
          </a:xfrm>
          <a:prstGeom prst="rect">
            <a:avLst/>
          </a:prstGeom>
        </p:spPr>
        <p:txBody>
          <a:bodyPr lIns="0" tIns="0" rIns="0" bIns="0" rtlCol="0" anchor="t">
            <a:spAutoFit/>
          </a:bodyPr>
          <a:lstStyle/>
          <a:p>
            <a:pPr>
              <a:lnSpc>
                <a:spcPts val="10443"/>
              </a:lnSpc>
            </a:pPr>
            <a:r>
              <a:rPr lang="en-US" sz="8703">
                <a:solidFill>
                  <a:srgbClr val="FFFFFF"/>
                </a:solidFill>
                <a:latin typeface="Bobby Jones"/>
              </a:rPr>
              <a:t>They have their own life, and you see them only at weekends.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sp>
        <p:nvSpPr>
          <p:cNvPr id="2" name="Freeform 2"/>
          <p:cNvSpPr/>
          <p:nvPr/>
        </p:nvSpPr>
        <p:spPr>
          <a:xfrm>
            <a:off x="11133531" y="2247023"/>
            <a:ext cx="4511263" cy="5792954"/>
          </a:xfrm>
          <a:custGeom>
            <a:avLst/>
            <a:gdLst/>
            <a:ahLst/>
            <a:cxnLst/>
            <a:rect l="l" t="t" r="r" b="b"/>
            <a:pathLst>
              <a:path w="4511263" h="5792954">
                <a:moveTo>
                  <a:pt x="0" y="0"/>
                </a:moveTo>
                <a:lnTo>
                  <a:pt x="4511263" y="0"/>
                </a:lnTo>
                <a:lnTo>
                  <a:pt x="4511263" y="5792954"/>
                </a:lnTo>
                <a:lnTo>
                  <a:pt x="0" y="57929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1486956" y="1814512"/>
            <a:ext cx="6985871" cy="6638925"/>
          </a:xfrm>
          <a:prstGeom prst="rect">
            <a:avLst/>
          </a:prstGeom>
        </p:spPr>
        <p:txBody>
          <a:bodyPr lIns="0" tIns="0" rIns="0" bIns="0" rtlCol="0" anchor="t">
            <a:spAutoFit/>
          </a:bodyPr>
          <a:lstStyle/>
          <a:p>
            <a:pPr>
              <a:lnSpc>
                <a:spcPts val="10443"/>
              </a:lnSpc>
            </a:pPr>
            <a:r>
              <a:rPr lang="en-US" sz="8703">
                <a:solidFill>
                  <a:srgbClr val="FFFFFF"/>
                </a:solidFill>
                <a:latin typeface="Bobby Jones"/>
              </a:rPr>
              <a:t>They say they will give you more money if you send them a nude photo.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sp>
        <p:nvSpPr>
          <p:cNvPr id="2" name="TextBox 2"/>
          <p:cNvSpPr txBox="1"/>
          <p:nvPr/>
        </p:nvSpPr>
        <p:spPr>
          <a:xfrm>
            <a:off x="1028700" y="3920134"/>
            <a:ext cx="8115300" cy="2124075"/>
          </a:xfrm>
          <a:prstGeom prst="rect">
            <a:avLst/>
          </a:prstGeom>
        </p:spPr>
        <p:txBody>
          <a:bodyPr lIns="0" tIns="0" rIns="0" bIns="0" rtlCol="0" anchor="t">
            <a:spAutoFit/>
          </a:bodyPr>
          <a:lstStyle/>
          <a:p>
            <a:pPr>
              <a:lnSpc>
                <a:spcPts val="16560"/>
              </a:lnSpc>
            </a:pPr>
            <a:r>
              <a:rPr lang="en-US" sz="13800">
                <a:solidFill>
                  <a:srgbClr val="FFFFFF"/>
                </a:solidFill>
                <a:latin typeface="Bobby Jones"/>
              </a:rPr>
              <a:t>Break</a:t>
            </a:r>
          </a:p>
        </p:txBody>
      </p:sp>
      <p:grpSp>
        <p:nvGrpSpPr>
          <p:cNvPr id="3" name="Group 3"/>
          <p:cNvGrpSpPr/>
          <p:nvPr/>
        </p:nvGrpSpPr>
        <p:grpSpPr>
          <a:xfrm>
            <a:off x="11369704" y="0"/>
            <a:ext cx="6918296" cy="10287000"/>
            <a:chOff x="0" y="0"/>
            <a:chExt cx="9224395" cy="13716000"/>
          </a:xfrm>
        </p:grpSpPr>
        <p:grpSp>
          <p:nvGrpSpPr>
            <p:cNvPr id="4" name="Group 4"/>
            <p:cNvGrpSpPr/>
            <p:nvPr/>
          </p:nvGrpSpPr>
          <p:grpSpPr>
            <a:xfrm>
              <a:off x="1827179" y="0"/>
              <a:ext cx="7397216" cy="13716000"/>
              <a:chOff x="0" y="0"/>
              <a:chExt cx="1876701" cy="3479800"/>
            </a:xfrm>
          </p:grpSpPr>
          <p:sp>
            <p:nvSpPr>
              <p:cNvPr id="5" name="Freeform 5"/>
              <p:cNvSpPr/>
              <p:nvPr/>
            </p:nvSpPr>
            <p:spPr>
              <a:xfrm>
                <a:off x="0" y="0"/>
                <a:ext cx="1876701" cy="3479800"/>
              </a:xfrm>
              <a:custGeom>
                <a:avLst/>
                <a:gdLst/>
                <a:ahLst/>
                <a:cxnLst/>
                <a:rect l="l" t="t" r="r" b="b"/>
                <a:pathLst>
                  <a:path w="1876701" h="3479800">
                    <a:moveTo>
                      <a:pt x="0" y="0"/>
                    </a:moveTo>
                    <a:lnTo>
                      <a:pt x="1876701" y="0"/>
                    </a:lnTo>
                    <a:lnTo>
                      <a:pt x="1876701" y="3479800"/>
                    </a:lnTo>
                    <a:lnTo>
                      <a:pt x="0" y="3479800"/>
                    </a:lnTo>
                    <a:close/>
                  </a:path>
                </a:pathLst>
              </a:custGeom>
              <a:solidFill>
                <a:srgbClr val="660087"/>
              </a:solidFill>
            </p:spPr>
            <p:txBody>
              <a:bodyPr/>
              <a:lstStyle/>
              <a:p>
                <a:endParaRPr lang="en-GB"/>
              </a:p>
            </p:txBody>
          </p:sp>
        </p:grpSp>
        <p:sp>
          <p:nvSpPr>
            <p:cNvPr id="6" name="Freeform 6"/>
            <p:cNvSpPr/>
            <p:nvPr/>
          </p:nvSpPr>
          <p:spPr>
            <a:xfrm>
              <a:off x="5906772" y="1773767"/>
              <a:ext cx="3293262" cy="6480879"/>
            </a:xfrm>
            <a:custGeom>
              <a:avLst/>
              <a:gdLst/>
              <a:ahLst/>
              <a:cxnLst/>
              <a:rect l="l" t="t" r="r" b="b"/>
              <a:pathLst>
                <a:path w="3293262" h="6480879">
                  <a:moveTo>
                    <a:pt x="0" y="0"/>
                  </a:moveTo>
                  <a:lnTo>
                    <a:pt x="3293262" y="0"/>
                  </a:lnTo>
                  <a:lnTo>
                    <a:pt x="3293262" y="6480879"/>
                  </a:lnTo>
                  <a:lnTo>
                    <a:pt x="0" y="6480879"/>
                  </a:lnTo>
                  <a:lnTo>
                    <a:pt x="0" y="0"/>
                  </a:lnTo>
                  <a:close/>
                </a:path>
              </a:pathLst>
            </a:custGeom>
            <a:blipFill>
              <a:blip r:embed="rId2">
                <a:alphaModFix amt="9999"/>
              </a:blip>
              <a:stretch>
                <a:fillRect r="-97038"/>
              </a:stretch>
            </a:blipFill>
          </p:spPr>
          <p:txBody>
            <a:bodyPr/>
            <a:lstStyle/>
            <a:p>
              <a:endParaRPr lang="en-GB"/>
            </a:p>
          </p:txBody>
        </p:sp>
        <p:sp>
          <p:nvSpPr>
            <p:cNvPr id="7" name="Freeform 7"/>
            <p:cNvSpPr/>
            <p:nvPr/>
          </p:nvSpPr>
          <p:spPr>
            <a:xfrm>
              <a:off x="2799540" y="8030070"/>
              <a:ext cx="4377627" cy="5664772"/>
            </a:xfrm>
            <a:custGeom>
              <a:avLst/>
              <a:gdLst/>
              <a:ahLst/>
              <a:cxnLst/>
              <a:rect l="l" t="t" r="r" b="b"/>
              <a:pathLst>
                <a:path w="4377627" h="5664772">
                  <a:moveTo>
                    <a:pt x="0" y="0"/>
                  </a:moveTo>
                  <a:lnTo>
                    <a:pt x="4377627" y="0"/>
                  </a:lnTo>
                  <a:lnTo>
                    <a:pt x="4377627" y="5664772"/>
                  </a:lnTo>
                  <a:lnTo>
                    <a:pt x="0" y="5664772"/>
                  </a:lnTo>
                  <a:lnTo>
                    <a:pt x="0" y="0"/>
                  </a:lnTo>
                  <a:close/>
                </a:path>
              </a:pathLst>
            </a:custGeom>
            <a:blipFill>
              <a:blip r:embed="rId3">
                <a:alphaModFix amt="9999"/>
              </a:blip>
              <a:stretch>
                <a:fillRect b="-21937"/>
              </a:stretch>
            </a:blipFill>
          </p:spPr>
          <p:txBody>
            <a:bodyPr/>
            <a:lstStyle/>
            <a:p>
              <a:endParaRPr lang="en-GB"/>
            </a:p>
          </p:txBody>
        </p:sp>
        <p:sp>
          <p:nvSpPr>
            <p:cNvPr id="8" name="Freeform 8"/>
            <p:cNvSpPr/>
            <p:nvPr/>
          </p:nvSpPr>
          <p:spPr>
            <a:xfrm>
              <a:off x="0" y="0"/>
              <a:ext cx="5200829" cy="7185947"/>
            </a:xfrm>
            <a:custGeom>
              <a:avLst/>
              <a:gdLst/>
              <a:ahLst/>
              <a:cxnLst/>
              <a:rect l="l" t="t" r="r" b="b"/>
              <a:pathLst>
                <a:path w="5200829" h="7185947">
                  <a:moveTo>
                    <a:pt x="0" y="0"/>
                  </a:moveTo>
                  <a:lnTo>
                    <a:pt x="5200829" y="0"/>
                  </a:lnTo>
                  <a:lnTo>
                    <a:pt x="5200829" y="7185947"/>
                  </a:lnTo>
                  <a:lnTo>
                    <a:pt x="0" y="7185947"/>
                  </a:lnTo>
                  <a:lnTo>
                    <a:pt x="0" y="0"/>
                  </a:lnTo>
                  <a:close/>
                </a:path>
              </a:pathLst>
            </a:custGeom>
            <a:blipFill>
              <a:blip r:embed="rId4">
                <a:alphaModFix amt="9999"/>
              </a:blip>
              <a:stretch>
                <a:fillRect/>
              </a:stretch>
            </a:blipFill>
          </p:spPr>
          <p:txBody>
            <a:bodyPr/>
            <a:lstStyle/>
            <a:p>
              <a:endParaRPr lang="en-GB"/>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sp>
        <p:nvSpPr>
          <p:cNvPr id="2" name="TextBox 2"/>
          <p:cNvSpPr txBox="1"/>
          <p:nvPr/>
        </p:nvSpPr>
        <p:spPr>
          <a:xfrm>
            <a:off x="1028700" y="4067175"/>
            <a:ext cx="10898845" cy="2124075"/>
          </a:xfrm>
          <a:prstGeom prst="rect">
            <a:avLst/>
          </a:prstGeom>
        </p:spPr>
        <p:txBody>
          <a:bodyPr lIns="0" tIns="0" rIns="0" bIns="0" rtlCol="0" anchor="t">
            <a:spAutoFit/>
          </a:bodyPr>
          <a:lstStyle/>
          <a:p>
            <a:pPr>
              <a:lnSpc>
                <a:spcPts val="16560"/>
              </a:lnSpc>
            </a:pPr>
            <a:r>
              <a:rPr lang="en-US" sz="13800">
                <a:solidFill>
                  <a:srgbClr val="FFFFFF"/>
                </a:solidFill>
                <a:latin typeface="Bobby Jones"/>
              </a:rPr>
              <a:t>Welcome</a:t>
            </a:r>
          </a:p>
        </p:txBody>
      </p:sp>
      <p:grpSp>
        <p:nvGrpSpPr>
          <p:cNvPr id="3" name="Group 3"/>
          <p:cNvGrpSpPr/>
          <p:nvPr/>
        </p:nvGrpSpPr>
        <p:grpSpPr>
          <a:xfrm>
            <a:off x="11369704" y="0"/>
            <a:ext cx="6918296" cy="10287000"/>
            <a:chOff x="0" y="0"/>
            <a:chExt cx="9224395" cy="13716000"/>
          </a:xfrm>
        </p:grpSpPr>
        <p:grpSp>
          <p:nvGrpSpPr>
            <p:cNvPr id="4" name="Group 4"/>
            <p:cNvGrpSpPr/>
            <p:nvPr/>
          </p:nvGrpSpPr>
          <p:grpSpPr>
            <a:xfrm>
              <a:off x="1827179" y="0"/>
              <a:ext cx="7397216" cy="13716000"/>
              <a:chOff x="0" y="0"/>
              <a:chExt cx="1876701" cy="3479800"/>
            </a:xfrm>
          </p:grpSpPr>
          <p:sp>
            <p:nvSpPr>
              <p:cNvPr id="5" name="Freeform 5"/>
              <p:cNvSpPr/>
              <p:nvPr/>
            </p:nvSpPr>
            <p:spPr>
              <a:xfrm>
                <a:off x="0" y="0"/>
                <a:ext cx="1876701" cy="3479800"/>
              </a:xfrm>
              <a:custGeom>
                <a:avLst/>
                <a:gdLst/>
                <a:ahLst/>
                <a:cxnLst/>
                <a:rect l="l" t="t" r="r" b="b"/>
                <a:pathLst>
                  <a:path w="1876701" h="3479800">
                    <a:moveTo>
                      <a:pt x="0" y="0"/>
                    </a:moveTo>
                    <a:lnTo>
                      <a:pt x="1876701" y="0"/>
                    </a:lnTo>
                    <a:lnTo>
                      <a:pt x="1876701" y="3479800"/>
                    </a:lnTo>
                    <a:lnTo>
                      <a:pt x="0" y="3479800"/>
                    </a:lnTo>
                    <a:close/>
                  </a:path>
                </a:pathLst>
              </a:custGeom>
              <a:solidFill>
                <a:srgbClr val="660087"/>
              </a:solidFill>
            </p:spPr>
            <p:txBody>
              <a:bodyPr/>
              <a:lstStyle/>
              <a:p>
                <a:endParaRPr lang="en-GB"/>
              </a:p>
            </p:txBody>
          </p:sp>
        </p:grpSp>
        <p:sp>
          <p:nvSpPr>
            <p:cNvPr id="6" name="Freeform 6"/>
            <p:cNvSpPr/>
            <p:nvPr/>
          </p:nvSpPr>
          <p:spPr>
            <a:xfrm>
              <a:off x="5906772" y="1773767"/>
              <a:ext cx="3293262" cy="6480879"/>
            </a:xfrm>
            <a:custGeom>
              <a:avLst/>
              <a:gdLst/>
              <a:ahLst/>
              <a:cxnLst/>
              <a:rect l="l" t="t" r="r" b="b"/>
              <a:pathLst>
                <a:path w="3293262" h="6480879">
                  <a:moveTo>
                    <a:pt x="0" y="0"/>
                  </a:moveTo>
                  <a:lnTo>
                    <a:pt x="3293262" y="0"/>
                  </a:lnTo>
                  <a:lnTo>
                    <a:pt x="3293262" y="6480879"/>
                  </a:lnTo>
                  <a:lnTo>
                    <a:pt x="0" y="6480879"/>
                  </a:lnTo>
                  <a:lnTo>
                    <a:pt x="0" y="0"/>
                  </a:lnTo>
                  <a:close/>
                </a:path>
              </a:pathLst>
            </a:custGeom>
            <a:blipFill>
              <a:blip r:embed="rId2">
                <a:alphaModFix amt="9999"/>
              </a:blip>
              <a:stretch>
                <a:fillRect r="-97038"/>
              </a:stretch>
            </a:blipFill>
          </p:spPr>
          <p:txBody>
            <a:bodyPr/>
            <a:lstStyle/>
            <a:p>
              <a:endParaRPr lang="en-GB"/>
            </a:p>
          </p:txBody>
        </p:sp>
        <p:sp>
          <p:nvSpPr>
            <p:cNvPr id="7" name="Freeform 7"/>
            <p:cNvSpPr/>
            <p:nvPr/>
          </p:nvSpPr>
          <p:spPr>
            <a:xfrm>
              <a:off x="2799540" y="8030070"/>
              <a:ext cx="4377627" cy="5664772"/>
            </a:xfrm>
            <a:custGeom>
              <a:avLst/>
              <a:gdLst/>
              <a:ahLst/>
              <a:cxnLst/>
              <a:rect l="l" t="t" r="r" b="b"/>
              <a:pathLst>
                <a:path w="4377627" h="5664772">
                  <a:moveTo>
                    <a:pt x="0" y="0"/>
                  </a:moveTo>
                  <a:lnTo>
                    <a:pt x="4377627" y="0"/>
                  </a:lnTo>
                  <a:lnTo>
                    <a:pt x="4377627" y="5664772"/>
                  </a:lnTo>
                  <a:lnTo>
                    <a:pt x="0" y="5664772"/>
                  </a:lnTo>
                  <a:lnTo>
                    <a:pt x="0" y="0"/>
                  </a:lnTo>
                  <a:close/>
                </a:path>
              </a:pathLst>
            </a:custGeom>
            <a:blipFill>
              <a:blip r:embed="rId3">
                <a:alphaModFix amt="9999"/>
              </a:blip>
              <a:stretch>
                <a:fillRect b="-21937"/>
              </a:stretch>
            </a:blipFill>
          </p:spPr>
          <p:txBody>
            <a:bodyPr/>
            <a:lstStyle/>
            <a:p>
              <a:endParaRPr lang="en-GB"/>
            </a:p>
          </p:txBody>
        </p:sp>
        <p:sp>
          <p:nvSpPr>
            <p:cNvPr id="8" name="Freeform 8"/>
            <p:cNvSpPr/>
            <p:nvPr/>
          </p:nvSpPr>
          <p:spPr>
            <a:xfrm>
              <a:off x="0" y="0"/>
              <a:ext cx="5200829" cy="7185947"/>
            </a:xfrm>
            <a:custGeom>
              <a:avLst/>
              <a:gdLst/>
              <a:ahLst/>
              <a:cxnLst/>
              <a:rect l="l" t="t" r="r" b="b"/>
              <a:pathLst>
                <a:path w="5200829" h="7185947">
                  <a:moveTo>
                    <a:pt x="0" y="0"/>
                  </a:moveTo>
                  <a:lnTo>
                    <a:pt x="5200829" y="0"/>
                  </a:lnTo>
                  <a:lnTo>
                    <a:pt x="5200829" y="7185947"/>
                  </a:lnTo>
                  <a:lnTo>
                    <a:pt x="0" y="7185947"/>
                  </a:lnTo>
                  <a:lnTo>
                    <a:pt x="0" y="0"/>
                  </a:lnTo>
                  <a:close/>
                </a:path>
              </a:pathLst>
            </a:custGeom>
            <a:blipFill>
              <a:blip r:embed="rId4">
                <a:alphaModFix amt="9999"/>
              </a:blip>
              <a:stretch>
                <a:fillRect/>
              </a:stretch>
            </a:blipFill>
          </p:spPr>
          <p:txBody>
            <a:bodyPr/>
            <a:lstStyle/>
            <a:p>
              <a:endParaRPr lang="en-GB"/>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sp>
        <p:nvSpPr>
          <p:cNvPr id="2" name="Freeform 2"/>
          <p:cNvSpPr/>
          <p:nvPr/>
        </p:nvSpPr>
        <p:spPr>
          <a:xfrm>
            <a:off x="9144000" y="2113527"/>
            <a:ext cx="6213956" cy="7611750"/>
          </a:xfrm>
          <a:custGeom>
            <a:avLst/>
            <a:gdLst/>
            <a:ahLst/>
            <a:cxnLst/>
            <a:rect l="l" t="t" r="r" b="b"/>
            <a:pathLst>
              <a:path w="6213956" h="7611750">
                <a:moveTo>
                  <a:pt x="0" y="0"/>
                </a:moveTo>
                <a:lnTo>
                  <a:pt x="6213956" y="0"/>
                </a:lnTo>
                <a:lnTo>
                  <a:pt x="6213956" y="7611750"/>
                </a:lnTo>
                <a:lnTo>
                  <a:pt x="0" y="76117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flipH="1">
            <a:off x="2691200" y="2113527"/>
            <a:ext cx="6213956" cy="7611750"/>
          </a:xfrm>
          <a:custGeom>
            <a:avLst/>
            <a:gdLst/>
            <a:ahLst/>
            <a:cxnLst/>
            <a:rect l="l" t="t" r="r" b="b"/>
            <a:pathLst>
              <a:path w="6213956" h="7611750">
                <a:moveTo>
                  <a:pt x="6213955" y="0"/>
                </a:moveTo>
                <a:lnTo>
                  <a:pt x="0" y="0"/>
                </a:lnTo>
                <a:lnTo>
                  <a:pt x="0" y="7611750"/>
                </a:lnTo>
                <a:lnTo>
                  <a:pt x="6213955" y="7611750"/>
                </a:lnTo>
                <a:lnTo>
                  <a:pt x="621395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TextBox 4"/>
          <p:cNvSpPr txBox="1"/>
          <p:nvPr/>
        </p:nvSpPr>
        <p:spPr>
          <a:xfrm>
            <a:off x="1028700" y="565006"/>
            <a:ext cx="16230600" cy="981710"/>
          </a:xfrm>
          <a:prstGeom prst="rect">
            <a:avLst/>
          </a:prstGeom>
        </p:spPr>
        <p:txBody>
          <a:bodyPr lIns="0" tIns="0" rIns="0" bIns="0" rtlCol="0" anchor="t">
            <a:spAutoFit/>
          </a:bodyPr>
          <a:lstStyle/>
          <a:p>
            <a:pPr>
              <a:lnSpc>
                <a:spcPts val="7840"/>
              </a:lnSpc>
            </a:pPr>
            <a:r>
              <a:rPr lang="en-US" sz="5600">
                <a:solidFill>
                  <a:srgbClr val="FFFFFF"/>
                </a:solidFill>
                <a:latin typeface="Bobby Jones"/>
              </a:rPr>
              <a:t>Red Flag / Green Flag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sp>
        <p:nvSpPr>
          <p:cNvPr id="2" name="TextBox 2"/>
          <p:cNvSpPr txBox="1"/>
          <p:nvPr/>
        </p:nvSpPr>
        <p:spPr>
          <a:xfrm>
            <a:off x="1028700" y="565006"/>
            <a:ext cx="16230600" cy="981710"/>
          </a:xfrm>
          <a:prstGeom prst="rect">
            <a:avLst/>
          </a:prstGeom>
        </p:spPr>
        <p:txBody>
          <a:bodyPr lIns="0" tIns="0" rIns="0" bIns="0" rtlCol="0" anchor="t">
            <a:spAutoFit/>
          </a:bodyPr>
          <a:lstStyle/>
          <a:p>
            <a:pPr>
              <a:lnSpc>
                <a:spcPts val="7840"/>
              </a:lnSpc>
            </a:pPr>
            <a:r>
              <a:rPr lang="en-US" sz="5600">
                <a:solidFill>
                  <a:srgbClr val="FFFFFF"/>
                </a:solidFill>
                <a:latin typeface="Bobby Jones"/>
              </a:rPr>
              <a:t>red Flag</a:t>
            </a:r>
          </a:p>
        </p:txBody>
      </p:sp>
      <p:sp>
        <p:nvSpPr>
          <p:cNvPr id="3" name="Freeform 3"/>
          <p:cNvSpPr/>
          <p:nvPr/>
        </p:nvSpPr>
        <p:spPr>
          <a:xfrm flipH="1">
            <a:off x="11637071" y="4291727"/>
            <a:ext cx="6201317" cy="7596268"/>
          </a:xfrm>
          <a:custGeom>
            <a:avLst/>
            <a:gdLst/>
            <a:ahLst/>
            <a:cxnLst/>
            <a:rect l="l" t="t" r="r" b="b"/>
            <a:pathLst>
              <a:path w="6201317" h="7596268">
                <a:moveTo>
                  <a:pt x="6201317" y="0"/>
                </a:moveTo>
                <a:lnTo>
                  <a:pt x="0" y="0"/>
                </a:lnTo>
                <a:lnTo>
                  <a:pt x="0" y="7596267"/>
                </a:lnTo>
                <a:lnTo>
                  <a:pt x="6201317" y="7596267"/>
                </a:lnTo>
                <a:lnTo>
                  <a:pt x="620131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TextBox 4"/>
          <p:cNvSpPr txBox="1"/>
          <p:nvPr/>
        </p:nvSpPr>
        <p:spPr>
          <a:xfrm>
            <a:off x="1028700" y="1674580"/>
            <a:ext cx="10007898" cy="7931659"/>
          </a:xfrm>
          <a:prstGeom prst="rect">
            <a:avLst/>
          </a:prstGeom>
        </p:spPr>
        <p:txBody>
          <a:bodyPr lIns="0" tIns="0" rIns="0" bIns="0" rtlCol="0" anchor="t">
            <a:spAutoFit/>
          </a:bodyPr>
          <a:lstStyle/>
          <a:p>
            <a:pPr marL="579118" lvl="1" indent="-289559" algn="l">
              <a:lnSpc>
                <a:spcPts val="6335"/>
              </a:lnSpc>
              <a:buFont typeface="Arial"/>
              <a:buChar char="•"/>
            </a:pPr>
            <a:r>
              <a:rPr lang="en-US" sz="3199">
                <a:solidFill>
                  <a:srgbClr val="FFFFFF"/>
                </a:solidFill>
                <a:latin typeface="Quicksand Medium"/>
              </a:rPr>
              <a:t>Abusive</a:t>
            </a:r>
          </a:p>
          <a:p>
            <a:pPr marL="579118" lvl="1" indent="-289559" algn="l">
              <a:lnSpc>
                <a:spcPts val="6335"/>
              </a:lnSpc>
              <a:buFont typeface="Arial"/>
              <a:buChar char="•"/>
            </a:pPr>
            <a:r>
              <a:rPr lang="en-US" sz="3199">
                <a:solidFill>
                  <a:srgbClr val="FFFFFF"/>
                </a:solidFill>
                <a:latin typeface="Quicksand Medium"/>
              </a:rPr>
              <a:t>Aggression</a:t>
            </a:r>
          </a:p>
          <a:p>
            <a:pPr marL="579118" lvl="1" indent="-289559" algn="l">
              <a:lnSpc>
                <a:spcPts val="6335"/>
              </a:lnSpc>
              <a:buFont typeface="Arial"/>
              <a:buChar char="•"/>
            </a:pPr>
            <a:r>
              <a:rPr lang="en-US" sz="3199">
                <a:solidFill>
                  <a:srgbClr val="FFFFFF"/>
                </a:solidFill>
                <a:latin typeface="Quicksand Medium"/>
              </a:rPr>
              <a:t>Untrustworthy</a:t>
            </a:r>
          </a:p>
          <a:p>
            <a:pPr marL="579118" lvl="1" indent="-289559" algn="l">
              <a:lnSpc>
                <a:spcPts val="6335"/>
              </a:lnSpc>
              <a:buFont typeface="Arial"/>
              <a:buChar char="•"/>
            </a:pPr>
            <a:r>
              <a:rPr lang="en-US" sz="3199">
                <a:solidFill>
                  <a:srgbClr val="FFFFFF"/>
                </a:solidFill>
                <a:latin typeface="Quicksand Medium"/>
              </a:rPr>
              <a:t>Unloyalty</a:t>
            </a:r>
          </a:p>
          <a:p>
            <a:pPr marL="579118" lvl="1" indent="-289559" algn="l">
              <a:lnSpc>
                <a:spcPts val="6335"/>
              </a:lnSpc>
              <a:buFont typeface="Arial"/>
              <a:buChar char="•"/>
            </a:pPr>
            <a:r>
              <a:rPr lang="en-US" sz="3199">
                <a:solidFill>
                  <a:srgbClr val="FFFFFF"/>
                </a:solidFill>
                <a:latin typeface="Quicksand Medium"/>
              </a:rPr>
              <a:t>Unhelpful</a:t>
            </a:r>
          </a:p>
          <a:p>
            <a:pPr marL="579118" lvl="1" indent="-289559" algn="l">
              <a:lnSpc>
                <a:spcPts val="6335"/>
              </a:lnSpc>
              <a:buFont typeface="Arial"/>
              <a:buChar char="•"/>
            </a:pPr>
            <a:r>
              <a:rPr lang="en-US" sz="3199">
                <a:solidFill>
                  <a:srgbClr val="FFFFFF"/>
                </a:solidFill>
                <a:latin typeface="Quicksand Medium"/>
              </a:rPr>
              <a:t>Bribery</a:t>
            </a:r>
          </a:p>
          <a:p>
            <a:pPr marL="579118" lvl="1" indent="-289559" algn="l">
              <a:lnSpc>
                <a:spcPts val="6335"/>
              </a:lnSpc>
              <a:buFont typeface="Arial"/>
              <a:buChar char="•"/>
            </a:pPr>
            <a:r>
              <a:rPr lang="en-US" sz="3199">
                <a:solidFill>
                  <a:srgbClr val="FFFFFF"/>
                </a:solidFill>
                <a:latin typeface="Quicksand Medium"/>
              </a:rPr>
              <a:t>Rude to family</a:t>
            </a:r>
          </a:p>
          <a:p>
            <a:pPr marL="579118" lvl="1" indent="-289559" algn="l">
              <a:lnSpc>
                <a:spcPts val="6335"/>
              </a:lnSpc>
              <a:buFont typeface="Arial"/>
              <a:buChar char="•"/>
            </a:pPr>
            <a:r>
              <a:rPr lang="en-US" sz="3199">
                <a:solidFill>
                  <a:srgbClr val="FFFFFF"/>
                </a:solidFill>
                <a:latin typeface="Quicksand Medium"/>
              </a:rPr>
              <a:t>Secretive</a:t>
            </a:r>
          </a:p>
          <a:p>
            <a:pPr marL="579118" lvl="1" indent="-289559" algn="l">
              <a:lnSpc>
                <a:spcPts val="6335"/>
              </a:lnSpc>
              <a:buFont typeface="Arial"/>
              <a:buChar char="•"/>
            </a:pPr>
            <a:r>
              <a:rPr lang="en-US" sz="3199">
                <a:solidFill>
                  <a:srgbClr val="FFFFFF"/>
                </a:solidFill>
                <a:latin typeface="Quicksand Medium"/>
              </a:rPr>
              <a:t>Insults </a:t>
            </a:r>
          </a:p>
          <a:p>
            <a:pPr marL="579118" lvl="1" indent="-289559" algn="l">
              <a:lnSpc>
                <a:spcPts val="6335"/>
              </a:lnSpc>
              <a:buFont typeface="Arial"/>
              <a:buChar char="•"/>
            </a:pPr>
            <a:r>
              <a:rPr lang="en-US" sz="3199">
                <a:solidFill>
                  <a:srgbClr val="FFFFFF"/>
                </a:solidFill>
                <a:latin typeface="Quicksand Medium"/>
              </a:rPr>
              <a:t>Talks bad about you</a:t>
            </a:r>
          </a:p>
        </p:txBody>
      </p:sp>
      <p:sp>
        <p:nvSpPr>
          <p:cNvPr id="5" name="TextBox 5"/>
          <p:cNvSpPr txBox="1"/>
          <p:nvPr/>
        </p:nvSpPr>
        <p:spPr>
          <a:xfrm>
            <a:off x="6633122" y="1674580"/>
            <a:ext cx="10007898" cy="7931659"/>
          </a:xfrm>
          <a:prstGeom prst="rect">
            <a:avLst/>
          </a:prstGeom>
        </p:spPr>
        <p:txBody>
          <a:bodyPr lIns="0" tIns="0" rIns="0" bIns="0" rtlCol="0" anchor="t">
            <a:spAutoFit/>
          </a:bodyPr>
          <a:lstStyle/>
          <a:p>
            <a:pPr marL="579118" lvl="1" indent="-289559" algn="l">
              <a:lnSpc>
                <a:spcPts val="6335"/>
              </a:lnSpc>
              <a:buFont typeface="Arial"/>
              <a:buChar char="•"/>
            </a:pPr>
            <a:r>
              <a:rPr lang="en-US" sz="3199">
                <a:solidFill>
                  <a:srgbClr val="FFFFFF"/>
                </a:solidFill>
                <a:latin typeface="Quicksand Medium"/>
              </a:rPr>
              <a:t>Being mean</a:t>
            </a:r>
          </a:p>
          <a:p>
            <a:pPr marL="579118" lvl="1" indent="-289559" algn="l">
              <a:lnSpc>
                <a:spcPts val="6335"/>
              </a:lnSpc>
              <a:buFont typeface="Arial"/>
              <a:buChar char="•"/>
            </a:pPr>
            <a:r>
              <a:rPr lang="en-US" sz="3199">
                <a:solidFill>
                  <a:srgbClr val="FFFFFF"/>
                </a:solidFill>
                <a:latin typeface="Quicksand Medium"/>
              </a:rPr>
              <a:t>Telling people what to do</a:t>
            </a:r>
          </a:p>
          <a:p>
            <a:pPr marL="579118" lvl="1" indent="-289559" algn="l">
              <a:lnSpc>
                <a:spcPts val="6335"/>
              </a:lnSpc>
              <a:buFont typeface="Arial"/>
              <a:buChar char="•"/>
            </a:pPr>
            <a:r>
              <a:rPr lang="en-US" sz="3199">
                <a:solidFill>
                  <a:srgbClr val="FFFFFF"/>
                </a:solidFill>
                <a:latin typeface="Quicksand Medium"/>
              </a:rPr>
              <a:t>Toxic </a:t>
            </a:r>
          </a:p>
          <a:p>
            <a:pPr marL="579118" lvl="1" indent="-289559" algn="l">
              <a:lnSpc>
                <a:spcPts val="6335"/>
              </a:lnSpc>
              <a:buFont typeface="Arial"/>
              <a:buChar char="•"/>
            </a:pPr>
            <a:r>
              <a:rPr lang="en-US" sz="3199">
                <a:solidFill>
                  <a:srgbClr val="FFFFFF"/>
                </a:solidFill>
                <a:latin typeface="Quicksand Medium"/>
              </a:rPr>
              <a:t>Overprotective</a:t>
            </a:r>
          </a:p>
          <a:p>
            <a:pPr marL="579118" lvl="1" indent="-289559" algn="l">
              <a:lnSpc>
                <a:spcPts val="6335"/>
              </a:lnSpc>
              <a:buFont typeface="Arial"/>
              <a:buChar char="•"/>
            </a:pPr>
            <a:r>
              <a:rPr lang="en-US" sz="3199">
                <a:solidFill>
                  <a:srgbClr val="FFFFFF"/>
                </a:solidFill>
                <a:latin typeface="Quicksand Medium"/>
              </a:rPr>
              <a:t>Controlling</a:t>
            </a:r>
          </a:p>
          <a:p>
            <a:pPr marL="579118" lvl="1" indent="-289559" algn="l">
              <a:lnSpc>
                <a:spcPts val="6335"/>
              </a:lnSpc>
              <a:buFont typeface="Arial"/>
              <a:buChar char="•"/>
            </a:pPr>
            <a:r>
              <a:rPr lang="en-US" sz="3199">
                <a:solidFill>
                  <a:srgbClr val="FFFFFF"/>
                </a:solidFill>
                <a:latin typeface="Quicksand Medium"/>
              </a:rPr>
              <a:t>Hot and cold</a:t>
            </a:r>
          </a:p>
          <a:p>
            <a:pPr marL="579118" lvl="1" indent="-289559" algn="l">
              <a:lnSpc>
                <a:spcPts val="6335"/>
              </a:lnSpc>
              <a:buFont typeface="Arial"/>
              <a:buChar char="•"/>
            </a:pPr>
            <a:r>
              <a:rPr lang="en-US" sz="3199">
                <a:solidFill>
                  <a:srgbClr val="FFFFFF"/>
                </a:solidFill>
                <a:latin typeface="Quicksand Medium"/>
              </a:rPr>
              <a:t>Love bombing </a:t>
            </a:r>
          </a:p>
          <a:p>
            <a:pPr marL="579118" lvl="1" indent="-289559" algn="l">
              <a:lnSpc>
                <a:spcPts val="6335"/>
              </a:lnSpc>
              <a:buFont typeface="Arial"/>
              <a:buChar char="•"/>
            </a:pPr>
            <a:r>
              <a:rPr lang="en-US" sz="3199">
                <a:solidFill>
                  <a:srgbClr val="FFFFFF"/>
                </a:solidFill>
                <a:latin typeface="Quicksand Medium"/>
              </a:rPr>
              <a:t>Dependence</a:t>
            </a:r>
          </a:p>
          <a:p>
            <a:pPr marL="579118" lvl="1" indent="-289559" algn="l">
              <a:lnSpc>
                <a:spcPts val="6335"/>
              </a:lnSpc>
              <a:buFont typeface="Arial"/>
              <a:buChar char="•"/>
            </a:pPr>
            <a:r>
              <a:rPr lang="en-US" sz="3199">
                <a:solidFill>
                  <a:srgbClr val="FFFFFF"/>
                </a:solidFill>
                <a:latin typeface="Quicksand Medium"/>
              </a:rPr>
              <a:t>Humiliation </a:t>
            </a:r>
          </a:p>
          <a:p>
            <a:pPr marL="579118" lvl="1" indent="-289559" algn="l">
              <a:lnSpc>
                <a:spcPts val="6335"/>
              </a:lnSpc>
              <a:buFont typeface="Arial"/>
              <a:buChar char="•"/>
            </a:pPr>
            <a:r>
              <a:rPr lang="en-US" sz="3199">
                <a:solidFill>
                  <a:srgbClr val="FFFFFF"/>
                </a:solidFill>
                <a:latin typeface="Quicksand Medium"/>
              </a:rPr>
              <a:t>Unfair power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sp>
        <p:nvSpPr>
          <p:cNvPr id="2" name="TextBox 2"/>
          <p:cNvSpPr txBox="1"/>
          <p:nvPr/>
        </p:nvSpPr>
        <p:spPr>
          <a:xfrm>
            <a:off x="1028700" y="565006"/>
            <a:ext cx="16230600" cy="981710"/>
          </a:xfrm>
          <a:prstGeom prst="rect">
            <a:avLst/>
          </a:prstGeom>
        </p:spPr>
        <p:txBody>
          <a:bodyPr lIns="0" tIns="0" rIns="0" bIns="0" rtlCol="0" anchor="t">
            <a:spAutoFit/>
          </a:bodyPr>
          <a:lstStyle/>
          <a:p>
            <a:pPr>
              <a:lnSpc>
                <a:spcPts val="7840"/>
              </a:lnSpc>
            </a:pPr>
            <a:r>
              <a:rPr lang="en-US" sz="5600">
                <a:solidFill>
                  <a:srgbClr val="FFFFFF"/>
                </a:solidFill>
                <a:latin typeface="Bobby Jones"/>
              </a:rPr>
              <a:t>green Flag</a:t>
            </a:r>
          </a:p>
        </p:txBody>
      </p:sp>
      <p:sp>
        <p:nvSpPr>
          <p:cNvPr id="3" name="Freeform 3"/>
          <p:cNvSpPr/>
          <p:nvPr/>
        </p:nvSpPr>
        <p:spPr>
          <a:xfrm flipH="1">
            <a:off x="11637071" y="4291727"/>
            <a:ext cx="6201317" cy="7596268"/>
          </a:xfrm>
          <a:custGeom>
            <a:avLst/>
            <a:gdLst/>
            <a:ahLst/>
            <a:cxnLst/>
            <a:rect l="l" t="t" r="r" b="b"/>
            <a:pathLst>
              <a:path w="6201317" h="7596268">
                <a:moveTo>
                  <a:pt x="6201317" y="0"/>
                </a:moveTo>
                <a:lnTo>
                  <a:pt x="0" y="0"/>
                </a:lnTo>
                <a:lnTo>
                  <a:pt x="0" y="7596267"/>
                </a:lnTo>
                <a:lnTo>
                  <a:pt x="6201317" y="7596267"/>
                </a:lnTo>
                <a:lnTo>
                  <a:pt x="620131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TextBox 4"/>
          <p:cNvSpPr txBox="1"/>
          <p:nvPr/>
        </p:nvSpPr>
        <p:spPr>
          <a:xfrm>
            <a:off x="1028700" y="1760305"/>
            <a:ext cx="6222702" cy="8188326"/>
          </a:xfrm>
          <a:prstGeom prst="rect">
            <a:avLst/>
          </a:prstGeom>
        </p:spPr>
        <p:txBody>
          <a:bodyPr lIns="0" tIns="0" rIns="0" bIns="0" rtlCol="0" anchor="t">
            <a:spAutoFit/>
          </a:bodyPr>
          <a:lstStyle/>
          <a:p>
            <a:pPr marL="579118" lvl="1" indent="-289559">
              <a:lnSpc>
                <a:spcPts val="5439"/>
              </a:lnSpc>
              <a:buFont typeface="Arial"/>
              <a:buChar char="•"/>
            </a:pPr>
            <a:r>
              <a:rPr lang="en-US" sz="3199">
                <a:solidFill>
                  <a:srgbClr val="FFFFFF"/>
                </a:solidFill>
                <a:latin typeface="Quicksand Medium"/>
              </a:rPr>
              <a:t>Trust</a:t>
            </a:r>
          </a:p>
          <a:p>
            <a:pPr marL="579118" lvl="1" indent="-289559">
              <a:lnSpc>
                <a:spcPts val="5439"/>
              </a:lnSpc>
              <a:buFont typeface="Arial"/>
              <a:buChar char="•"/>
            </a:pPr>
            <a:r>
              <a:rPr lang="en-US" sz="3199">
                <a:solidFill>
                  <a:srgbClr val="FFFFFF"/>
                </a:solidFill>
                <a:latin typeface="Quicksand Medium"/>
              </a:rPr>
              <a:t>Respect</a:t>
            </a:r>
          </a:p>
          <a:p>
            <a:pPr marL="579118" lvl="1" indent="-289559">
              <a:lnSpc>
                <a:spcPts val="5439"/>
              </a:lnSpc>
              <a:buFont typeface="Arial"/>
              <a:buChar char="•"/>
            </a:pPr>
            <a:r>
              <a:rPr lang="en-US" sz="3199">
                <a:solidFill>
                  <a:srgbClr val="FFFFFF"/>
                </a:solidFill>
                <a:latin typeface="Quicksand Medium"/>
              </a:rPr>
              <a:t>Understanding</a:t>
            </a:r>
          </a:p>
          <a:p>
            <a:pPr marL="579118" lvl="1" indent="-289559">
              <a:lnSpc>
                <a:spcPts val="5439"/>
              </a:lnSpc>
              <a:buFont typeface="Arial"/>
              <a:buChar char="•"/>
            </a:pPr>
            <a:r>
              <a:rPr lang="en-US" sz="3199">
                <a:solidFill>
                  <a:srgbClr val="FFFFFF"/>
                </a:solidFill>
                <a:latin typeface="Quicksand Medium"/>
              </a:rPr>
              <a:t>Non- toxic</a:t>
            </a:r>
          </a:p>
          <a:p>
            <a:pPr marL="579118" lvl="1" indent="-289559">
              <a:lnSpc>
                <a:spcPts val="5439"/>
              </a:lnSpc>
              <a:buFont typeface="Arial"/>
              <a:buChar char="•"/>
            </a:pPr>
            <a:r>
              <a:rPr lang="en-US" sz="3199">
                <a:solidFill>
                  <a:srgbClr val="FFFFFF"/>
                </a:solidFill>
                <a:latin typeface="Quicksand Medium"/>
              </a:rPr>
              <a:t>Loyal</a:t>
            </a:r>
          </a:p>
          <a:p>
            <a:pPr marL="579118" lvl="1" indent="-289559">
              <a:lnSpc>
                <a:spcPts val="5439"/>
              </a:lnSpc>
              <a:buFont typeface="Arial"/>
              <a:buChar char="•"/>
            </a:pPr>
            <a:r>
              <a:rPr lang="en-US" sz="3199">
                <a:solidFill>
                  <a:srgbClr val="FFFFFF"/>
                </a:solidFill>
                <a:latin typeface="Quicksand Medium"/>
              </a:rPr>
              <a:t>Communication</a:t>
            </a:r>
          </a:p>
          <a:p>
            <a:pPr marL="579118" lvl="1" indent="-289559">
              <a:lnSpc>
                <a:spcPts val="5439"/>
              </a:lnSpc>
              <a:buFont typeface="Arial"/>
              <a:buChar char="•"/>
            </a:pPr>
            <a:r>
              <a:rPr lang="en-US" sz="3199">
                <a:solidFill>
                  <a:srgbClr val="FFFFFF"/>
                </a:solidFill>
                <a:latin typeface="Quicksand Medium"/>
              </a:rPr>
              <a:t>They have your back</a:t>
            </a:r>
          </a:p>
          <a:p>
            <a:pPr marL="579118" lvl="1" indent="-289559">
              <a:lnSpc>
                <a:spcPts val="5439"/>
              </a:lnSpc>
              <a:buFont typeface="Arial"/>
              <a:buChar char="•"/>
            </a:pPr>
            <a:r>
              <a:rPr lang="en-US" sz="3199">
                <a:solidFill>
                  <a:srgbClr val="FFFFFF"/>
                </a:solidFill>
                <a:latin typeface="Quicksand Medium"/>
              </a:rPr>
              <a:t>Thoughtfulness </a:t>
            </a:r>
          </a:p>
          <a:p>
            <a:pPr marL="579118" lvl="1" indent="-289559">
              <a:lnSpc>
                <a:spcPts val="5439"/>
              </a:lnSpc>
              <a:buFont typeface="Arial"/>
              <a:buChar char="•"/>
            </a:pPr>
            <a:r>
              <a:rPr lang="en-US" sz="3199">
                <a:solidFill>
                  <a:srgbClr val="FFFFFF"/>
                </a:solidFill>
                <a:latin typeface="Quicksand Medium"/>
              </a:rPr>
              <a:t>Encouragement </a:t>
            </a:r>
          </a:p>
          <a:p>
            <a:pPr marL="579118" lvl="1" indent="-289559">
              <a:lnSpc>
                <a:spcPts val="5439"/>
              </a:lnSpc>
              <a:buFont typeface="Arial"/>
              <a:buChar char="•"/>
            </a:pPr>
            <a:r>
              <a:rPr lang="en-US" sz="3199">
                <a:solidFill>
                  <a:srgbClr val="FFFFFF"/>
                </a:solidFill>
                <a:latin typeface="Quicksand Medium"/>
              </a:rPr>
              <a:t>Supportive</a:t>
            </a:r>
          </a:p>
          <a:p>
            <a:pPr marL="579118" lvl="1" indent="-289559">
              <a:lnSpc>
                <a:spcPts val="5439"/>
              </a:lnSpc>
              <a:buFont typeface="Arial"/>
              <a:buChar char="•"/>
            </a:pPr>
            <a:r>
              <a:rPr lang="en-US" sz="3199">
                <a:solidFill>
                  <a:srgbClr val="FFFFFF"/>
                </a:solidFill>
                <a:latin typeface="Quicksand Medium"/>
              </a:rPr>
              <a:t>Helpful</a:t>
            </a:r>
          </a:p>
          <a:p>
            <a:pPr marL="579118" lvl="1" indent="-289559" algn="l">
              <a:lnSpc>
                <a:spcPts val="5439"/>
              </a:lnSpc>
              <a:buFont typeface="Arial"/>
              <a:buChar char="•"/>
            </a:pPr>
            <a:r>
              <a:rPr lang="en-US" sz="3199">
                <a:solidFill>
                  <a:srgbClr val="FFFFFF"/>
                </a:solidFill>
                <a:latin typeface="Quicksand Medium"/>
              </a:rPr>
              <a:t>Equal effort</a:t>
            </a:r>
          </a:p>
        </p:txBody>
      </p:sp>
      <p:sp>
        <p:nvSpPr>
          <p:cNvPr id="5" name="TextBox 5"/>
          <p:cNvSpPr txBox="1"/>
          <p:nvPr/>
        </p:nvSpPr>
        <p:spPr>
          <a:xfrm>
            <a:off x="6633122" y="1755774"/>
            <a:ext cx="10007898" cy="7502526"/>
          </a:xfrm>
          <a:prstGeom prst="rect">
            <a:avLst/>
          </a:prstGeom>
        </p:spPr>
        <p:txBody>
          <a:bodyPr lIns="0" tIns="0" rIns="0" bIns="0" rtlCol="0" anchor="t">
            <a:spAutoFit/>
          </a:bodyPr>
          <a:lstStyle/>
          <a:p>
            <a:pPr marL="579118" lvl="1" indent="-289559">
              <a:lnSpc>
                <a:spcPts val="5439"/>
              </a:lnSpc>
              <a:buFont typeface="Arial"/>
              <a:buChar char="•"/>
            </a:pPr>
            <a:r>
              <a:rPr lang="en-US" sz="3199">
                <a:solidFill>
                  <a:srgbClr val="FFFFFF"/>
                </a:solidFill>
                <a:latin typeface="Quicksand Medium"/>
              </a:rPr>
              <a:t>They have their own life</a:t>
            </a:r>
          </a:p>
          <a:p>
            <a:pPr marL="579118" lvl="1" indent="-289559">
              <a:lnSpc>
                <a:spcPts val="5439"/>
              </a:lnSpc>
              <a:buFont typeface="Arial"/>
              <a:buChar char="•"/>
            </a:pPr>
            <a:r>
              <a:rPr lang="en-US" sz="3199">
                <a:solidFill>
                  <a:srgbClr val="FFFFFF"/>
                </a:solidFill>
                <a:latin typeface="Quicksand Medium"/>
              </a:rPr>
              <a:t>Protective by not too much</a:t>
            </a:r>
          </a:p>
          <a:p>
            <a:pPr marL="579118" lvl="1" indent="-289559">
              <a:lnSpc>
                <a:spcPts val="5439"/>
              </a:lnSpc>
              <a:buFont typeface="Arial"/>
              <a:buChar char="•"/>
            </a:pPr>
            <a:r>
              <a:rPr lang="en-US" sz="3199">
                <a:solidFill>
                  <a:srgbClr val="FFFFFF"/>
                </a:solidFill>
                <a:latin typeface="Quicksand Medium"/>
              </a:rPr>
              <a:t>You feel happy when you are around them</a:t>
            </a:r>
          </a:p>
          <a:p>
            <a:pPr marL="579118" lvl="1" indent="-289559">
              <a:lnSpc>
                <a:spcPts val="5439"/>
              </a:lnSpc>
              <a:buFont typeface="Arial"/>
              <a:buChar char="•"/>
            </a:pPr>
            <a:r>
              <a:rPr lang="en-US" sz="3199">
                <a:solidFill>
                  <a:srgbClr val="FFFFFF"/>
                </a:solidFill>
                <a:latin typeface="Quicksand Medium"/>
              </a:rPr>
              <a:t>Kind to family</a:t>
            </a:r>
          </a:p>
          <a:p>
            <a:pPr marL="579118" lvl="1" indent="-289559">
              <a:lnSpc>
                <a:spcPts val="5439"/>
              </a:lnSpc>
              <a:buFont typeface="Arial"/>
              <a:buChar char="•"/>
            </a:pPr>
            <a:r>
              <a:rPr lang="en-US" sz="3199">
                <a:solidFill>
                  <a:srgbClr val="FFFFFF"/>
                </a:solidFill>
                <a:latin typeface="Quicksand Medium"/>
              </a:rPr>
              <a:t>Open to you</a:t>
            </a:r>
          </a:p>
          <a:p>
            <a:pPr marL="579118" lvl="1" indent="-289559">
              <a:lnSpc>
                <a:spcPts val="5439"/>
              </a:lnSpc>
              <a:buFont typeface="Arial"/>
              <a:buChar char="•"/>
            </a:pPr>
            <a:r>
              <a:rPr lang="en-US" sz="3199">
                <a:solidFill>
                  <a:srgbClr val="FFFFFF"/>
                </a:solidFill>
                <a:latin typeface="Quicksand Medium"/>
              </a:rPr>
              <a:t>Talks good about you</a:t>
            </a:r>
          </a:p>
          <a:p>
            <a:pPr marL="579118" lvl="1" indent="-289559">
              <a:lnSpc>
                <a:spcPts val="5439"/>
              </a:lnSpc>
              <a:buFont typeface="Arial"/>
              <a:buChar char="•"/>
            </a:pPr>
            <a:r>
              <a:rPr lang="en-US" sz="3199">
                <a:solidFill>
                  <a:srgbClr val="FFFFFF"/>
                </a:solidFill>
                <a:latin typeface="Quicksand Medium"/>
              </a:rPr>
              <a:t>Calm</a:t>
            </a:r>
          </a:p>
          <a:p>
            <a:pPr marL="579118" lvl="1" indent="-289559">
              <a:lnSpc>
                <a:spcPts val="5439"/>
              </a:lnSpc>
              <a:buFont typeface="Arial"/>
              <a:buChar char="•"/>
            </a:pPr>
            <a:r>
              <a:rPr lang="en-US" sz="3199">
                <a:solidFill>
                  <a:srgbClr val="FFFFFF"/>
                </a:solidFill>
                <a:latin typeface="Quicksand Medium"/>
              </a:rPr>
              <a:t>Communication</a:t>
            </a:r>
          </a:p>
          <a:p>
            <a:pPr marL="579118" lvl="1" indent="-289559">
              <a:lnSpc>
                <a:spcPts val="5439"/>
              </a:lnSpc>
              <a:buFont typeface="Arial"/>
              <a:buChar char="•"/>
            </a:pPr>
            <a:r>
              <a:rPr lang="en-US" sz="3199">
                <a:solidFill>
                  <a:srgbClr val="FFFFFF"/>
                </a:solidFill>
                <a:latin typeface="Quicksand Medium"/>
              </a:rPr>
              <a:t>Boundaries</a:t>
            </a:r>
          </a:p>
          <a:p>
            <a:pPr marL="579118" lvl="1" indent="-289559">
              <a:lnSpc>
                <a:spcPts val="5439"/>
              </a:lnSpc>
              <a:buFont typeface="Arial"/>
              <a:buChar char="•"/>
            </a:pPr>
            <a:r>
              <a:rPr lang="en-US" sz="3199">
                <a:solidFill>
                  <a:srgbClr val="FFFFFF"/>
                </a:solidFill>
                <a:latin typeface="Quicksand Medium"/>
              </a:rPr>
              <a:t>Have things in common with them</a:t>
            </a:r>
          </a:p>
          <a:p>
            <a:pPr marL="579118" lvl="1" indent="-289559" algn="l">
              <a:lnSpc>
                <a:spcPts val="5439"/>
              </a:lnSpc>
              <a:buFont typeface="Arial"/>
              <a:buChar char="•"/>
            </a:pPr>
            <a:r>
              <a:rPr lang="en-US" sz="3199">
                <a:solidFill>
                  <a:srgbClr val="FFFFFF"/>
                </a:solidFill>
                <a:latin typeface="Quicksand Medium"/>
              </a:rPr>
              <a:t>You can open up to them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sp>
        <p:nvSpPr>
          <p:cNvPr id="2" name="TextBox 2"/>
          <p:cNvSpPr txBox="1"/>
          <p:nvPr/>
        </p:nvSpPr>
        <p:spPr>
          <a:xfrm>
            <a:off x="1028700" y="565006"/>
            <a:ext cx="16230600" cy="981710"/>
          </a:xfrm>
          <a:prstGeom prst="rect">
            <a:avLst/>
          </a:prstGeom>
        </p:spPr>
        <p:txBody>
          <a:bodyPr lIns="0" tIns="0" rIns="0" bIns="0" rtlCol="0" anchor="t">
            <a:spAutoFit/>
          </a:bodyPr>
          <a:lstStyle/>
          <a:p>
            <a:pPr>
              <a:lnSpc>
                <a:spcPts val="7840"/>
              </a:lnSpc>
            </a:pPr>
            <a:r>
              <a:rPr lang="en-US" sz="5600">
                <a:solidFill>
                  <a:srgbClr val="FFFFFF"/>
                </a:solidFill>
                <a:latin typeface="Bobby Jones"/>
              </a:rPr>
              <a:t>love bomb</a:t>
            </a:r>
          </a:p>
        </p:txBody>
      </p:sp>
      <p:pic>
        <p:nvPicPr>
          <p:cNvPr id="3" name="Picture 3"/>
          <p:cNvPicPr>
            <a:picLocks noChangeAspect="1"/>
          </p:cNvPicPr>
          <p:nvPr>
            <a:videoFile r:link="rId1"/>
          </p:nvPr>
        </p:nvPicPr>
        <p:blipFill>
          <a:blip r:embed="rId4"/>
          <a:stretch>
            <a:fillRect/>
          </a:stretch>
        </p:blipFill>
        <p:spPr>
          <a:xfrm>
            <a:off x="2133864" y="1820371"/>
            <a:ext cx="14020272" cy="788640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8" y="0"/>
            <a:ext cx="18287542" cy="10287000"/>
            <a:chOff x="0" y="0"/>
            <a:chExt cx="24383390" cy="13716000"/>
          </a:xfrm>
        </p:grpSpPr>
        <p:sp>
          <p:nvSpPr>
            <p:cNvPr id="3" name="Freeform 3"/>
            <p:cNvSpPr/>
            <p:nvPr/>
          </p:nvSpPr>
          <p:spPr>
            <a:xfrm>
              <a:off x="0" y="0"/>
              <a:ext cx="24383364" cy="13716000"/>
            </a:xfrm>
            <a:custGeom>
              <a:avLst/>
              <a:gdLst/>
              <a:ahLst/>
              <a:cxnLst/>
              <a:rect l="l" t="t" r="r" b="b"/>
              <a:pathLst>
                <a:path w="24383364" h="13716000">
                  <a:moveTo>
                    <a:pt x="0" y="0"/>
                  </a:moveTo>
                  <a:lnTo>
                    <a:pt x="24383364" y="0"/>
                  </a:lnTo>
                  <a:lnTo>
                    <a:pt x="24383364" y="13716000"/>
                  </a:lnTo>
                  <a:lnTo>
                    <a:pt x="0" y="13716000"/>
                  </a:lnTo>
                  <a:close/>
                </a:path>
              </a:pathLst>
            </a:custGeom>
            <a:solidFill>
              <a:srgbClr val="660087"/>
            </a:solidFill>
          </p:spPr>
          <p:txBody>
            <a:bodyPr/>
            <a:lstStyle/>
            <a:p>
              <a:endParaRPr lang="en-GB"/>
            </a:p>
          </p:txBody>
        </p:sp>
      </p:grpSp>
      <p:sp>
        <p:nvSpPr>
          <p:cNvPr id="4" name="TextBox 4"/>
          <p:cNvSpPr txBox="1"/>
          <p:nvPr/>
        </p:nvSpPr>
        <p:spPr>
          <a:xfrm>
            <a:off x="1028700" y="3272088"/>
            <a:ext cx="11449504" cy="4219575"/>
          </a:xfrm>
          <a:prstGeom prst="rect">
            <a:avLst/>
          </a:prstGeom>
        </p:spPr>
        <p:txBody>
          <a:bodyPr lIns="0" tIns="0" rIns="0" bIns="0" rtlCol="0" anchor="t">
            <a:spAutoFit/>
          </a:bodyPr>
          <a:lstStyle/>
          <a:p>
            <a:pPr>
              <a:lnSpc>
                <a:spcPts val="16560"/>
              </a:lnSpc>
            </a:pPr>
            <a:r>
              <a:rPr lang="en-US" sz="13800">
                <a:solidFill>
                  <a:srgbClr val="FFFFFF"/>
                </a:solidFill>
                <a:latin typeface="Bobby Jones"/>
              </a:rPr>
              <a:t>What did you notice?</a:t>
            </a:r>
          </a:p>
        </p:txBody>
      </p:sp>
      <p:grpSp>
        <p:nvGrpSpPr>
          <p:cNvPr id="5" name="Group 5"/>
          <p:cNvGrpSpPr/>
          <p:nvPr/>
        </p:nvGrpSpPr>
        <p:grpSpPr>
          <a:xfrm>
            <a:off x="11369704" y="0"/>
            <a:ext cx="6918296" cy="10287000"/>
            <a:chOff x="0" y="0"/>
            <a:chExt cx="9224395" cy="13716000"/>
          </a:xfrm>
        </p:grpSpPr>
        <p:grpSp>
          <p:nvGrpSpPr>
            <p:cNvPr id="6" name="Group 6"/>
            <p:cNvGrpSpPr/>
            <p:nvPr/>
          </p:nvGrpSpPr>
          <p:grpSpPr>
            <a:xfrm>
              <a:off x="1827179" y="0"/>
              <a:ext cx="7397216" cy="13716000"/>
              <a:chOff x="0" y="0"/>
              <a:chExt cx="1876701" cy="3479800"/>
            </a:xfrm>
          </p:grpSpPr>
          <p:sp>
            <p:nvSpPr>
              <p:cNvPr id="7" name="Freeform 7"/>
              <p:cNvSpPr/>
              <p:nvPr/>
            </p:nvSpPr>
            <p:spPr>
              <a:xfrm>
                <a:off x="0" y="0"/>
                <a:ext cx="1876701" cy="3479800"/>
              </a:xfrm>
              <a:custGeom>
                <a:avLst/>
                <a:gdLst/>
                <a:ahLst/>
                <a:cxnLst/>
                <a:rect l="l" t="t" r="r" b="b"/>
                <a:pathLst>
                  <a:path w="1876701" h="3479800">
                    <a:moveTo>
                      <a:pt x="0" y="0"/>
                    </a:moveTo>
                    <a:lnTo>
                      <a:pt x="1876701" y="0"/>
                    </a:lnTo>
                    <a:lnTo>
                      <a:pt x="1876701" y="3479800"/>
                    </a:lnTo>
                    <a:lnTo>
                      <a:pt x="0" y="3479800"/>
                    </a:lnTo>
                    <a:close/>
                  </a:path>
                </a:pathLst>
              </a:custGeom>
              <a:solidFill>
                <a:srgbClr val="660087"/>
              </a:solidFill>
            </p:spPr>
            <p:txBody>
              <a:bodyPr/>
              <a:lstStyle/>
              <a:p>
                <a:endParaRPr lang="en-GB"/>
              </a:p>
            </p:txBody>
          </p:sp>
        </p:grpSp>
        <p:sp>
          <p:nvSpPr>
            <p:cNvPr id="8" name="Freeform 8"/>
            <p:cNvSpPr/>
            <p:nvPr/>
          </p:nvSpPr>
          <p:spPr>
            <a:xfrm>
              <a:off x="5906772" y="1773767"/>
              <a:ext cx="3293262" cy="6480879"/>
            </a:xfrm>
            <a:custGeom>
              <a:avLst/>
              <a:gdLst/>
              <a:ahLst/>
              <a:cxnLst/>
              <a:rect l="l" t="t" r="r" b="b"/>
              <a:pathLst>
                <a:path w="3293262" h="6480879">
                  <a:moveTo>
                    <a:pt x="0" y="0"/>
                  </a:moveTo>
                  <a:lnTo>
                    <a:pt x="3293262" y="0"/>
                  </a:lnTo>
                  <a:lnTo>
                    <a:pt x="3293262" y="6480879"/>
                  </a:lnTo>
                  <a:lnTo>
                    <a:pt x="0" y="6480879"/>
                  </a:lnTo>
                  <a:lnTo>
                    <a:pt x="0" y="0"/>
                  </a:lnTo>
                  <a:close/>
                </a:path>
              </a:pathLst>
            </a:custGeom>
            <a:blipFill>
              <a:blip r:embed="rId2">
                <a:alphaModFix amt="9999"/>
              </a:blip>
              <a:stretch>
                <a:fillRect r="-97038"/>
              </a:stretch>
            </a:blipFill>
          </p:spPr>
          <p:txBody>
            <a:bodyPr/>
            <a:lstStyle/>
            <a:p>
              <a:endParaRPr lang="en-GB"/>
            </a:p>
          </p:txBody>
        </p:sp>
        <p:sp>
          <p:nvSpPr>
            <p:cNvPr id="9" name="Freeform 9"/>
            <p:cNvSpPr/>
            <p:nvPr/>
          </p:nvSpPr>
          <p:spPr>
            <a:xfrm>
              <a:off x="2799540" y="8030070"/>
              <a:ext cx="4377627" cy="5664772"/>
            </a:xfrm>
            <a:custGeom>
              <a:avLst/>
              <a:gdLst/>
              <a:ahLst/>
              <a:cxnLst/>
              <a:rect l="l" t="t" r="r" b="b"/>
              <a:pathLst>
                <a:path w="4377627" h="5664772">
                  <a:moveTo>
                    <a:pt x="0" y="0"/>
                  </a:moveTo>
                  <a:lnTo>
                    <a:pt x="4377627" y="0"/>
                  </a:lnTo>
                  <a:lnTo>
                    <a:pt x="4377627" y="5664772"/>
                  </a:lnTo>
                  <a:lnTo>
                    <a:pt x="0" y="5664772"/>
                  </a:lnTo>
                  <a:lnTo>
                    <a:pt x="0" y="0"/>
                  </a:lnTo>
                  <a:close/>
                </a:path>
              </a:pathLst>
            </a:custGeom>
            <a:blipFill>
              <a:blip r:embed="rId3">
                <a:alphaModFix amt="9999"/>
              </a:blip>
              <a:stretch>
                <a:fillRect b="-21937"/>
              </a:stretch>
            </a:blipFill>
          </p:spPr>
          <p:txBody>
            <a:bodyPr/>
            <a:lstStyle/>
            <a:p>
              <a:endParaRPr lang="en-GB"/>
            </a:p>
          </p:txBody>
        </p:sp>
        <p:sp>
          <p:nvSpPr>
            <p:cNvPr id="10" name="Freeform 10"/>
            <p:cNvSpPr/>
            <p:nvPr/>
          </p:nvSpPr>
          <p:spPr>
            <a:xfrm>
              <a:off x="0" y="0"/>
              <a:ext cx="5200829" cy="7185947"/>
            </a:xfrm>
            <a:custGeom>
              <a:avLst/>
              <a:gdLst/>
              <a:ahLst/>
              <a:cxnLst/>
              <a:rect l="l" t="t" r="r" b="b"/>
              <a:pathLst>
                <a:path w="5200829" h="7185947">
                  <a:moveTo>
                    <a:pt x="0" y="0"/>
                  </a:moveTo>
                  <a:lnTo>
                    <a:pt x="5200829" y="0"/>
                  </a:lnTo>
                  <a:lnTo>
                    <a:pt x="5200829" y="7185947"/>
                  </a:lnTo>
                  <a:lnTo>
                    <a:pt x="0" y="7185947"/>
                  </a:lnTo>
                  <a:lnTo>
                    <a:pt x="0" y="0"/>
                  </a:lnTo>
                  <a:close/>
                </a:path>
              </a:pathLst>
            </a:custGeom>
            <a:blipFill>
              <a:blip r:embed="rId4">
                <a:alphaModFix amt="9999"/>
              </a:blip>
              <a:stretch>
                <a:fillRect/>
              </a:stretch>
            </a:blipFill>
          </p:spPr>
          <p:txBody>
            <a:bodyPr/>
            <a:lstStyle/>
            <a:p>
              <a:endParaRPr lang="en-GB"/>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sp>
        <p:nvSpPr>
          <p:cNvPr id="2" name="TextBox 2"/>
          <p:cNvSpPr txBox="1"/>
          <p:nvPr/>
        </p:nvSpPr>
        <p:spPr>
          <a:xfrm>
            <a:off x="7861030" y="1869326"/>
            <a:ext cx="9398270" cy="7614285"/>
          </a:xfrm>
          <a:prstGeom prst="rect">
            <a:avLst/>
          </a:prstGeom>
        </p:spPr>
        <p:txBody>
          <a:bodyPr lIns="0" tIns="0" rIns="0" bIns="0" rtlCol="0" anchor="t">
            <a:spAutoFit/>
          </a:bodyPr>
          <a:lstStyle/>
          <a:p>
            <a:pPr marL="651053" lvl="1" indent="-325526">
              <a:lnSpc>
                <a:spcPts val="5040"/>
              </a:lnSpc>
              <a:buFont typeface="Arial"/>
              <a:buChar char="•"/>
            </a:pPr>
            <a:r>
              <a:rPr lang="en-US" sz="3600">
                <a:solidFill>
                  <a:srgbClr val="FFFFFF"/>
                </a:solidFill>
                <a:latin typeface="Quicksand Medium"/>
              </a:rPr>
              <a:t>Coercive control is an act or a pattern of acts of assault, threats, humiliation and intimidation or other abuse that is used to harm, punish, or frighten their victim.</a:t>
            </a:r>
          </a:p>
          <a:p>
            <a:pPr>
              <a:lnSpc>
                <a:spcPts val="2520"/>
              </a:lnSpc>
            </a:pPr>
            <a:endParaRPr lang="en-US" sz="3600">
              <a:solidFill>
                <a:srgbClr val="FFFFFF"/>
              </a:solidFill>
              <a:latin typeface="Quicksand Medium"/>
            </a:endParaRPr>
          </a:p>
          <a:p>
            <a:pPr marL="651053" lvl="1" indent="-325526">
              <a:lnSpc>
                <a:spcPts val="5040"/>
              </a:lnSpc>
              <a:buFont typeface="Arial"/>
              <a:buChar char="•"/>
            </a:pPr>
            <a:r>
              <a:rPr lang="en-US" sz="3600">
                <a:solidFill>
                  <a:srgbClr val="FFFFFF"/>
                </a:solidFill>
                <a:latin typeface="Quicksand Medium"/>
              </a:rPr>
              <a:t>This controlling behaviour is designed to make a person dependent by isolating them from support, exploiting them, depriving them of independence and regulating their everyday behaviour.</a:t>
            </a:r>
          </a:p>
          <a:p>
            <a:pPr>
              <a:lnSpc>
                <a:spcPts val="2520"/>
              </a:lnSpc>
            </a:pPr>
            <a:endParaRPr lang="en-US" sz="3600">
              <a:solidFill>
                <a:srgbClr val="FFFFFF"/>
              </a:solidFill>
              <a:latin typeface="Quicksand Medium"/>
            </a:endParaRPr>
          </a:p>
          <a:p>
            <a:pPr marL="651053" lvl="1" indent="-325526" algn="l">
              <a:lnSpc>
                <a:spcPts val="5040"/>
              </a:lnSpc>
              <a:buFont typeface="Arial"/>
              <a:buChar char="•"/>
            </a:pPr>
            <a:r>
              <a:rPr lang="en-US" sz="3600">
                <a:solidFill>
                  <a:srgbClr val="FFFFFF"/>
                </a:solidFill>
                <a:latin typeface="Quicksand Medium"/>
              </a:rPr>
              <a:t>Coercive control is a criminal offence. </a:t>
            </a:r>
          </a:p>
        </p:txBody>
      </p:sp>
      <p:sp>
        <p:nvSpPr>
          <p:cNvPr id="3" name="TextBox 3"/>
          <p:cNvSpPr txBox="1"/>
          <p:nvPr/>
        </p:nvSpPr>
        <p:spPr>
          <a:xfrm>
            <a:off x="1028700" y="565006"/>
            <a:ext cx="16230600" cy="981710"/>
          </a:xfrm>
          <a:prstGeom prst="rect">
            <a:avLst/>
          </a:prstGeom>
        </p:spPr>
        <p:txBody>
          <a:bodyPr lIns="0" tIns="0" rIns="0" bIns="0" rtlCol="0" anchor="t">
            <a:spAutoFit/>
          </a:bodyPr>
          <a:lstStyle/>
          <a:p>
            <a:pPr>
              <a:lnSpc>
                <a:spcPts val="7840"/>
              </a:lnSpc>
            </a:pPr>
            <a:r>
              <a:rPr lang="en-US" sz="5600">
                <a:solidFill>
                  <a:srgbClr val="FFFFFF"/>
                </a:solidFill>
                <a:latin typeface="Bobby Jones"/>
              </a:rPr>
              <a:t>What is coercive control?</a:t>
            </a:r>
          </a:p>
        </p:txBody>
      </p:sp>
      <p:sp>
        <p:nvSpPr>
          <p:cNvPr id="4" name="Freeform 4"/>
          <p:cNvSpPr/>
          <p:nvPr/>
        </p:nvSpPr>
        <p:spPr>
          <a:xfrm>
            <a:off x="952606" y="5300208"/>
            <a:ext cx="4441599" cy="2883001"/>
          </a:xfrm>
          <a:custGeom>
            <a:avLst/>
            <a:gdLst/>
            <a:ahLst/>
            <a:cxnLst/>
            <a:rect l="l" t="t" r="r" b="b"/>
            <a:pathLst>
              <a:path w="4441599" h="2883001">
                <a:moveTo>
                  <a:pt x="0" y="0"/>
                </a:moveTo>
                <a:lnTo>
                  <a:pt x="4441599" y="0"/>
                </a:lnTo>
                <a:lnTo>
                  <a:pt x="4441599" y="2883002"/>
                </a:lnTo>
                <a:lnTo>
                  <a:pt x="0" y="28830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Freeform 5"/>
          <p:cNvSpPr/>
          <p:nvPr/>
        </p:nvSpPr>
        <p:spPr>
          <a:xfrm>
            <a:off x="663201" y="2332414"/>
            <a:ext cx="3996803" cy="2594289"/>
          </a:xfrm>
          <a:custGeom>
            <a:avLst/>
            <a:gdLst/>
            <a:ahLst/>
            <a:cxnLst/>
            <a:rect l="l" t="t" r="r" b="b"/>
            <a:pathLst>
              <a:path w="3996803" h="2594289">
                <a:moveTo>
                  <a:pt x="0" y="0"/>
                </a:moveTo>
                <a:lnTo>
                  <a:pt x="3996803" y="0"/>
                </a:lnTo>
                <a:lnTo>
                  <a:pt x="3996803" y="2594288"/>
                </a:lnTo>
                <a:lnTo>
                  <a:pt x="0" y="25942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flipH="1">
            <a:off x="4088942" y="3702488"/>
            <a:ext cx="3772088" cy="2448428"/>
          </a:xfrm>
          <a:custGeom>
            <a:avLst/>
            <a:gdLst/>
            <a:ahLst/>
            <a:cxnLst/>
            <a:rect l="l" t="t" r="r" b="b"/>
            <a:pathLst>
              <a:path w="3772088" h="2448428">
                <a:moveTo>
                  <a:pt x="3772088" y="0"/>
                </a:moveTo>
                <a:lnTo>
                  <a:pt x="0" y="0"/>
                </a:lnTo>
                <a:lnTo>
                  <a:pt x="0" y="2448428"/>
                </a:lnTo>
                <a:lnTo>
                  <a:pt x="3772088" y="2448428"/>
                </a:lnTo>
                <a:lnTo>
                  <a:pt x="3772088"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7" name="Freeform 7"/>
          <p:cNvSpPr/>
          <p:nvPr/>
        </p:nvSpPr>
        <p:spPr>
          <a:xfrm>
            <a:off x="3173406" y="2598169"/>
            <a:ext cx="950028" cy="1464397"/>
          </a:xfrm>
          <a:custGeom>
            <a:avLst/>
            <a:gdLst/>
            <a:ahLst/>
            <a:cxnLst/>
            <a:rect l="l" t="t" r="r" b="b"/>
            <a:pathLst>
              <a:path w="950028" h="1464397">
                <a:moveTo>
                  <a:pt x="0" y="0"/>
                </a:moveTo>
                <a:lnTo>
                  <a:pt x="950027" y="0"/>
                </a:lnTo>
                <a:lnTo>
                  <a:pt x="950027" y="1464397"/>
                </a:lnTo>
                <a:lnTo>
                  <a:pt x="0" y="146439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8" name="Freeform 8"/>
          <p:cNvSpPr/>
          <p:nvPr/>
        </p:nvSpPr>
        <p:spPr>
          <a:xfrm>
            <a:off x="4444479" y="4044767"/>
            <a:ext cx="896479" cy="1381857"/>
          </a:xfrm>
          <a:custGeom>
            <a:avLst/>
            <a:gdLst/>
            <a:ahLst/>
            <a:cxnLst/>
            <a:rect l="l" t="t" r="r" b="b"/>
            <a:pathLst>
              <a:path w="896479" h="1381857">
                <a:moveTo>
                  <a:pt x="0" y="0"/>
                </a:moveTo>
                <a:lnTo>
                  <a:pt x="896480" y="0"/>
                </a:lnTo>
                <a:lnTo>
                  <a:pt x="896480" y="1381857"/>
                </a:lnTo>
                <a:lnTo>
                  <a:pt x="0" y="138185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9" name="Freeform 9"/>
          <p:cNvSpPr/>
          <p:nvPr/>
        </p:nvSpPr>
        <p:spPr>
          <a:xfrm>
            <a:off x="4045438" y="5957709"/>
            <a:ext cx="798084" cy="1230187"/>
          </a:xfrm>
          <a:custGeom>
            <a:avLst/>
            <a:gdLst/>
            <a:ahLst/>
            <a:cxnLst/>
            <a:rect l="l" t="t" r="r" b="b"/>
            <a:pathLst>
              <a:path w="798084" h="1230187">
                <a:moveTo>
                  <a:pt x="0" y="0"/>
                </a:moveTo>
                <a:lnTo>
                  <a:pt x="798083" y="0"/>
                </a:lnTo>
                <a:lnTo>
                  <a:pt x="798083" y="1230186"/>
                </a:lnTo>
                <a:lnTo>
                  <a:pt x="0" y="123018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845076"/>
            <a:ext cx="10362186" cy="8176895"/>
          </a:xfrm>
          <a:prstGeom prst="rect">
            <a:avLst/>
          </a:prstGeom>
        </p:spPr>
        <p:txBody>
          <a:bodyPr lIns="0" tIns="0" rIns="0" bIns="0" rtlCol="0" anchor="t">
            <a:spAutoFit/>
          </a:bodyPr>
          <a:lstStyle/>
          <a:p>
            <a:pPr marL="578715" lvl="1" indent="-289358">
              <a:lnSpc>
                <a:spcPts val="4480"/>
              </a:lnSpc>
              <a:buFont typeface="Arial"/>
              <a:buChar char="•"/>
            </a:pPr>
            <a:r>
              <a:rPr lang="en-US" sz="3200">
                <a:solidFill>
                  <a:srgbClr val="343434"/>
                </a:solidFill>
                <a:latin typeface="Quicksand Medium"/>
              </a:rPr>
              <a:t>They text you every day to see how you are doing.</a:t>
            </a:r>
          </a:p>
          <a:p>
            <a:pPr>
              <a:lnSpc>
                <a:spcPts val="1679"/>
              </a:lnSpc>
            </a:pPr>
            <a:endParaRPr lang="en-US" sz="3200">
              <a:solidFill>
                <a:srgbClr val="343434"/>
              </a:solidFill>
              <a:latin typeface="Quicksand Medium"/>
            </a:endParaRPr>
          </a:p>
          <a:p>
            <a:pPr marL="578715" lvl="1" indent="-289358">
              <a:lnSpc>
                <a:spcPts val="4480"/>
              </a:lnSpc>
              <a:buFont typeface="Arial"/>
              <a:buChar char="•"/>
            </a:pPr>
            <a:r>
              <a:rPr lang="en-US" sz="3200">
                <a:solidFill>
                  <a:srgbClr val="343434"/>
                </a:solidFill>
                <a:latin typeface="Quicksand Medium"/>
              </a:rPr>
              <a:t>They tell you how nice you are.</a:t>
            </a:r>
          </a:p>
          <a:p>
            <a:pPr>
              <a:lnSpc>
                <a:spcPts val="1679"/>
              </a:lnSpc>
            </a:pPr>
            <a:endParaRPr lang="en-US" sz="3200">
              <a:solidFill>
                <a:srgbClr val="343434"/>
              </a:solidFill>
              <a:latin typeface="Quicksand Medium"/>
            </a:endParaRPr>
          </a:p>
          <a:p>
            <a:pPr marL="578715" lvl="1" indent="-289358">
              <a:lnSpc>
                <a:spcPts val="4480"/>
              </a:lnSpc>
              <a:buFont typeface="Arial"/>
              <a:buChar char="•"/>
            </a:pPr>
            <a:r>
              <a:rPr lang="en-US" sz="3200">
                <a:solidFill>
                  <a:srgbClr val="343434"/>
                </a:solidFill>
                <a:latin typeface="Quicksand Medium"/>
              </a:rPr>
              <a:t>They want to be with you all the time.</a:t>
            </a:r>
          </a:p>
          <a:p>
            <a:pPr>
              <a:lnSpc>
                <a:spcPts val="1679"/>
              </a:lnSpc>
            </a:pPr>
            <a:endParaRPr lang="en-US" sz="3200">
              <a:solidFill>
                <a:srgbClr val="343434"/>
              </a:solidFill>
              <a:latin typeface="Quicksand Medium"/>
            </a:endParaRPr>
          </a:p>
          <a:p>
            <a:pPr marL="578715" lvl="1" indent="-289358">
              <a:lnSpc>
                <a:spcPts val="4480"/>
              </a:lnSpc>
              <a:buFont typeface="Arial"/>
              <a:buChar char="•"/>
            </a:pPr>
            <a:r>
              <a:rPr lang="en-US" sz="3200">
                <a:solidFill>
                  <a:srgbClr val="343434"/>
                </a:solidFill>
                <a:latin typeface="Quicksand Medium"/>
              </a:rPr>
              <a:t>They turn up at your home uninvited with a present on your birthday.</a:t>
            </a:r>
          </a:p>
          <a:p>
            <a:pPr>
              <a:lnSpc>
                <a:spcPts val="1679"/>
              </a:lnSpc>
            </a:pPr>
            <a:endParaRPr lang="en-US" sz="3200">
              <a:solidFill>
                <a:srgbClr val="343434"/>
              </a:solidFill>
              <a:latin typeface="Quicksand Medium"/>
            </a:endParaRPr>
          </a:p>
          <a:p>
            <a:pPr marL="578715" lvl="1" indent="-289358">
              <a:lnSpc>
                <a:spcPts val="4480"/>
              </a:lnSpc>
              <a:buFont typeface="Arial"/>
              <a:buChar char="•"/>
            </a:pPr>
            <a:r>
              <a:rPr lang="en-US" sz="3200">
                <a:solidFill>
                  <a:srgbClr val="343434"/>
                </a:solidFill>
                <a:latin typeface="Quicksand Medium"/>
              </a:rPr>
              <a:t>They get annoyed if you don’t text them back straight away.</a:t>
            </a:r>
          </a:p>
          <a:p>
            <a:pPr>
              <a:lnSpc>
                <a:spcPts val="1679"/>
              </a:lnSpc>
            </a:pPr>
            <a:endParaRPr lang="en-US" sz="3200">
              <a:solidFill>
                <a:srgbClr val="343434"/>
              </a:solidFill>
              <a:latin typeface="Quicksand Medium"/>
            </a:endParaRPr>
          </a:p>
          <a:p>
            <a:pPr marL="578715" lvl="1" indent="-289358">
              <a:lnSpc>
                <a:spcPts val="4480"/>
              </a:lnSpc>
              <a:buFont typeface="Arial"/>
              <a:buChar char="•"/>
            </a:pPr>
            <a:r>
              <a:rPr lang="en-US" sz="3200">
                <a:solidFill>
                  <a:srgbClr val="343434"/>
                </a:solidFill>
                <a:latin typeface="Quicksand Medium"/>
              </a:rPr>
              <a:t>They tell you that without you they are nothing.</a:t>
            </a:r>
          </a:p>
          <a:p>
            <a:pPr>
              <a:lnSpc>
                <a:spcPts val="1679"/>
              </a:lnSpc>
            </a:pPr>
            <a:endParaRPr lang="en-US" sz="3200">
              <a:solidFill>
                <a:srgbClr val="343434"/>
              </a:solidFill>
              <a:latin typeface="Quicksand Medium"/>
            </a:endParaRPr>
          </a:p>
          <a:p>
            <a:pPr marL="578715" lvl="1" indent="-289358">
              <a:lnSpc>
                <a:spcPts val="4480"/>
              </a:lnSpc>
              <a:buFont typeface="Arial"/>
              <a:buChar char="•"/>
            </a:pPr>
            <a:r>
              <a:rPr lang="en-US" sz="3200">
                <a:solidFill>
                  <a:srgbClr val="343434"/>
                </a:solidFill>
                <a:latin typeface="Quicksand Medium"/>
              </a:rPr>
              <a:t>They tell you that you are paranoid and that you make things up.</a:t>
            </a:r>
          </a:p>
          <a:p>
            <a:pPr>
              <a:lnSpc>
                <a:spcPts val="1679"/>
              </a:lnSpc>
            </a:pPr>
            <a:endParaRPr lang="en-US" sz="3200">
              <a:solidFill>
                <a:srgbClr val="343434"/>
              </a:solidFill>
              <a:latin typeface="Quicksand Medium"/>
            </a:endParaRPr>
          </a:p>
          <a:p>
            <a:pPr marL="578715" lvl="1" indent="-289358" algn="l">
              <a:lnSpc>
                <a:spcPts val="4480"/>
              </a:lnSpc>
              <a:buFont typeface="Arial"/>
              <a:buChar char="•"/>
            </a:pPr>
            <a:r>
              <a:rPr lang="en-US" sz="3200">
                <a:solidFill>
                  <a:srgbClr val="343434"/>
                </a:solidFill>
                <a:latin typeface="Quicksand Medium"/>
              </a:rPr>
              <a:t>They tell you other people in your life don’t respect you or like you.</a:t>
            </a:r>
          </a:p>
        </p:txBody>
      </p:sp>
      <p:sp>
        <p:nvSpPr>
          <p:cNvPr id="3" name="Freeform 3"/>
          <p:cNvSpPr/>
          <p:nvPr/>
        </p:nvSpPr>
        <p:spPr>
          <a:xfrm rot="-5400000">
            <a:off x="8035353" y="5343088"/>
            <a:ext cx="8821239" cy="192463"/>
          </a:xfrm>
          <a:custGeom>
            <a:avLst/>
            <a:gdLst/>
            <a:ahLst/>
            <a:cxnLst/>
            <a:rect l="l" t="t" r="r" b="b"/>
            <a:pathLst>
              <a:path w="8821239" h="192463">
                <a:moveTo>
                  <a:pt x="0" y="0"/>
                </a:moveTo>
                <a:lnTo>
                  <a:pt x="8821239" y="0"/>
                </a:lnTo>
                <a:lnTo>
                  <a:pt x="8821239" y="192463"/>
                </a:lnTo>
                <a:lnTo>
                  <a:pt x="0" y="1924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12397366" y="7633998"/>
            <a:ext cx="1955698" cy="2060601"/>
          </a:xfrm>
          <a:custGeom>
            <a:avLst/>
            <a:gdLst/>
            <a:ahLst/>
            <a:cxnLst/>
            <a:rect l="l" t="t" r="r" b="b"/>
            <a:pathLst>
              <a:path w="1955698" h="2060601">
                <a:moveTo>
                  <a:pt x="0" y="0"/>
                </a:moveTo>
                <a:lnTo>
                  <a:pt x="1955698" y="0"/>
                </a:lnTo>
                <a:lnTo>
                  <a:pt x="1955698" y="2060601"/>
                </a:lnTo>
                <a:lnTo>
                  <a:pt x="0" y="20606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TextBox 5"/>
          <p:cNvSpPr txBox="1"/>
          <p:nvPr/>
        </p:nvSpPr>
        <p:spPr>
          <a:xfrm>
            <a:off x="1028700" y="565006"/>
            <a:ext cx="16230600" cy="981710"/>
          </a:xfrm>
          <a:prstGeom prst="rect">
            <a:avLst/>
          </a:prstGeom>
        </p:spPr>
        <p:txBody>
          <a:bodyPr lIns="0" tIns="0" rIns="0" bIns="0" rtlCol="0" anchor="t">
            <a:spAutoFit/>
          </a:bodyPr>
          <a:lstStyle/>
          <a:p>
            <a:pPr>
              <a:lnSpc>
                <a:spcPts val="7840"/>
              </a:lnSpc>
            </a:pPr>
            <a:r>
              <a:rPr lang="en-US" sz="5600">
                <a:solidFill>
                  <a:srgbClr val="343434"/>
                </a:solidFill>
                <a:latin typeface="Bobby Jones"/>
              </a:rPr>
              <a:t>Where is the line?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sp>
        <p:nvSpPr>
          <p:cNvPr id="2" name="TextBox 2"/>
          <p:cNvSpPr txBox="1"/>
          <p:nvPr/>
        </p:nvSpPr>
        <p:spPr>
          <a:xfrm>
            <a:off x="1028700" y="3920134"/>
            <a:ext cx="8115300" cy="2124075"/>
          </a:xfrm>
          <a:prstGeom prst="rect">
            <a:avLst/>
          </a:prstGeom>
        </p:spPr>
        <p:txBody>
          <a:bodyPr lIns="0" tIns="0" rIns="0" bIns="0" rtlCol="0" anchor="t">
            <a:spAutoFit/>
          </a:bodyPr>
          <a:lstStyle/>
          <a:p>
            <a:pPr>
              <a:lnSpc>
                <a:spcPts val="16560"/>
              </a:lnSpc>
            </a:pPr>
            <a:r>
              <a:rPr lang="en-US" sz="13800">
                <a:solidFill>
                  <a:srgbClr val="FFFFFF"/>
                </a:solidFill>
                <a:latin typeface="Bobby Jones"/>
              </a:rPr>
              <a:t>Break</a:t>
            </a:r>
          </a:p>
        </p:txBody>
      </p:sp>
      <p:grpSp>
        <p:nvGrpSpPr>
          <p:cNvPr id="3" name="Group 3"/>
          <p:cNvGrpSpPr/>
          <p:nvPr/>
        </p:nvGrpSpPr>
        <p:grpSpPr>
          <a:xfrm>
            <a:off x="11369704" y="0"/>
            <a:ext cx="6918296" cy="10287000"/>
            <a:chOff x="0" y="0"/>
            <a:chExt cx="9224395" cy="13716000"/>
          </a:xfrm>
        </p:grpSpPr>
        <p:grpSp>
          <p:nvGrpSpPr>
            <p:cNvPr id="4" name="Group 4"/>
            <p:cNvGrpSpPr/>
            <p:nvPr/>
          </p:nvGrpSpPr>
          <p:grpSpPr>
            <a:xfrm>
              <a:off x="1827179" y="0"/>
              <a:ext cx="7397216" cy="13716000"/>
              <a:chOff x="0" y="0"/>
              <a:chExt cx="1876701" cy="3479800"/>
            </a:xfrm>
          </p:grpSpPr>
          <p:sp>
            <p:nvSpPr>
              <p:cNvPr id="5" name="Freeform 5"/>
              <p:cNvSpPr/>
              <p:nvPr/>
            </p:nvSpPr>
            <p:spPr>
              <a:xfrm>
                <a:off x="0" y="0"/>
                <a:ext cx="1876701" cy="3479800"/>
              </a:xfrm>
              <a:custGeom>
                <a:avLst/>
                <a:gdLst/>
                <a:ahLst/>
                <a:cxnLst/>
                <a:rect l="l" t="t" r="r" b="b"/>
                <a:pathLst>
                  <a:path w="1876701" h="3479800">
                    <a:moveTo>
                      <a:pt x="0" y="0"/>
                    </a:moveTo>
                    <a:lnTo>
                      <a:pt x="1876701" y="0"/>
                    </a:lnTo>
                    <a:lnTo>
                      <a:pt x="1876701" y="3479800"/>
                    </a:lnTo>
                    <a:lnTo>
                      <a:pt x="0" y="3479800"/>
                    </a:lnTo>
                    <a:close/>
                  </a:path>
                </a:pathLst>
              </a:custGeom>
              <a:solidFill>
                <a:srgbClr val="660087"/>
              </a:solidFill>
            </p:spPr>
            <p:txBody>
              <a:bodyPr/>
              <a:lstStyle/>
              <a:p>
                <a:endParaRPr lang="en-GB"/>
              </a:p>
            </p:txBody>
          </p:sp>
        </p:grpSp>
        <p:sp>
          <p:nvSpPr>
            <p:cNvPr id="6" name="Freeform 6"/>
            <p:cNvSpPr/>
            <p:nvPr/>
          </p:nvSpPr>
          <p:spPr>
            <a:xfrm>
              <a:off x="5906772" y="1773767"/>
              <a:ext cx="3293262" cy="6480879"/>
            </a:xfrm>
            <a:custGeom>
              <a:avLst/>
              <a:gdLst/>
              <a:ahLst/>
              <a:cxnLst/>
              <a:rect l="l" t="t" r="r" b="b"/>
              <a:pathLst>
                <a:path w="3293262" h="6480879">
                  <a:moveTo>
                    <a:pt x="0" y="0"/>
                  </a:moveTo>
                  <a:lnTo>
                    <a:pt x="3293262" y="0"/>
                  </a:lnTo>
                  <a:lnTo>
                    <a:pt x="3293262" y="6480879"/>
                  </a:lnTo>
                  <a:lnTo>
                    <a:pt x="0" y="6480879"/>
                  </a:lnTo>
                  <a:lnTo>
                    <a:pt x="0" y="0"/>
                  </a:lnTo>
                  <a:close/>
                </a:path>
              </a:pathLst>
            </a:custGeom>
            <a:blipFill>
              <a:blip r:embed="rId2">
                <a:alphaModFix amt="9999"/>
              </a:blip>
              <a:stretch>
                <a:fillRect r="-97038"/>
              </a:stretch>
            </a:blipFill>
          </p:spPr>
          <p:txBody>
            <a:bodyPr/>
            <a:lstStyle/>
            <a:p>
              <a:endParaRPr lang="en-GB"/>
            </a:p>
          </p:txBody>
        </p:sp>
        <p:sp>
          <p:nvSpPr>
            <p:cNvPr id="7" name="Freeform 7"/>
            <p:cNvSpPr/>
            <p:nvPr/>
          </p:nvSpPr>
          <p:spPr>
            <a:xfrm>
              <a:off x="2799540" y="8030070"/>
              <a:ext cx="4377627" cy="5664772"/>
            </a:xfrm>
            <a:custGeom>
              <a:avLst/>
              <a:gdLst/>
              <a:ahLst/>
              <a:cxnLst/>
              <a:rect l="l" t="t" r="r" b="b"/>
              <a:pathLst>
                <a:path w="4377627" h="5664772">
                  <a:moveTo>
                    <a:pt x="0" y="0"/>
                  </a:moveTo>
                  <a:lnTo>
                    <a:pt x="4377627" y="0"/>
                  </a:lnTo>
                  <a:lnTo>
                    <a:pt x="4377627" y="5664772"/>
                  </a:lnTo>
                  <a:lnTo>
                    <a:pt x="0" y="5664772"/>
                  </a:lnTo>
                  <a:lnTo>
                    <a:pt x="0" y="0"/>
                  </a:lnTo>
                  <a:close/>
                </a:path>
              </a:pathLst>
            </a:custGeom>
            <a:blipFill>
              <a:blip r:embed="rId3">
                <a:alphaModFix amt="9999"/>
              </a:blip>
              <a:stretch>
                <a:fillRect b="-21937"/>
              </a:stretch>
            </a:blipFill>
          </p:spPr>
          <p:txBody>
            <a:bodyPr/>
            <a:lstStyle/>
            <a:p>
              <a:endParaRPr lang="en-GB"/>
            </a:p>
          </p:txBody>
        </p:sp>
        <p:sp>
          <p:nvSpPr>
            <p:cNvPr id="8" name="Freeform 8"/>
            <p:cNvSpPr/>
            <p:nvPr/>
          </p:nvSpPr>
          <p:spPr>
            <a:xfrm>
              <a:off x="0" y="0"/>
              <a:ext cx="5200829" cy="7185947"/>
            </a:xfrm>
            <a:custGeom>
              <a:avLst/>
              <a:gdLst/>
              <a:ahLst/>
              <a:cxnLst/>
              <a:rect l="l" t="t" r="r" b="b"/>
              <a:pathLst>
                <a:path w="5200829" h="7185947">
                  <a:moveTo>
                    <a:pt x="0" y="0"/>
                  </a:moveTo>
                  <a:lnTo>
                    <a:pt x="5200829" y="0"/>
                  </a:lnTo>
                  <a:lnTo>
                    <a:pt x="5200829" y="7185947"/>
                  </a:lnTo>
                  <a:lnTo>
                    <a:pt x="0" y="7185947"/>
                  </a:lnTo>
                  <a:lnTo>
                    <a:pt x="0" y="0"/>
                  </a:lnTo>
                  <a:close/>
                </a:path>
              </a:pathLst>
            </a:custGeom>
            <a:blipFill>
              <a:blip r:embed="rId4">
                <a:alphaModFix amt="9999"/>
              </a:blip>
              <a:stretch>
                <a:fillRect/>
              </a:stretch>
            </a:blipFill>
          </p:spPr>
          <p:txBody>
            <a:bodyPr/>
            <a:lstStyle/>
            <a:p>
              <a:endParaRPr lang="en-GB"/>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sp>
        <p:nvSpPr>
          <p:cNvPr id="2" name="TextBox 2"/>
          <p:cNvSpPr txBox="1"/>
          <p:nvPr/>
        </p:nvSpPr>
        <p:spPr>
          <a:xfrm>
            <a:off x="9046174" y="3536633"/>
            <a:ext cx="8213126" cy="3156585"/>
          </a:xfrm>
          <a:prstGeom prst="rect">
            <a:avLst/>
          </a:prstGeom>
        </p:spPr>
        <p:txBody>
          <a:bodyPr lIns="0" tIns="0" rIns="0" bIns="0" rtlCol="0" anchor="t">
            <a:spAutoFit/>
          </a:bodyPr>
          <a:lstStyle/>
          <a:p>
            <a:pPr marL="651053" lvl="1" indent="-325526">
              <a:lnSpc>
                <a:spcPts val="5040"/>
              </a:lnSpc>
              <a:buFont typeface="Arial"/>
              <a:buChar char="•"/>
            </a:pPr>
            <a:r>
              <a:rPr lang="en-US" sz="3600">
                <a:solidFill>
                  <a:srgbClr val="FFFFFF"/>
                </a:solidFill>
                <a:latin typeface="Quicksand Medium"/>
              </a:rPr>
              <a:t>Consent is when two people agree on the same thing.</a:t>
            </a:r>
          </a:p>
          <a:p>
            <a:pPr>
              <a:lnSpc>
                <a:spcPts val="5040"/>
              </a:lnSpc>
            </a:pPr>
            <a:endParaRPr lang="en-US" sz="3600">
              <a:solidFill>
                <a:srgbClr val="FFFFFF"/>
              </a:solidFill>
              <a:latin typeface="Quicksand Medium"/>
            </a:endParaRPr>
          </a:p>
          <a:p>
            <a:pPr marL="651053" lvl="1" indent="-325526" algn="l">
              <a:lnSpc>
                <a:spcPts val="5040"/>
              </a:lnSpc>
              <a:buFont typeface="Arial"/>
              <a:buChar char="•"/>
            </a:pPr>
            <a:r>
              <a:rPr lang="en-US" sz="3600">
                <a:solidFill>
                  <a:srgbClr val="FFFFFF"/>
                </a:solidFill>
                <a:latin typeface="Quicksand Medium"/>
              </a:rPr>
              <a:t>It’s not just about romantic relationships.  </a:t>
            </a:r>
          </a:p>
        </p:txBody>
      </p:sp>
      <p:sp>
        <p:nvSpPr>
          <p:cNvPr id="3" name="TextBox 3"/>
          <p:cNvSpPr txBox="1"/>
          <p:nvPr/>
        </p:nvSpPr>
        <p:spPr>
          <a:xfrm>
            <a:off x="1028700" y="565006"/>
            <a:ext cx="16230600" cy="981710"/>
          </a:xfrm>
          <a:prstGeom prst="rect">
            <a:avLst/>
          </a:prstGeom>
        </p:spPr>
        <p:txBody>
          <a:bodyPr lIns="0" tIns="0" rIns="0" bIns="0" rtlCol="0" anchor="t">
            <a:spAutoFit/>
          </a:bodyPr>
          <a:lstStyle/>
          <a:p>
            <a:pPr>
              <a:lnSpc>
                <a:spcPts val="7840"/>
              </a:lnSpc>
            </a:pPr>
            <a:r>
              <a:rPr lang="en-US" sz="5600">
                <a:solidFill>
                  <a:srgbClr val="FFFFFF"/>
                </a:solidFill>
                <a:latin typeface="Bobby Jones"/>
              </a:rPr>
              <a:t>What is consent?</a:t>
            </a:r>
          </a:p>
        </p:txBody>
      </p:sp>
      <p:sp>
        <p:nvSpPr>
          <p:cNvPr id="4" name="Freeform 4"/>
          <p:cNvSpPr/>
          <p:nvPr/>
        </p:nvSpPr>
        <p:spPr>
          <a:xfrm>
            <a:off x="663201" y="5553291"/>
            <a:ext cx="4441599" cy="2883001"/>
          </a:xfrm>
          <a:custGeom>
            <a:avLst/>
            <a:gdLst/>
            <a:ahLst/>
            <a:cxnLst/>
            <a:rect l="l" t="t" r="r" b="b"/>
            <a:pathLst>
              <a:path w="4441599" h="2883001">
                <a:moveTo>
                  <a:pt x="0" y="0"/>
                </a:moveTo>
                <a:lnTo>
                  <a:pt x="4441599" y="0"/>
                </a:lnTo>
                <a:lnTo>
                  <a:pt x="4441599" y="2883001"/>
                </a:lnTo>
                <a:lnTo>
                  <a:pt x="0" y="28830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Freeform 5"/>
          <p:cNvSpPr/>
          <p:nvPr/>
        </p:nvSpPr>
        <p:spPr>
          <a:xfrm>
            <a:off x="663201" y="2703918"/>
            <a:ext cx="4202967" cy="2728108"/>
          </a:xfrm>
          <a:custGeom>
            <a:avLst/>
            <a:gdLst/>
            <a:ahLst/>
            <a:cxnLst/>
            <a:rect l="l" t="t" r="r" b="b"/>
            <a:pathLst>
              <a:path w="4202967" h="2728108">
                <a:moveTo>
                  <a:pt x="0" y="0"/>
                </a:moveTo>
                <a:lnTo>
                  <a:pt x="4202968" y="0"/>
                </a:lnTo>
                <a:lnTo>
                  <a:pt x="4202968" y="2728108"/>
                </a:lnTo>
                <a:lnTo>
                  <a:pt x="0" y="27281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flipH="1">
            <a:off x="4515594" y="3731957"/>
            <a:ext cx="4281412" cy="2779026"/>
          </a:xfrm>
          <a:custGeom>
            <a:avLst/>
            <a:gdLst/>
            <a:ahLst/>
            <a:cxnLst/>
            <a:rect l="l" t="t" r="r" b="b"/>
            <a:pathLst>
              <a:path w="4281412" h="2779026">
                <a:moveTo>
                  <a:pt x="4281412" y="0"/>
                </a:moveTo>
                <a:lnTo>
                  <a:pt x="0" y="0"/>
                </a:lnTo>
                <a:lnTo>
                  <a:pt x="0" y="2779025"/>
                </a:lnTo>
                <a:lnTo>
                  <a:pt x="4281412" y="2779025"/>
                </a:lnTo>
                <a:lnTo>
                  <a:pt x="4281412"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7" name="Freeform 7"/>
          <p:cNvSpPr/>
          <p:nvPr/>
        </p:nvSpPr>
        <p:spPr>
          <a:xfrm>
            <a:off x="3302888" y="2983382"/>
            <a:ext cx="999032" cy="1539934"/>
          </a:xfrm>
          <a:custGeom>
            <a:avLst/>
            <a:gdLst/>
            <a:ahLst/>
            <a:cxnLst/>
            <a:rect l="l" t="t" r="r" b="b"/>
            <a:pathLst>
              <a:path w="999032" h="1539934">
                <a:moveTo>
                  <a:pt x="0" y="0"/>
                </a:moveTo>
                <a:lnTo>
                  <a:pt x="999032" y="0"/>
                </a:lnTo>
                <a:lnTo>
                  <a:pt x="999032" y="1539934"/>
                </a:lnTo>
                <a:lnTo>
                  <a:pt x="0" y="153993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8" name="Freeform 8"/>
          <p:cNvSpPr/>
          <p:nvPr/>
        </p:nvSpPr>
        <p:spPr>
          <a:xfrm>
            <a:off x="4919137" y="4120451"/>
            <a:ext cx="1017526" cy="1568441"/>
          </a:xfrm>
          <a:custGeom>
            <a:avLst/>
            <a:gdLst/>
            <a:ahLst/>
            <a:cxnLst/>
            <a:rect l="l" t="t" r="r" b="b"/>
            <a:pathLst>
              <a:path w="1017526" h="1568441">
                <a:moveTo>
                  <a:pt x="0" y="0"/>
                </a:moveTo>
                <a:lnTo>
                  <a:pt x="1017526" y="0"/>
                </a:lnTo>
                <a:lnTo>
                  <a:pt x="1017526" y="1568441"/>
                </a:lnTo>
                <a:lnTo>
                  <a:pt x="0" y="156844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9" name="Freeform 9"/>
          <p:cNvSpPr/>
          <p:nvPr/>
        </p:nvSpPr>
        <p:spPr>
          <a:xfrm>
            <a:off x="3984406" y="6194989"/>
            <a:ext cx="798084" cy="1230187"/>
          </a:xfrm>
          <a:custGeom>
            <a:avLst/>
            <a:gdLst/>
            <a:ahLst/>
            <a:cxnLst/>
            <a:rect l="l" t="t" r="r" b="b"/>
            <a:pathLst>
              <a:path w="798084" h="1230187">
                <a:moveTo>
                  <a:pt x="0" y="0"/>
                </a:moveTo>
                <a:lnTo>
                  <a:pt x="798084" y="0"/>
                </a:lnTo>
                <a:lnTo>
                  <a:pt x="798084" y="1230187"/>
                </a:lnTo>
                <a:lnTo>
                  <a:pt x="0" y="123018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sp>
        <p:nvSpPr>
          <p:cNvPr id="2" name="TextBox 2"/>
          <p:cNvSpPr txBox="1"/>
          <p:nvPr/>
        </p:nvSpPr>
        <p:spPr>
          <a:xfrm>
            <a:off x="1028700" y="2744621"/>
            <a:ext cx="7404162" cy="5090160"/>
          </a:xfrm>
          <a:prstGeom prst="rect">
            <a:avLst/>
          </a:prstGeom>
        </p:spPr>
        <p:txBody>
          <a:bodyPr lIns="0" tIns="0" rIns="0" bIns="0" rtlCol="0" anchor="t">
            <a:spAutoFit/>
          </a:bodyPr>
          <a:lstStyle/>
          <a:p>
            <a:pPr algn="l">
              <a:lnSpc>
                <a:spcPts val="5039"/>
              </a:lnSpc>
            </a:pPr>
            <a:r>
              <a:rPr lang="en-US" sz="3599">
                <a:solidFill>
                  <a:srgbClr val="FFFFFF"/>
                </a:solidFill>
                <a:latin typeface="Quicksand Medium"/>
              </a:rPr>
              <a:t>Think of boundaries as bubbles that protect us.</a:t>
            </a:r>
          </a:p>
          <a:p>
            <a:pPr algn="l">
              <a:lnSpc>
                <a:spcPts val="5039"/>
              </a:lnSpc>
            </a:pPr>
            <a:endParaRPr lang="en-US" sz="3599">
              <a:solidFill>
                <a:srgbClr val="FFFFFF"/>
              </a:solidFill>
              <a:latin typeface="Quicksand Medium"/>
            </a:endParaRPr>
          </a:p>
          <a:p>
            <a:pPr algn="l">
              <a:lnSpc>
                <a:spcPts val="5039"/>
              </a:lnSpc>
            </a:pPr>
            <a:r>
              <a:rPr lang="en-US" sz="3599">
                <a:solidFill>
                  <a:srgbClr val="FFFFFF"/>
                </a:solidFill>
                <a:latin typeface="Quicksand Medium"/>
              </a:rPr>
              <a:t>Imagine everyone has an invisible bubble surrounding them. </a:t>
            </a:r>
          </a:p>
          <a:p>
            <a:pPr algn="l">
              <a:lnSpc>
                <a:spcPts val="5039"/>
              </a:lnSpc>
            </a:pPr>
            <a:endParaRPr lang="en-US" sz="3599">
              <a:solidFill>
                <a:srgbClr val="FFFFFF"/>
              </a:solidFill>
              <a:latin typeface="Quicksand Medium"/>
            </a:endParaRPr>
          </a:p>
          <a:p>
            <a:pPr algn="l">
              <a:lnSpc>
                <a:spcPts val="5039"/>
              </a:lnSpc>
            </a:pPr>
            <a:r>
              <a:rPr lang="en-US" sz="3599">
                <a:solidFill>
                  <a:srgbClr val="FFFFFF"/>
                </a:solidFill>
                <a:latin typeface="Quicksand Medium"/>
              </a:rPr>
              <a:t>This bubble is our “boundary” both physically and emotionally.</a:t>
            </a:r>
          </a:p>
        </p:txBody>
      </p:sp>
      <p:sp>
        <p:nvSpPr>
          <p:cNvPr id="3" name="TextBox 3"/>
          <p:cNvSpPr txBox="1"/>
          <p:nvPr/>
        </p:nvSpPr>
        <p:spPr>
          <a:xfrm>
            <a:off x="1028700" y="565006"/>
            <a:ext cx="16230600" cy="981710"/>
          </a:xfrm>
          <a:prstGeom prst="rect">
            <a:avLst/>
          </a:prstGeom>
        </p:spPr>
        <p:txBody>
          <a:bodyPr lIns="0" tIns="0" rIns="0" bIns="0" rtlCol="0" anchor="t">
            <a:spAutoFit/>
          </a:bodyPr>
          <a:lstStyle/>
          <a:p>
            <a:pPr>
              <a:lnSpc>
                <a:spcPts val="7840"/>
              </a:lnSpc>
            </a:pPr>
            <a:r>
              <a:rPr lang="en-US" sz="5600">
                <a:solidFill>
                  <a:srgbClr val="FFFFFF"/>
                </a:solidFill>
                <a:latin typeface="Bobby Jones"/>
              </a:rPr>
              <a:t>Your Bubble activity</a:t>
            </a:r>
          </a:p>
        </p:txBody>
      </p:sp>
      <p:sp>
        <p:nvSpPr>
          <p:cNvPr id="4" name="Freeform 4"/>
          <p:cNvSpPr/>
          <p:nvPr/>
        </p:nvSpPr>
        <p:spPr>
          <a:xfrm>
            <a:off x="9356787" y="5008713"/>
            <a:ext cx="2720060" cy="2720060"/>
          </a:xfrm>
          <a:custGeom>
            <a:avLst/>
            <a:gdLst/>
            <a:ahLst/>
            <a:cxnLst/>
            <a:rect l="l" t="t" r="r" b="b"/>
            <a:pathLst>
              <a:path w="2720060" h="2720060">
                <a:moveTo>
                  <a:pt x="0" y="0"/>
                </a:moveTo>
                <a:lnTo>
                  <a:pt x="2720060" y="0"/>
                </a:lnTo>
                <a:lnTo>
                  <a:pt x="2720060" y="2720061"/>
                </a:lnTo>
                <a:lnTo>
                  <a:pt x="0" y="27200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Freeform 5"/>
          <p:cNvSpPr/>
          <p:nvPr/>
        </p:nvSpPr>
        <p:spPr>
          <a:xfrm>
            <a:off x="14539240" y="4200200"/>
            <a:ext cx="2720060" cy="2720060"/>
          </a:xfrm>
          <a:custGeom>
            <a:avLst/>
            <a:gdLst/>
            <a:ahLst/>
            <a:cxnLst/>
            <a:rect l="l" t="t" r="r" b="b"/>
            <a:pathLst>
              <a:path w="2720060" h="2720060">
                <a:moveTo>
                  <a:pt x="0" y="0"/>
                </a:moveTo>
                <a:lnTo>
                  <a:pt x="2720060" y="0"/>
                </a:lnTo>
                <a:lnTo>
                  <a:pt x="2720060" y="2720061"/>
                </a:lnTo>
                <a:lnTo>
                  <a:pt x="0" y="27200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a:off x="12256574" y="6722561"/>
            <a:ext cx="2720060" cy="2720060"/>
          </a:xfrm>
          <a:custGeom>
            <a:avLst/>
            <a:gdLst/>
            <a:ahLst/>
            <a:cxnLst/>
            <a:rect l="l" t="t" r="r" b="b"/>
            <a:pathLst>
              <a:path w="2720060" h="2720060">
                <a:moveTo>
                  <a:pt x="0" y="0"/>
                </a:moveTo>
                <a:lnTo>
                  <a:pt x="2720060" y="0"/>
                </a:lnTo>
                <a:lnTo>
                  <a:pt x="2720060" y="2720060"/>
                </a:lnTo>
                <a:lnTo>
                  <a:pt x="0" y="272006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7" name="Freeform 7"/>
          <p:cNvSpPr/>
          <p:nvPr/>
        </p:nvSpPr>
        <p:spPr>
          <a:xfrm>
            <a:off x="14053977" y="1028700"/>
            <a:ext cx="2720060" cy="2720060"/>
          </a:xfrm>
          <a:custGeom>
            <a:avLst/>
            <a:gdLst/>
            <a:ahLst/>
            <a:cxnLst/>
            <a:rect l="l" t="t" r="r" b="b"/>
            <a:pathLst>
              <a:path w="2720060" h="2720060">
                <a:moveTo>
                  <a:pt x="0" y="0"/>
                </a:moveTo>
                <a:lnTo>
                  <a:pt x="2720060" y="0"/>
                </a:lnTo>
                <a:lnTo>
                  <a:pt x="2720060" y="2720060"/>
                </a:lnTo>
                <a:lnTo>
                  <a:pt x="0" y="27200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8" name="Freeform 8"/>
          <p:cNvSpPr/>
          <p:nvPr/>
        </p:nvSpPr>
        <p:spPr>
          <a:xfrm>
            <a:off x="10896544" y="1947724"/>
            <a:ext cx="2720060" cy="2720060"/>
          </a:xfrm>
          <a:custGeom>
            <a:avLst/>
            <a:gdLst/>
            <a:ahLst/>
            <a:cxnLst/>
            <a:rect l="l" t="t" r="r" b="b"/>
            <a:pathLst>
              <a:path w="2720060" h="2720060">
                <a:moveTo>
                  <a:pt x="0" y="0"/>
                </a:moveTo>
                <a:lnTo>
                  <a:pt x="2720060" y="0"/>
                </a:lnTo>
                <a:lnTo>
                  <a:pt x="2720060" y="2720060"/>
                </a:lnTo>
                <a:lnTo>
                  <a:pt x="0" y="27200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740088" y="0"/>
            <a:ext cx="5547912" cy="10287000"/>
            <a:chOff x="0" y="0"/>
            <a:chExt cx="1876701" cy="3479800"/>
          </a:xfrm>
        </p:grpSpPr>
        <p:sp>
          <p:nvSpPr>
            <p:cNvPr id="3" name="Freeform 3"/>
            <p:cNvSpPr/>
            <p:nvPr/>
          </p:nvSpPr>
          <p:spPr>
            <a:xfrm>
              <a:off x="0" y="0"/>
              <a:ext cx="1876701" cy="3479800"/>
            </a:xfrm>
            <a:custGeom>
              <a:avLst/>
              <a:gdLst/>
              <a:ahLst/>
              <a:cxnLst/>
              <a:rect l="l" t="t" r="r" b="b"/>
              <a:pathLst>
                <a:path w="1876701" h="3479800">
                  <a:moveTo>
                    <a:pt x="0" y="0"/>
                  </a:moveTo>
                  <a:lnTo>
                    <a:pt x="1876701" y="0"/>
                  </a:lnTo>
                  <a:lnTo>
                    <a:pt x="1876701" y="3479800"/>
                  </a:lnTo>
                  <a:lnTo>
                    <a:pt x="0" y="3479800"/>
                  </a:lnTo>
                  <a:close/>
                </a:path>
              </a:pathLst>
            </a:custGeom>
            <a:solidFill>
              <a:srgbClr val="660087"/>
            </a:solidFill>
          </p:spPr>
          <p:txBody>
            <a:bodyPr/>
            <a:lstStyle/>
            <a:p>
              <a:endParaRPr lang="en-GB"/>
            </a:p>
          </p:txBody>
        </p:sp>
      </p:grpSp>
      <p:sp>
        <p:nvSpPr>
          <p:cNvPr id="4" name="TextBox 4"/>
          <p:cNvSpPr txBox="1"/>
          <p:nvPr/>
        </p:nvSpPr>
        <p:spPr>
          <a:xfrm>
            <a:off x="1028700" y="565006"/>
            <a:ext cx="16230600" cy="981710"/>
          </a:xfrm>
          <a:prstGeom prst="rect">
            <a:avLst/>
          </a:prstGeom>
        </p:spPr>
        <p:txBody>
          <a:bodyPr lIns="0" tIns="0" rIns="0" bIns="0" rtlCol="0" anchor="t">
            <a:spAutoFit/>
          </a:bodyPr>
          <a:lstStyle/>
          <a:p>
            <a:pPr>
              <a:lnSpc>
                <a:spcPts val="7840"/>
              </a:lnSpc>
            </a:pPr>
            <a:r>
              <a:rPr lang="en-US" sz="5600">
                <a:solidFill>
                  <a:srgbClr val="343434"/>
                </a:solidFill>
                <a:latin typeface="Bobby Jones"/>
              </a:rPr>
              <a:t>Overview</a:t>
            </a:r>
          </a:p>
        </p:txBody>
      </p:sp>
      <p:sp>
        <p:nvSpPr>
          <p:cNvPr id="5" name="TextBox 5"/>
          <p:cNvSpPr txBox="1"/>
          <p:nvPr/>
        </p:nvSpPr>
        <p:spPr>
          <a:xfrm>
            <a:off x="1028700" y="2454325"/>
            <a:ext cx="10554438" cy="5918835"/>
          </a:xfrm>
          <a:prstGeom prst="rect">
            <a:avLst/>
          </a:prstGeom>
        </p:spPr>
        <p:txBody>
          <a:bodyPr lIns="0" tIns="0" rIns="0" bIns="0" rtlCol="0" anchor="t">
            <a:spAutoFit/>
          </a:bodyPr>
          <a:lstStyle/>
          <a:p>
            <a:pPr marL="777240" lvl="1" indent="-388620">
              <a:lnSpc>
                <a:spcPts val="5040"/>
              </a:lnSpc>
              <a:buFont typeface="Arial"/>
              <a:buChar char="•"/>
            </a:pPr>
            <a:r>
              <a:rPr lang="en-US" sz="3600">
                <a:solidFill>
                  <a:srgbClr val="343434"/>
                </a:solidFill>
                <a:latin typeface="Quicksand Medium"/>
              </a:rPr>
              <a:t>Relationships – what is healthy, what isn’t as healthy.</a:t>
            </a:r>
          </a:p>
          <a:p>
            <a:pPr>
              <a:lnSpc>
                <a:spcPts val="2940"/>
              </a:lnSpc>
            </a:pPr>
            <a:endParaRPr lang="en-US" sz="3600">
              <a:solidFill>
                <a:srgbClr val="343434"/>
              </a:solidFill>
              <a:latin typeface="Quicksand Medium"/>
            </a:endParaRPr>
          </a:p>
          <a:p>
            <a:pPr marL="777240" lvl="1" indent="-388620">
              <a:lnSpc>
                <a:spcPts val="5040"/>
              </a:lnSpc>
              <a:buFont typeface="Arial"/>
              <a:buChar char="•"/>
            </a:pPr>
            <a:r>
              <a:rPr lang="en-US" sz="3600">
                <a:solidFill>
                  <a:srgbClr val="343434"/>
                </a:solidFill>
                <a:latin typeface="Quicksand Medium"/>
              </a:rPr>
              <a:t>Coercive control and where is the line?</a:t>
            </a:r>
          </a:p>
          <a:p>
            <a:pPr>
              <a:lnSpc>
                <a:spcPts val="2940"/>
              </a:lnSpc>
            </a:pPr>
            <a:endParaRPr lang="en-US" sz="3600">
              <a:solidFill>
                <a:srgbClr val="343434"/>
              </a:solidFill>
              <a:latin typeface="Quicksand Medium"/>
            </a:endParaRPr>
          </a:p>
          <a:p>
            <a:pPr marL="777240" lvl="1" indent="-388620">
              <a:lnSpc>
                <a:spcPts val="5040"/>
              </a:lnSpc>
              <a:buFont typeface="Arial"/>
              <a:buChar char="•"/>
            </a:pPr>
            <a:r>
              <a:rPr lang="en-US" sz="3600">
                <a:solidFill>
                  <a:srgbClr val="343434"/>
                </a:solidFill>
                <a:latin typeface="Quicksand Medium"/>
              </a:rPr>
              <a:t>Consent and the law</a:t>
            </a:r>
          </a:p>
          <a:p>
            <a:pPr>
              <a:lnSpc>
                <a:spcPts val="2940"/>
              </a:lnSpc>
            </a:pPr>
            <a:endParaRPr lang="en-US" sz="3600">
              <a:solidFill>
                <a:srgbClr val="343434"/>
              </a:solidFill>
              <a:latin typeface="Quicksand Medium"/>
            </a:endParaRPr>
          </a:p>
          <a:p>
            <a:pPr marL="777240" lvl="1" indent="-388620">
              <a:lnSpc>
                <a:spcPts val="5040"/>
              </a:lnSpc>
              <a:buFont typeface="Arial"/>
              <a:buChar char="•"/>
            </a:pPr>
            <a:r>
              <a:rPr lang="en-US" sz="3600">
                <a:solidFill>
                  <a:srgbClr val="343434"/>
                </a:solidFill>
                <a:latin typeface="Quicksand Medium"/>
              </a:rPr>
              <a:t>Activism – how you can spread the message within your community</a:t>
            </a:r>
          </a:p>
          <a:p>
            <a:pPr>
              <a:lnSpc>
                <a:spcPts val="2940"/>
              </a:lnSpc>
            </a:pPr>
            <a:endParaRPr lang="en-US" sz="3600">
              <a:solidFill>
                <a:srgbClr val="343434"/>
              </a:solidFill>
              <a:latin typeface="Quicksand Medium"/>
            </a:endParaRPr>
          </a:p>
          <a:p>
            <a:pPr marL="777240" lvl="1" indent="-388620">
              <a:lnSpc>
                <a:spcPts val="5040"/>
              </a:lnSpc>
              <a:buFont typeface="Arial"/>
              <a:buChar char="•"/>
            </a:pPr>
            <a:r>
              <a:rPr lang="en-US" sz="3600">
                <a:solidFill>
                  <a:srgbClr val="343434"/>
                </a:solidFill>
                <a:latin typeface="Quicksand Medium"/>
              </a:rPr>
              <a:t>Help and advice</a:t>
            </a:r>
          </a:p>
        </p:txBody>
      </p:sp>
      <p:sp>
        <p:nvSpPr>
          <p:cNvPr id="6" name="TextBox 6"/>
          <p:cNvSpPr txBox="1"/>
          <p:nvPr/>
        </p:nvSpPr>
        <p:spPr>
          <a:xfrm>
            <a:off x="12602858" y="4445069"/>
            <a:ext cx="5685142" cy="2175193"/>
          </a:xfrm>
          <a:prstGeom prst="rect">
            <a:avLst/>
          </a:prstGeom>
        </p:spPr>
        <p:txBody>
          <a:bodyPr lIns="0" tIns="0" rIns="0" bIns="0" rtlCol="0" anchor="t">
            <a:spAutoFit/>
          </a:bodyPr>
          <a:lstStyle/>
          <a:p>
            <a:pPr algn="ctr">
              <a:lnSpc>
                <a:spcPts val="8687"/>
              </a:lnSpc>
            </a:pPr>
            <a:r>
              <a:rPr lang="en-US" sz="6949">
                <a:solidFill>
                  <a:srgbClr val="F2F3F5"/>
                </a:solidFill>
                <a:latin typeface="Quicksand Medium"/>
              </a:rPr>
              <a:t>Trigger warning</a:t>
            </a:r>
          </a:p>
        </p:txBody>
      </p:sp>
      <p:sp>
        <p:nvSpPr>
          <p:cNvPr id="7" name="TextBox 7"/>
          <p:cNvSpPr txBox="1"/>
          <p:nvPr/>
        </p:nvSpPr>
        <p:spPr>
          <a:xfrm>
            <a:off x="13344364" y="6823125"/>
            <a:ext cx="4339360" cy="1550035"/>
          </a:xfrm>
          <a:prstGeom prst="rect">
            <a:avLst/>
          </a:prstGeom>
        </p:spPr>
        <p:txBody>
          <a:bodyPr lIns="0" tIns="0" rIns="0" bIns="0" rtlCol="0" anchor="t">
            <a:spAutoFit/>
          </a:bodyPr>
          <a:lstStyle/>
          <a:p>
            <a:pPr algn="ctr">
              <a:lnSpc>
                <a:spcPts val="4160"/>
              </a:lnSpc>
            </a:pPr>
            <a:r>
              <a:rPr lang="en-US" sz="3200">
                <a:solidFill>
                  <a:srgbClr val="F2F3F5"/>
                </a:solidFill>
                <a:latin typeface="Quicksand Medium"/>
              </a:rPr>
              <a:t>Some content in this training might be triggering</a:t>
            </a:r>
          </a:p>
        </p:txBody>
      </p:sp>
      <p:grpSp>
        <p:nvGrpSpPr>
          <p:cNvPr id="8" name="Group 8"/>
          <p:cNvGrpSpPr/>
          <p:nvPr/>
        </p:nvGrpSpPr>
        <p:grpSpPr>
          <a:xfrm>
            <a:off x="14052829" y="1028700"/>
            <a:ext cx="3032369" cy="3032369"/>
            <a:chOff x="0" y="0"/>
            <a:chExt cx="4043158" cy="4043158"/>
          </a:xfrm>
        </p:grpSpPr>
        <p:sp>
          <p:nvSpPr>
            <p:cNvPr id="9" name="Freeform 9"/>
            <p:cNvSpPr/>
            <p:nvPr/>
          </p:nvSpPr>
          <p:spPr>
            <a:xfrm>
              <a:off x="1293175" y="440175"/>
              <a:ext cx="1456808" cy="3257644"/>
            </a:xfrm>
            <a:custGeom>
              <a:avLst/>
              <a:gdLst/>
              <a:ahLst/>
              <a:cxnLst/>
              <a:rect l="l" t="t" r="r" b="b"/>
              <a:pathLst>
                <a:path w="1456808" h="3257644">
                  <a:moveTo>
                    <a:pt x="0" y="0"/>
                  </a:moveTo>
                  <a:lnTo>
                    <a:pt x="1456808" y="0"/>
                  </a:lnTo>
                  <a:lnTo>
                    <a:pt x="1456808" y="3257644"/>
                  </a:lnTo>
                  <a:lnTo>
                    <a:pt x="0" y="3257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0" name="Freeform 10"/>
            <p:cNvSpPr/>
            <p:nvPr/>
          </p:nvSpPr>
          <p:spPr>
            <a:xfrm>
              <a:off x="0" y="0"/>
              <a:ext cx="4043158" cy="4043158"/>
            </a:xfrm>
            <a:custGeom>
              <a:avLst/>
              <a:gdLst/>
              <a:ahLst/>
              <a:cxnLst/>
              <a:rect l="l" t="t" r="r" b="b"/>
              <a:pathLst>
                <a:path w="4043158" h="4043158">
                  <a:moveTo>
                    <a:pt x="0" y="0"/>
                  </a:moveTo>
                  <a:lnTo>
                    <a:pt x="4043158" y="0"/>
                  </a:lnTo>
                  <a:lnTo>
                    <a:pt x="4043158" y="4043158"/>
                  </a:lnTo>
                  <a:lnTo>
                    <a:pt x="0" y="40431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107212"/>
            <a:ext cx="16230600" cy="6948805"/>
          </a:xfrm>
          <a:prstGeom prst="rect">
            <a:avLst/>
          </a:prstGeom>
        </p:spPr>
        <p:txBody>
          <a:bodyPr lIns="0" tIns="0" rIns="0" bIns="0" rtlCol="0" anchor="t">
            <a:spAutoFit/>
          </a:bodyPr>
          <a:lstStyle/>
          <a:p>
            <a:pPr>
              <a:lnSpc>
                <a:spcPts val="5879"/>
              </a:lnSpc>
            </a:pPr>
            <a:r>
              <a:rPr lang="en-US" sz="4199">
                <a:solidFill>
                  <a:srgbClr val="343434"/>
                </a:solidFill>
                <a:latin typeface="Bobby Jones"/>
              </a:rPr>
              <a:t>Under 16 years old</a:t>
            </a:r>
          </a:p>
          <a:p>
            <a:pPr marL="524462" lvl="1" indent="-262231">
              <a:lnSpc>
                <a:spcPts val="4060"/>
              </a:lnSpc>
              <a:buFont typeface="Arial"/>
              <a:buChar char="•"/>
            </a:pPr>
            <a:r>
              <a:rPr lang="en-US" sz="2900">
                <a:solidFill>
                  <a:srgbClr val="343434"/>
                </a:solidFill>
                <a:latin typeface="Quicksand Medium"/>
              </a:rPr>
              <a:t>If you have sex when you are younger than 16, you are breaking the law – even if you are both the same age.</a:t>
            </a:r>
          </a:p>
          <a:p>
            <a:pPr>
              <a:lnSpc>
                <a:spcPts val="2239"/>
              </a:lnSpc>
            </a:pPr>
            <a:endParaRPr lang="en-US" sz="2900">
              <a:solidFill>
                <a:srgbClr val="343434"/>
              </a:solidFill>
              <a:latin typeface="Quicksand Medium"/>
            </a:endParaRPr>
          </a:p>
          <a:p>
            <a:pPr marL="524462" lvl="1" indent="-262231">
              <a:lnSpc>
                <a:spcPts val="4060"/>
              </a:lnSpc>
              <a:buFont typeface="Arial"/>
              <a:buChar char="•"/>
            </a:pPr>
            <a:r>
              <a:rPr lang="en-US" sz="2900">
                <a:solidFill>
                  <a:srgbClr val="343434"/>
                </a:solidFill>
                <a:latin typeface="Quicksand Medium"/>
              </a:rPr>
              <a:t>Although the age of consent is 16, if you both want to have sex with each other, and you’re a similar age, the police may decide not to take any action. If one of you is 15 and the other is much younger – may be 13, then the police, and others, might be worried that there is a problem. Even if the police decide not to take any action, your parents may be cross or upset and concerned that you are having sex before you are legally allowed to.</a:t>
            </a:r>
          </a:p>
          <a:p>
            <a:pPr>
              <a:lnSpc>
                <a:spcPts val="2239"/>
              </a:lnSpc>
            </a:pPr>
            <a:endParaRPr lang="en-US" sz="2900">
              <a:solidFill>
                <a:srgbClr val="343434"/>
              </a:solidFill>
              <a:latin typeface="Quicksand Medium"/>
            </a:endParaRPr>
          </a:p>
          <a:p>
            <a:pPr marL="524462" lvl="1" indent="-262231" algn="l">
              <a:lnSpc>
                <a:spcPts val="4060"/>
              </a:lnSpc>
              <a:buFont typeface="Arial"/>
              <a:buChar char="•"/>
            </a:pPr>
            <a:r>
              <a:rPr lang="en-US" sz="2900">
                <a:solidFill>
                  <a:srgbClr val="343434"/>
                </a:solidFill>
                <a:latin typeface="Quicksand Medium"/>
              </a:rPr>
              <a:t>You can’t give consent to have sex if you are under 13, so if you have sex with someone under 13, you could be arrested. You could even end up with a criminal record which stays with you your whole life. If you are the one who is under 13, you won’t be in trouble with the police, but your parents may be concerned and upset about what has happened.</a:t>
            </a:r>
          </a:p>
        </p:txBody>
      </p:sp>
      <p:sp>
        <p:nvSpPr>
          <p:cNvPr id="3" name="TextBox 3"/>
          <p:cNvSpPr txBox="1"/>
          <p:nvPr/>
        </p:nvSpPr>
        <p:spPr>
          <a:xfrm>
            <a:off x="1028700" y="565006"/>
            <a:ext cx="16230600" cy="981710"/>
          </a:xfrm>
          <a:prstGeom prst="rect">
            <a:avLst/>
          </a:prstGeom>
        </p:spPr>
        <p:txBody>
          <a:bodyPr lIns="0" tIns="0" rIns="0" bIns="0" rtlCol="0" anchor="t">
            <a:spAutoFit/>
          </a:bodyPr>
          <a:lstStyle/>
          <a:p>
            <a:pPr>
              <a:lnSpc>
                <a:spcPts val="7840"/>
              </a:lnSpc>
            </a:pPr>
            <a:r>
              <a:rPr lang="en-US" sz="5600">
                <a:solidFill>
                  <a:srgbClr val="343434"/>
                </a:solidFill>
                <a:latin typeface="Bobby Jones"/>
              </a:rPr>
              <a:t>Knowing the law</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819040"/>
            <a:ext cx="16230600" cy="3754120"/>
          </a:xfrm>
          <a:prstGeom prst="rect">
            <a:avLst/>
          </a:prstGeom>
        </p:spPr>
        <p:txBody>
          <a:bodyPr lIns="0" tIns="0" rIns="0" bIns="0" rtlCol="0" anchor="t">
            <a:spAutoFit/>
          </a:bodyPr>
          <a:lstStyle/>
          <a:p>
            <a:pPr>
              <a:lnSpc>
                <a:spcPts val="5880"/>
              </a:lnSpc>
            </a:pPr>
            <a:r>
              <a:rPr lang="en-US" sz="4200">
                <a:solidFill>
                  <a:srgbClr val="343434"/>
                </a:solidFill>
                <a:latin typeface="Bobby Jones"/>
              </a:rPr>
              <a:t>16 years +</a:t>
            </a:r>
          </a:p>
          <a:p>
            <a:pPr>
              <a:lnSpc>
                <a:spcPts val="1679"/>
              </a:lnSpc>
            </a:pPr>
            <a:endParaRPr lang="en-US" sz="4200">
              <a:solidFill>
                <a:srgbClr val="343434"/>
              </a:solidFill>
              <a:latin typeface="Bobby Jones"/>
            </a:endParaRPr>
          </a:p>
          <a:p>
            <a:pPr marL="690882" lvl="1" indent="-345441" algn="l">
              <a:lnSpc>
                <a:spcPts val="4480"/>
              </a:lnSpc>
              <a:buFont typeface="Arial"/>
              <a:buChar char="•"/>
            </a:pPr>
            <a:r>
              <a:rPr lang="en-US" sz="3200">
                <a:solidFill>
                  <a:srgbClr val="343434"/>
                </a:solidFill>
                <a:latin typeface="Quicksand Medium"/>
              </a:rPr>
              <a:t>In Wales, the age of consent is 16. This is when the law says you are old enough to give consent to have sex. This doesn’t mean you have to have sex once you are 16 if you don’t want to. It does mean that if you are under 16 and have sex with someone who is older than 16, the person you have sex with could get into trouble.</a:t>
            </a:r>
          </a:p>
        </p:txBody>
      </p:sp>
      <p:sp>
        <p:nvSpPr>
          <p:cNvPr id="3" name="TextBox 3"/>
          <p:cNvSpPr txBox="1"/>
          <p:nvPr/>
        </p:nvSpPr>
        <p:spPr>
          <a:xfrm>
            <a:off x="1028700" y="565006"/>
            <a:ext cx="16230600" cy="981710"/>
          </a:xfrm>
          <a:prstGeom prst="rect">
            <a:avLst/>
          </a:prstGeom>
        </p:spPr>
        <p:txBody>
          <a:bodyPr lIns="0" tIns="0" rIns="0" bIns="0" rtlCol="0" anchor="t">
            <a:spAutoFit/>
          </a:bodyPr>
          <a:lstStyle/>
          <a:p>
            <a:pPr>
              <a:lnSpc>
                <a:spcPts val="7840"/>
              </a:lnSpc>
            </a:pPr>
            <a:r>
              <a:rPr lang="en-US" sz="5600">
                <a:solidFill>
                  <a:srgbClr val="343434"/>
                </a:solidFill>
                <a:latin typeface="Bobby Jones"/>
              </a:rPr>
              <a:t>Knowing the law</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grpSp>
        <p:nvGrpSpPr>
          <p:cNvPr id="2" name="Group 2"/>
          <p:cNvGrpSpPr/>
          <p:nvPr/>
        </p:nvGrpSpPr>
        <p:grpSpPr>
          <a:xfrm>
            <a:off x="11369704" y="0"/>
            <a:ext cx="6918296" cy="10287000"/>
            <a:chOff x="0" y="0"/>
            <a:chExt cx="9224395" cy="13716000"/>
          </a:xfrm>
        </p:grpSpPr>
        <p:grpSp>
          <p:nvGrpSpPr>
            <p:cNvPr id="3" name="Group 3"/>
            <p:cNvGrpSpPr/>
            <p:nvPr/>
          </p:nvGrpSpPr>
          <p:grpSpPr>
            <a:xfrm>
              <a:off x="1827179" y="0"/>
              <a:ext cx="7397216" cy="13716000"/>
              <a:chOff x="0" y="0"/>
              <a:chExt cx="1876701" cy="3479800"/>
            </a:xfrm>
          </p:grpSpPr>
          <p:sp>
            <p:nvSpPr>
              <p:cNvPr id="4" name="Freeform 4"/>
              <p:cNvSpPr/>
              <p:nvPr/>
            </p:nvSpPr>
            <p:spPr>
              <a:xfrm>
                <a:off x="0" y="0"/>
                <a:ext cx="1876701" cy="3479800"/>
              </a:xfrm>
              <a:custGeom>
                <a:avLst/>
                <a:gdLst/>
                <a:ahLst/>
                <a:cxnLst/>
                <a:rect l="l" t="t" r="r" b="b"/>
                <a:pathLst>
                  <a:path w="1876701" h="3479800">
                    <a:moveTo>
                      <a:pt x="0" y="0"/>
                    </a:moveTo>
                    <a:lnTo>
                      <a:pt x="1876701" y="0"/>
                    </a:lnTo>
                    <a:lnTo>
                      <a:pt x="1876701" y="3479800"/>
                    </a:lnTo>
                    <a:lnTo>
                      <a:pt x="0" y="3479800"/>
                    </a:lnTo>
                    <a:close/>
                  </a:path>
                </a:pathLst>
              </a:custGeom>
              <a:solidFill>
                <a:srgbClr val="660087"/>
              </a:solidFill>
            </p:spPr>
            <p:txBody>
              <a:bodyPr/>
              <a:lstStyle/>
              <a:p>
                <a:endParaRPr lang="en-GB"/>
              </a:p>
            </p:txBody>
          </p:sp>
        </p:grpSp>
        <p:sp>
          <p:nvSpPr>
            <p:cNvPr id="5" name="Freeform 5"/>
            <p:cNvSpPr/>
            <p:nvPr/>
          </p:nvSpPr>
          <p:spPr>
            <a:xfrm>
              <a:off x="5906772" y="1773767"/>
              <a:ext cx="3293262" cy="6480879"/>
            </a:xfrm>
            <a:custGeom>
              <a:avLst/>
              <a:gdLst/>
              <a:ahLst/>
              <a:cxnLst/>
              <a:rect l="l" t="t" r="r" b="b"/>
              <a:pathLst>
                <a:path w="3293262" h="6480879">
                  <a:moveTo>
                    <a:pt x="0" y="0"/>
                  </a:moveTo>
                  <a:lnTo>
                    <a:pt x="3293262" y="0"/>
                  </a:lnTo>
                  <a:lnTo>
                    <a:pt x="3293262" y="6480879"/>
                  </a:lnTo>
                  <a:lnTo>
                    <a:pt x="0" y="6480879"/>
                  </a:lnTo>
                  <a:lnTo>
                    <a:pt x="0" y="0"/>
                  </a:lnTo>
                  <a:close/>
                </a:path>
              </a:pathLst>
            </a:custGeom>
            <a:blipFill>
              <a:blip r:embed="rId3">
                <a:alphaModFix amt="9999"/>
              </a:blip>
              <a:stretch>
                <a:fillRect r="-97038"/>
              </a:stretch>
            </a:blipFill>
          </p:spPr>
          <p:txBody>
            <a:bodyPr/>
            <a:lstStyle/>
            <a:p>
              <a:endParaRPr lang="en-GB"/>
            </a:p>
          </p:txBody>
        </p:sp>
        <p:sp>
          <p:nvSpPr>
            <p:cNvPr id="6" name="Freeform 6"/>
            <p:cNvSpPr/>
            <p:nvPr/>
          </p:nvSpPr>
          <p:spPr>
            <a:xfrm>
              <a:off x="2799540" y="8030070"/>
              <a:ext cx="4377627" cy="5664772"/>
            </a:xfrm>
            <a:custGeom>
              <a:avLst/>
              <a:gdLst/>
              <a:ahLst/>
              <a:cxnLst/>
              <a:rect l="l" t="t" r="r" b="b"/>
              <a:pathLst>
                <a:path w="4377627" h="5664772">
                  <a:moveTo>
                    <a:pt x="0" y="0"/>
                  </a:moveTo>
                  <a:lnTo>
                    <a:pt x="4377627" y="0"/>
                  </a:lnTo>
                  <a:lnTo>
                    <a:pt x="4377627" y="5664772"/>
                  </a:lnTo>
                  <a:lnTo>
                    <a:pt x="0" y="5664772"/>
                  </a:lnTo>
                  <a:lnTo>
                    <a:pt x="0" y="0"/>
                  </a:lnTo>
                  <a:close/>
                </a:path>
              </a:pathLst>
            </a:custGeom>
            <a:blipFill>
              <a:blip r:embed="rId4">
                <a:alphaModFix amt="9999"/>
              </a:blip>
              <a:stretch>
                <a:fillRect b="-21937"/>
              </a:stretch>
            </a:blipFill>
          </p:spPr>
          <p:txBody>
            <a:bodyPr/>
            <a:lstStyle/>
            <a:p>
              <a:endParaRPr lang="en-GB"/>
            </a:p>
          </p:txBody>
        </p:sp>
        <p:sp>
          <p:nvSpPr>
            <p:cNvPr id="7" name="Freeform 7"/>
            <p:cNvSpPr/>
            <p:nvPr/>
          </p:nvSpPr>
          <p:spPr>
            <a:xfrm>
              <a:off x="0" y="0"/>
              <a:ext cx="5200829" cy="7185947"/>
            </a:xfrm>
            <a:custGeom>
              <a:avLst/>
              <a:gdLst/>
              <a:ahLst/>
              <a:cxnLst/>
              <a:rect l="l" t="t" r="r" b="b"/>
              <a:pathLst>
                <a:path w="5200829" h="7185947">
                  <a:moveTo>
                    <a:pt x="0" y="0"/>
                  </a:moveTo>
                  <a:lnTo>
                    <a:pt x="5200829" y="0"/>
                  </a:lnTo>
                  <a:lnTo>
                    <a:pt x="5200829" y="7185947"/>
                  </a:lnTo>
                  <a:lnTo>
                    <a:pt x="0" y="7185947"/>
                  </a:lnTo>
                  <a:lnTo>
                    <a:pt x="0" y="0"/>
                  </a:lnTo>
                  <a:close/>
                </a:path>
              </a:pathLst>
            </a:custGeom>
            <a:blipFill>
              <a:blip r:embed="rId5">
                <a:alphaModFix amt="9999"/>
              </a:blip>
              <a:stretch>
                <a:fillRect/>
              </a:stretch>
            </a:blipFill>
          </p:spPr>
          <p:txBody>
            <a:bodyPr/>
            <a:lstStyle/>
            <a:p>
              <a:endParaRPr lang="en-GB"/>
            </a:p>
          </p:txBody>
        </p:sp>
      </p:grpSp>
      <p:sp>
        <p:nvSpPr>
          <p:cNvPr id="8" name="TextBox 8"/>
          <p:cNvSpPr txBox="1"/>
          <p:nvPr/>
        </p:nvSpPr>
        <p:spPr>
          <a:xfrm>
            <a:off x="1028700" y="2292537"/>
            <a:ext cx="10898845" cy="2124075"/>
          </a:xfrm>
          <a:prstGeom prst="rect">
            <a:avLst/>
          </a:prstGeom>
        </p:spPr>
        <p:txBody>
          <a:bodyPr lIns="0" tIns="0" rIns="0" bIns="0" rtlCol="0" anchor="t">
            <a:spAutoFit/>
          </a:bodyPr>
          <a:lstStyle/>
          <a:p>
            <a:pPr>
              <a:lnSpc>
                <a:spcPts val="16560"/>
              </a:lnSpc>
            </a:pPr>
            <a:r>
              <a:rPr lang="en-US" sz="13800">
                <a:solidFill>
                  <a:srgbClr val="FFFFFF"/>
                </a:solidFill>
                <a:latin typeface="Bobby Jones"/>
              </a:rPr>
              <a:t>Activism</a:t>
            </a:r>
          </a:p>
        </p:txBody>
      </p:sp>
      <p:sp>
        <p:nvSpPr>
          <p:cNvPr id="9" name="Freeform 9"/>
          <p:cNvSpPr/>
          <p:nvPr/>
        </p:nvSpPr>
        <p:spPr>
          <a:xfrm rot="-464324">
            <a:off x="12283725" y="7115774"/>
            <a:ext cx="3778042" cy="5545750"/>
          </a:xfrm>
          <a:custGeom>
            <a:avLst/>
            <a:gdLst/>
            <a:ahLst/>
            <a:cxnLst/>
            <a:rect l="l" t="t" r="r" b="b"/>
            <a:pathLst>
              <a:path w="3778042" h="5545750">
                <a:moveTo>
                  <a:pt x="0" y="0"/>
                </a:moveTo>
                <a:lnTo>
                  <a:pt x="3778042" y="0"/>
                </a:lnTo>
                <a:lnTo>
                  <a:pt x="3778042" y="5545750"/>
                </a:lnTo>
                <a:lnTo>
                  <a:pt x="0" y="55457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0" name="Freeform 10"/>
          <p:cNvSpPr/>
          <p:nvPr/>
        </p:nvSpPr>
        <p:spPr>
          <a:xfrm rot="645557">
            <a:off x="7777545" y="5953139"/>
            <a:ext cx="4370399" cy="6415264"/>
          </a:xfrm>
          <a:custGeom>
            <a:avLst/>
            <a:gdLst/>
            <a:ahLst/>
            <a:cxnLst/>
            <a:rect l="l" t="t" r="r" b="b"/>
            <a:pathLst>
              <a:path w="4370399" h="6415264">
                <a:moveTo>
                  <a:pt x="0" y="0"/>
                </a:moveTo>
                <a:lnTo>
                  <a:pt x="4370399" y="0"/>
                </a:lnTo>
                <a:lnTo>
                  <a:pt x="4370399" y="6415264"/>
                </a:lnTo>
                <a:lnTo>
                  <a:pt x="0" y="641526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1" name="TextBox 11"/>
          <p:cNvSpPr txBox="1"/>
          <p:nvPr/>
        </p:nvSpPr>
        <p:spPr>
          <a:xfrm rot="700610">
            <a:off x="8573383" y="6542257"/>
            <a:ext cx="3565675" cy="1836604"/>
          </a:xfrm>
          <a:prstGeom prst="rect">
            <a:avLst/>
          </a:prstGeom>
        </p:spPr>
        <p:txBody>
          <a:bodyPr lIns="0" tIns="0" rIns="0" bIns="0" rtlCol="0" anchor="t">
            <a:spAutoFit/>
          </a:bodyPr>
          <a:lstStyle/>
          <a:p>
            <a:pPr algn="ctr">
              <a:lnSpc>
                <a:spcPts val="3584"/>
              </a:lnSpc>
            </a:pPr>
            <a:r>
              <a:rPr lang="en-US" sz="3318" spc="-132">
                <a:solidFill>
                  <a:srgbClr val="000000">
                    <a:alpha val="80000"/>
                  </a:srgbClr>
                </a:solidFill>
                <a:latin typeface="IreneFlorentina"/>
              </a:rPr>
              <a:t>Create artistic posters and put them in the community </a:t>
            </a:r>
          </a:p>
        </p:txBody>
      </p:sp>
      <p:sp>
        <p:nvSpPr>
          <p:cNvPr id="12" name="Freeform 12"/>
          <p:cNvSpPr/>
          <p:nvPr/>
        </p:nvSpPr>
        <p:spPr>
          <a:xfrm rot="225636">
            <a:off x="4321504" y="6657302"/>
            <a:ext cx="3901977" cy="5727673"/>
          </a:xfrm>
          <a:custGeom>
            <a:avLst/>
            <a:gdLst/>
            <a:ahLst/>
            <a:cxnLst/>
            <a:rect l="l" t="t" r="r" b="b"/>
            <a:pathLst>
              <a:path w="3901977" h="5727673">
                <a:moveTo>
                  <a:pt x="0" y="0"/>
                </a:moveTo>
                <a:lnTo>
                  <a:pt x="3901977" y="0"/>
                </a:lnTo>
                <a:lnTo>
                  <a:pt x="3901977" y="5727673"/>
                </a:lnTo>
                <a:lnTo>
                  <a:pt x="0" y="572767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13" name="TextBox 13"/>
          <p:cNvSpPr txBox="1"/>
          <p:nvPr/>
        </p:nvSpPr>
        <p:spPr>
          <a:xfrm rot="216584">
            <a:off x="4824821" y="6995293"/>
            <a:ext cx="3213894" cy="2066357"/>
          </a:xfrm>
          <a:prstGeom prst="rect">
            <a:avLst/>
          </a:prstGeom>
        </p:spPr>
        <p:txBody>
          <a:bodyPr lIns="0" tIns="0" rIns="0" bIns="0" rtlCol="0" anchor="t">
            <a:spAutoFit/>
          </a:bodyPr>
          <a:lstStyle/>
          <a:p>
            <a:pPr algn="ctr">
              <a:lnSpc>
                <a:spcPts val="4009"/>
              </a:lnSpc>
            </a:pPr>
            <a:r>
              <a:rPr lang="en-US" sz="3712" spc="-147">
                <a:solidFill>
                  <a:srgbClr val="000000">
                    <a:alpha val="80000"/>
                  </a:srgbClr>
                </a:solidFill>
                <a:latin typeface="IreneFlorentina"/>
              </a:rPr>
              <a:t>Post on social media or re-post</a:t>
            </a:r>
          </a:p>
        </p:txBody>
      </p:sp>
      <p:sp>
        <p:nvSpPr>
          <p:cNvPr id="14" name="TextBox 14"/>
          <p:cNvSpPr txBox="1"/>
          <p:nvPr/>
        </p:nvSpPr>
        <p:spPr>
          <a:xfrm rot="-421806">
            <a:off x="12370002" y="7780547"/>
            <a:ext cx="3136030" cy="1433135"/>
          </a:xfrm>
          <a:prstGeom prst="rect">
            <a:avLst/>
          </a:prstGeom>
        </p:spPr>
        <p:txBody>
          <a:bodyPr lIns="0" tIns="0" rIns="0" bIns="0" rtlCol="0" anchor="t">
            <a:spAutoFit/>
          </a:bodyPr>
          <a:lstStyle/>
          <a:p>
            <a:pPr algn="ctr">
              <a:lnSpc>
                <a:spcPts val="3685"/>
              </a:lnSpc>
            </a:pPr>
            <a:r>
              <a:rPr lang="en-US" sz="3412" spc="-136">
                <a:solidFill>
                  <a:srgbClr val="343434">
                    <a:alpha val="80000"/>
                  </a:srgbClr>
                </a:solidFill>
                <a:latin typeface="IreneFlorentina"/>
              </a:rPr>
              <a:t>Speak in assemblies in school</a:t>
            </a:r>
          </a:p>
        </p:txBody>
      </p:sp>
      <p:sp>
        <p:nvSpPr>
          <p:cNvPr id="15" name="Freeform 15"/>
          <p:cNvSpPr/>
          <p:nvPr/>
        </p:nvSpPr>
        <p:spPr>
          <a:xfrm rot="-522524">
            <a:off x="106930" y="5443857"/>
            <a:ext cx="5064296" cy="7433829"/>
          </a:xfrm>
          <a:custGeom>
            <a:avLst/>
            <a:gdLst/>
            <a:ahLst/>
            <a:cxnLst/>
            <a:rect l="l" t="t" r="r" b="b"/>
            <a:pathLst>
              <a:path w="5064296" h="7433829">
                <a:moveTo>
                  <a:pt x="0" y="0"/>
                </a:moveTo>
                <a:lnTo>
                  <a:pt x="5064296" y="0"/>
                </a:lnTo>
                <a:lnTo>
                  <a:pt x="5064296" y="7433828"/>
                </a:lnTo>
                <a:lnTo>
                  <a:pt x="0" y="743382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16" name="TextBox 16"/>
          <p:cNvSpPr txBox="1"/>
          <p:nvPr/>
        </p:nvSpPr>
        <p:spPr>
          <a:xfrm rot="-538915">
            <a:off x="189175" y="5814075"/>
            <a:ext cx="4202993" cy="2717486"/>
          </a:xfrm>
          <a:prstGeom prst="rect">
            <a:avLst/>
          </a:prstGeom>
        </p:spPr>
        <p:txBody>
          <a:bodyPr lIns="0" tIns="0" rIns="0" bIns="0" rtlCol="0" anchor="t">
            <a:spAutoFit/>
          </a:bodyPr>
          <a:lstStyle/>
          <a:p>
            <a:pPr algn="ctr">
              <a:lnSpc>
                <a:spcPts val="3577"/>
              </a:lnSpc>
            </a:pPr>
            <a:r>
              <a:rPr lang="en-US" sz="3312" spc="-132">
                <a:solidFill>
                  <a:srgbClr val="FFFFFF">
                    <a:alpha val="80000"/>
                  </a:srgbClr>
                </a:solidFill>
                <a:latin typeface="IreneFlorentina"/>
              </a:rPr>
              <a:t>Talk to people you know about what you have learnt (friends, family, teachers, youth workers)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grpSp>
        <p:nvGrpSpPr>
          <p:cNvPr id="2" name="Group 2"/>
          <p:cNvGrpSpPr/>
          <p:nvPr/>
        </p:nvGrpSpPr>
        <p:grpSpPr>
          <a:xfrm>
            <a:off x="11369704" y="0"/>
            <a:ext cx="6918296" cy="10287000"/>
            <a:chOff x="0" y="0"/>
            <a:chExt cx="9224395" cy="13716000"/>
          </a:xfrm>
        </p:grpSpPr>
        <p:grpSp>
          <p:nvGrpSpPr>
            <p:cNvPr id="3" name="Group 3"/>
            <p:cNvGrpSpPr/>
            <p:nvPr/>
          </p:nvGrpSpPr>
          <p:grpSpPr>
            <a:xfrm>
              <a:off x="1827179" y="0"/>
              <a:ext cx="7397216" cy="13716000"/>
              <a:chOff x="0" y="0"/>
              <a:chExt cx="1876701" cy="3479800"/>
            </a:xfrm>
          </p:grpSpPr>
          <p:sp>
            <p:nvSpPr>
              <p:cNvPr id="4" name="Freeform 4"/>
              <p:cNvSpPr/>
              <p:nvPr/>
            </p:nvSpPr>
            <p:spPr>
              <a:xfrm>
                <a:off x="0" y="0"/>
                <a:ext cx="1876701" cy="3479800"/>
              </a:xfrm>
              <a:custGeom>
                <a:avLst/>
                <a:gdLst/>
                <a:ahLst/>
                <a:cxnLst/>
                <a:rect l="l" t="t" r="r" b="b"/>
                <a:pathLst>
                  <a:path w="1876701" h="3479800">
                    <a:moveTo>
                      <a:pt x="0" y="0"/>
                    </a:moveTo>
                    <a:lnTo>
                      <a:pt x="1876701" y="0"/>
                    </a:lnTo>
                    <a:lnTo>
                      <a:pt x="1876701" y="3479800"/>
                    </a:lnTo>
                    <a:lnTo>
                      <a:pt x="0" y="3479800"/>
                    </a:lnTo>
                    <a:close/>
                  </a:path>
                </a:pathLst>
              </a:custGeom>
              <a:solidFill>
                <a:srgbClr val="660087"/>
              </a:solidFill>
            </p:spPr>
            <p:txBody>
              <a:bodyPr/>
              <a:lstStyle/>
              <a:p>
                <a:endParaRPr lang="en-GB"/>
              </a:p>
            </p:txBody>
          </p:sp>
        </p:grpSp>
        <p:sp>
          <p:nvSpPr>
            <p:cNvPr id="5" name="Freeform 5"/>
            <p:cNvSpPr/>
            <p:nvPr/>
          </p:nvSpPr>
          <p:spPr>
            <a:xfrm>
              <a:off x="5906772" y="1773767"/>
              <a:ext cx="3293262" cy="6480879"/>
            </a:xfrm>
            <a:custGeom>
              <a:avLst/>
              <a:gdLst/>
              <a:ahLst/>
              <a:cxnLst/>
              <a:rect l="l" t="t" r="r" b="b"/>
              <a:pathLst>
                <a:path w="3293262" h="6480879">
                  <a:moveTo>
                    <a:pt x="0" y="0"/>
                  </a:moveTo>
                  <a:lnTo>
                    <a:pt x="3293262" y="0"/>
                  </a:lnTo>
                  <a:lnTo>
                    <a:pt x="3293262" y="6480879"/>
                  </a:lnTo>
                  <a:lnTo>
                    <a:pt x="0" y="6480879"/>
                  </a:lnTo>
                  <a:lnTo>
                    <a:pt x="0" y="0"/>
                  </a:lnTo>
                  <a:close/>
                </a:path>
              </a:pathLst>
            </a:custGeom>
            <a:blipFill>
              <a:blip r:embed="rId3">
                <a:alphaModFix amt="9999"/>
              </a:blip>
              <a:stretch>
                <a:fillRect r="-97038"/>
              </a:stretch>
            </a:blipFill>
          </p:spPr>
          <p:txBody>
            <a:bodyPr/>
            <a:lstStyle/>
            <a:p>
              <a:endParaRPr lang="en-GB"/>
            </a:p>
          </p:txBody>
        </p:sp>
        <p:sp>
          <p:nvSpPr>
            <p:cNvPr id="6" name="Freeform 6"/>
            <p:cNvSpPr/>
            <p:nvPr/>
          </p:nvSpPr>
          <p:spPr>
            <a:xfrm>
              <a:off x="2799540" y="8030070"/>
              <a:ext cx="4377627" cy="5664772"/>
            </a:xfrm>
            <a:custGeom>
              <a:avLst/>
              <a:gdLst/>
              <a:ahLst/>
              <a:cxnLst/>
              <a:rect l="l" t="t" r="r" b="b"/>
              <a:pathLst>
                <a:path w="4377627" h="5664772">
                  <a:moveTo>
                    <a:pt x="0" y="0"/>
                  </a:moveTo>
                  <a:lnTo>
                    <a:pt x="4377627" y="0"/>
                  </a:lnTo>
                  <a:lnTo>
                    <a:pt x="4377627" y="5664772"/>
                  </a:lnTo>
                  <a:lnTo>
                    <a:pt x="0" y="5664772"/>
                  </a:lnTo>
                  <a:lnTo>
                    <a:pt x="0" y="0"/>
                  </a:lnTo>
                  <a:close/>
                </a:path>
              </a:pathLst>
            </a:custGeom>
            <a:blipFill>
              <a:blip r:embed="rId4">
                <a:alphaModFix amt="9999"/>
              </a:blip>
              <a:stretch>
                <a:fillRect b="-21937"/>
              </a:stretch>
            </a:blipFill>
          </p:spPr>
          <p:txBody>
            <a:bodyPr/>
            <a:lstStyle/>
            <a:p>
              <a:endParaRPr lang="en-GB"/>
            </a:p>
          </p:txBody>
        </p:sp>
        <p:sp>
          <p:nvSpPr>
            <p:cNvPr id="7" name="Freeform 7"/>
            <p:cNvSpPr/>
            <p:nvPr/>
          </p:nvSpPr>
          <p:spPr>
            <a:xfrm>
              <a:off x="0" y="0"/>
              <a:ext cx="5200829" cy="7185947"/>
            </a:xfrm>
            <a:custGeom>
              <a:avLst/>
              <a:gdLst/>
              <a:ahLst/>
              <a:cxnLst/>
              <a:rect l="l" t="t" r="r" b="b"/>
              <a:pathLst>
                <a:path w="5200829" h="7185947">
                  <a:moveTo>
                    <a:pt x="0" y="0"/>
                  </a:moveTo>
                  <a:lnTo>
                    <a:pt x="5200829" y="0"/>
                  </a:lnTo>
                  <a:lnTo>
                    <a:pt x="5200829" y="7185947"/>
                  </a:lnTo>
                  <a:lnTo>
                    <a:pt x="0" y="7185947"/>
                  </a:lnTo>
                  <a:lnTo>
                    <a:pt x="0" y="0"/>
                  </a:lnTo>
                  <a:close/>
                </a:path>
              </a:pathLst>
            </a:custGeom>
            <a:blipFill>
              <a:blip r:embed="rId5">
                <a:alphaModFix amt="9999"/>
              </a:blip>
              <a:stretch>
                <a:fillRect/>
              </a:stretch>
            </a:blipFill>
          </p:spPr>
          <p:txBody>
            <a:bodyPr/>
            <a:lstStyle/>
            <a:p>
              <a:endParaRPr lang="en-GB"/>
            </a:p>
          </p:txBody>
        </p:sp>
      </p:grpSp>
      <p:sp>
        <p:nvSpPr>
          <p:cNvPr id="8" name="TextBox 8"/>
          <p:cNvSpPr txBox="1"/>
          <p:nvPr/>
        </p:nvSpPr>
        <p:spPr>
          <a:xfrm>
            <a:off x="1028700" y="2292537"/>
            <a:ext cx="10898845" cy="2124075"/>
          </a:xfrm>
          <a:prstGeom prst="rect">
            <a:avLst/>
          </a:prstGeom>
        </p:spPr>
        <p:txBody>
          <a:bodyPr lIns="0" tIns="0" rIns="0" bIns="0" rtlCol="0" anchor="t">
            <a:spAutoFit/>
          </a:bodyPr>
          <a:lstStyle/>
          <a:p>
            <a:pPr>
              <a:lnSpc>
                <a:spcPts val="16560"/>
              </a:lnSpc>
            </a:pPr>
            <a:r>
              <a:rPr lang="en-US" sz="13800">
                <a:solidFill>
                  <a:srgbClr val="FFFFFF"/>
                </a:solidFill>
                <a:latin typeface="Bobby Jones"/>
              </a:rPr>
              <a:t>Advice</a:t>
            </a:r>
          </a:p>
        </p:txBody>
      </p:sp>
      <p:sp>
        <p:nvSpPr>
          <p:cNvPr id="9" name="Freeform 9"/>
          <p:cNvSpPr/>
          <p:nvPr/>
        </p:nvSpPr>
        <p:spPr>
          <a:xfrm rot="645557">
            <a:off x="7777545" y="5953139"/>
            <a:ext cx="4370399" cy="6415264"/>
          </a:xfrm>
          <a:custGeom>
            <a:avLst/>
            <a:gdLst/>
            <a:ahLst/>
            <a:cxnLst/>
            <a:rect l="l" t="t" r="r" b="b"/>
            <a:pathLst>
              <a:path w="4370399" h="6415264">
                <a:moveTo>
                  <a:pt x="0" y="0"/>
                </a:moveTo>
                <a:lnTo>
                  <a:pt x="4370399" y="0"/>
                </a:lnTo>
                <a:lnTo>
                  <a:pt x="4370399" y="6415264"/>
                </a:lnTo>
                <a:lnTo>
                  <a:pt x="0" y="64152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0" name="TextBox 10"/>
          <p:cNvSpPr txBox="1"/>
          <p:nvPr/>
        </p:nvSpPr>
        <p:spPr>
          <a:xfrm rot="700610">
            <a:off x="8463419" y="6332424"/>
            <a:ext cx="3565675" cy="2287873"/>
          </a:xfrm>
          <a:prstGeom prst="rect">
            <a:avLst/>
          </a:prstGeom>
        </p:spPr>
        <p:txBody>
          <a:bodyPr lIns="0" tIns="0" rIns="0" bIns="0" rtlCol="0" anchor="t">
            <a:spAutoFit/>
          </a:bodyPr>
          <a:lstStyle/>
          <a:p>
            <a:pPr algn="ctr">
              <a:lnSpc>
                <a:spcPts val="3584"/>
              </a:lnSpc>
            </a:pPr>
            <a:r>
              <a:rPr lang="en-US" sz="3318" spc="-132">
                <a:solidFill>
                  <a:srgbClr val="000000">
                    <a:alpha val="80000"/>
                  </a:srgbClr>
                </a:solidFill>
                <a:latin typeface="IreneFlorentina"/>
              </a:rPr>
              <a:t>Talk to someone you trust (teacher, key worker, friend etc.) </a:t>
            </a:r>
          </a:p>
        </p:txBody>
      </p:sp>
      <p:sp>
        <p:nvSpPr>
          <p:cNvPr id="11" name="Freeform 11"/>
          <p:cNvSpPr/>
          <p:nvPr/>
        </p:nvSpPr>
        <p:spPr>
          <a:xfrm rot="225636">
            <a:off x="4164022" y="6657302"/>
            <a:ext cx="3901977" cy="5727673"/>
          </a:xfrm>
          <a:custGeom>
            <a:avLst/>
            <a:gdLst/>
            <a:ahLst/>
            <a:cxnLst/>
            <a:rect l="l" t="t" r="r" b="b"/>
            <a:pathLst>
              <a:path w="3901977" h="5727673">
                <a:moveTo>
                  <a:pt x="0" y="0"/>
                </a:moveTo>
                <a:lnTo>
                  <a:pt x="3901977" y="0"/>
                </a:lnTo>
                <a:lnTo>
                  <a:pt x="3901977" y="5727673"/>
                </a:lnTo>
                <a:lnTo>
                  <a:pt x="0" y="57276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2" name="TextBox 12"/>
          <p:cNvSpPr txBox="1"/>
          <p:nvPr/>
        </p:nvSpPr>
        <p:spPr>
          <a:xfrm rot="216584">
            <a:off x="4689253" y="7206909"/>
            <a:ext cx="3087730" cy="1540958"/>
          </a:xfrm>
          <a:prstGeom prst="rect">
            <a:avLst/>
          </a:prstGeom>
        </p:spPr>
        <p:txBody>
          <a:bodyPr lIns="0" tIns="0" rIns="0" bIns="0" rtlCol="0" anchor="t">
            <a:spAutoFit/>
          </a:bodyPr>
          <a:lstStyle/>
          <a:p>
            <a:pPr algn="ctr">
              <a:lnSpc>
                <a:spcPts val="3901"/>
              </a:lnSpc>
            </a:pPr>
            <a:r>
              <a:rPr lang="en-US" sz="3612" spc="-143">
                <a:solidFill>
                  <a:srgbClr val="000000">
                    <a:alpha val="80000"/>
                  </a:srgbClr>
                </a:solidFill>
                <a:latin typeface="IreneFlorentina"/>
              </a:rPr>
              <a:t>Check in on people around you</a:t>
            </a:r>
          </a:p>
        </p:txBody>
      </p:sp>
      <p:sp>
        <p:nvSpPr>
          <p:cNvPr id="13" name="Freeform 13"/>
          <p:cNvSpPr/>
          <p:nvPr/>
        </p:nvSpPr>
        <p:spPr>
          <a:xfrm rot="-522524">
            <a:off x="450420" y="5944180"/>
            <a:ext cx="4274930" cy="6275126"/>
          </a:xfrm>
          <a:custGeom>
            <a:avLst/>
            <a:gdLst/>
            <a:ahLst/>
            <a:cxnLst/>
            <a:rect l="l" t="t" r="r" b="b"/>
            <a:pathLst>
              <a:path w="4274930" h="6275126">
                <a:moveTo>
                  <a:pt x="0" y="0"/>
                </a:moveTo>
                <a:lnTo>
                  <a:pt x="4274930" y="0"/>
                </a:lnTo>
                <a:lnTo>
                  <a:pt x="4274930" y="6275126"/>
                </a:lnTo>
                <a:lnTo>
                  <a:pt x="0" y="627512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14" name="TextBox 14"/>
          <p:cNvSpPr txBox="1"/>
          <p:nvPr/>
        </p:nvSpPr>
        <p:spPr>
          <a:xfrm rot="-538915">
            <a:off x="843967" y="6582481"/>
            <a:ext cx="2858982" cy="1540958"/>
          </a:xfrm>
          <a:prstGeom prst="rect">
            <a:avLst/>
          </a:prstGeom>
        </p:spPr>
        <p:txBody>
          <a:bodyPr lIns="0" tIns="0" rIns="0" bIns="0" rtlCol="0" anchor="t">
            <a:spAutoFit/>
          </a:bodyPr>
          <a:lstStyle/>
          <a:p>
            <a:pPr algn="ctr">
              <a:lnSpc>
                <a:spcPts val="3901"/>
              </a:lnSpc>
            </a:pPr>
            <a:r>
              <a:rPr lang="en-US" sz="3612" spc="-143">
                <a:solidFill>
                  <a:srgbClr val="FFFFFF">
                    <a:alpha val="80000"/>
                  </a:srgbClr>
                </a:solidFill>
                <a:latin typeface="IreneFlorentina"/>
              </a:rPr>
              <a:t>Don’t be scared reach out!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grpSp>
        <p:nvGrpSpPr>
          <p:cNvPr id="2" name="Group 2"/>
          <p:cNvGrpSpPr/>
          <p:nvPr/>
        </p:nvGrpSpPr>
        <p:grpSpPr>
          <a:xfrm>
            <a:off x="11369704" y="0"/>
            <a:ext cx="6918296" cy="10287000"/>
            <a:chOff x="0" y="0"/>
            <a:chExt cx="9224395" cy="13716000"/>
          </a:xfrm>
        </p:grpSpPr>
        <p:grpSp>
          <p:nvGrpSpPr>
            <p:cNvPr id="3" name="Group 3"/>
            <p:cNvGrpSpPr/>
            <p:nvPr/>
          </p:nvGrpSpPr>
          <p:grpSpPr>
            <a:xfrm>
              <a:off x="1827179" y="0"/>
              <a:ext cx="7397216" cy="13716000"/>
              <a:chOff x="0" y="0"/>
              <a:chExt cx="1876701" cy="3479800"/>
            </a:xfrm>
          </p:grpSpPr>
          <p:sp>
            <p:nvSpPr>
              <p:cNvPr id="4" name="Freeform 4"/>
              <p:cNvSpPr/>
              <p:nvPr/>
            </p:nvSpPr>
            <p:spPr>
              <a:xfrm>
                <a:off x="0" y="0"/>
                <a:ext cx="1876701" cy="3479800"/>
              </a:xfrm>
              <a:custGeom>
                <a:avLst/>
                <a:gdLst/>
                <a:ahLst/>
                <a:cxnLst/>
                <a:rect l="l" t="t" r="r" b="b"/>
                <a:pathLst>
                  <a:path w="1876701" h="3479800">
                    <a:moveTo>
                      <a:pt x="0" y="0"/>
                    </a:moveTo>
                    <a:lnTo>
                      <a:pt x="1876701" y="0"/>
                    </a:lnTo>
                    <a:lnTo>
                      <a:pt x="1876701" y="3479800"/>
                    </a:lnTo>
                    <a:lnTo>
                      <a:pt x="0" y="3479800"/>
                    </a:lnTo>
                    <a:close/>
                  </a:path>
                </a:pathLst>
              </a:custGeom>
              <a:solidFill>
                <a:srgbClr val="660087"/>
              </a:solidFill>
            </p:spPr>
            <p:txBody>
              <a:bodyPr/>
              <a:lstStyle/>
              <a:p>
                <a:endParaRPr lang="en-GB"/>
              </a:p>
            </p:txBody>
          </p:sp>
        </p:grpSp>
        <p:sp>
          <p:nvSpPr>
            <p:cNvPr id="5" name="Freeform 5"/>
            <p:cNvSpPr/>
            <p:nvPr/>
          </p:nvSpPr>
          <p:spPr>
            <a:xfrm>
              <a:off x="5906772" y="1773767"/>
              <a:ext cx="3293262" cy="6480879"/>
            </a:xfrm>
            <a:custGeom>
              <a:avLst/>
              <a:gdLst/>
              <a:ahLst/>
              <a:cxnLst/>
              <a:rect l="l" t="t" r="r" b="b"/>
              <a:pathLst>
                <a:path w="3293262" h="6480879">
                  <a:moveTo>
                    <a:pt x="0" y="0"/>
                  </a:moveTo>
                  <a:lnTo>
                    <a:pt x="3293262" y="0"/>
                  </a:lnTo>
                  <a:lnTo>
                    <a:pt x="3293262" y="6480879"/>
                  </a:lnTo>
                  <a:lnTo>
                    <a:pt x="0" y="6480879"/>
                  </a:lnTo>
                  <a:lnTo>
                    <a:pt x="0" y="0"/>
                  </a:lnTo>
                  <a:close/>
                </a:path>
              </a:pathLst>
            </a:custGeom>
            <a:blipFill>
              <a:blip r:embed="rId2">
                <a:alphaModFix amt="9999"/>
              </a:blip>
              <a:stretch>
                <a:fillRect r="-97038"/>
              </a:stretch>
            </a:blipFill>
          </p:spPr>
          <p:txBody>
            <a:bodyPr/>
            <a:lstStyle/>
            <a:p>
              <a:endParaRPr lang="en-GB"/>
            </a:p>
          </p:txBody>
        </p:sp>
        <p:sp>
          <p:nvSpPr>
            <p:cNvPr id="6" name="Freeform 6"/>
            <p:cNvSpPr/>
            <p:nvPr/>
          </p:nvSpPr>
          <p:spPr>
            <a:xfrm>
              <a:off x="2799540" y="8030070"/>
              <a:ext cx="4377627" cy="5664772"/>
            </a:xfrm>
            <a:custGeom>
              <a:avLst/>
              <a:gdLst/>
              <a:ahLst/>
              <a:cxnLst/>
              <a:rect l="l" t="t" r="r" b="b"/>
              <a:pathLst>
                <a:path w="4377627" h="5664772">
                  <a:moveTo>
                    <a:pt x="0" y="0"/>
                  </a:moveTo>
                  <a:lnTo>
                    <a:pt x="4377627" y="0"/>
                  </a:lnTo>
                  <a:lnTo>
                    <a:pt x="4377627" y="5664772"/>
                  </a:lnTo>
                  <a:lnTo>
                    <a:pt x="0" y="5664772"/>
                  </a:lnTo>
                  <a:lnTo>
                    <a:pt x="0" y="0"/>
                  </a:lnTo>
                  <a:close/>
                </a:path>
              </a:pathLst>
            </a:custGeom>
            <a:blipFill>
              <a:blip r:embed="rId3">
                <a:alphaModFix amt="9999"/>
              </a:blip>
              <a:stretch>
                <a:fillRect b="-21937"/>
              </a:stretch>
            </a:blipFill>
          </p:spPr>
          <p:txBody>
            <a:bodyPr/>
            <a:lstStyle/>
            <a:p>
              <a:endParaRPr lang="en-GB"/>
            </a:p>
          </p:txBody>
        </p:sp>
        <p:sp>
          <p:nvSpPr>
            <p:cNvPr id="7" name="Freeform 7"/>
            <p:cNvSpPr/>
            <p:nvPr/>
          </p:nvSpPr>
          <p:spPr>
            <a:xfrm>
              <a:off x="0" y="0"/>
              <a:ext cx="5200829" cy="7185947"/>
            </a:xfrm>
            <a:custGeom>
              <a:avLst/>
              <a:gdLst/>
              <a:ahLst/>
              <a:cxnLst/>
              <a:rect l="l" t="t" r="r" b="b"/>
              <a:pathLst>
                <a:path w="5200829" h="7185947">
                  <a:moveTo>
                    <a:pt x="0" y="0"/>
                  </a:moveTo>
                  <a:lnTo>
                    <a:pt x="5200829" y="0"/>
                  </a:lnTo>
                  <a:lnTo>
                    <a:pt x="5200829" y="7185947"/>
                  </a:lnTo>
                  <a:lnTo>
                    <a:pt x="0" y="7185947"/>
                  </a:lnTo>
                  <a:lnTo>
                    <a:pt x="0" y="0"/>
                  </a:lnTo>
                  <a:close/>
                </a:path>
              </a:pathLst>
            </a:custGeom>
            <a:blipFill>
              <a:blip r:embed="rId4">
                <a:alphaModFix amt="9999"/>
              </a:blip>
              <a:stretch>
                <a:fillRect/>
              </a:stretch>
            </a:blipFill>
          </p:spPr>
          <p:txBody>
            <a:bodyPr/>
            <a:lstStyle/>
            <a:p>
              <a:endParaRPr lang="en-GB"/>
            </a:p>
          </p:txBody>
        </p:sp>
      </p:grpSp>
      <p:sp>
        <p:nvSpPr>
          <p:cNvPr id="8" name="Freeform 8"/>
          <p:cNvSpPr/>
          <p:nvPr/>
        </p:nvSpPr>
        <p:spPr>
          <a:xfrm>
            <a:off x="1028700" y="3758326"/>
            <a:ext cx="11051235" cy="3686525"/>
          </a:xfrm>
          <a:custGeom>
            <a:avLst/>
            <a:gdLst/>
            <a:ahLst/>
            <a:cxnLst/>
            <a:rect l="l" t="t" r="r" b="b"/>
            <a:pathLst>
              <a:path w="11051235" h="3686525">
                <a:moveTo>
                  <a:pt x="0" y="0"/>
                </a:moveTo>
                <a:lnTo>
                  <a:pt x="11051235" y="0"/>
                </a:lnTo>
                <a:lnTo>
                  <a:pt x="11051235" y="3686525"/>
                </a:lnTo>
                <a:lnTo>
                  <a:pt x="0" y="3686525"/>
                </a:lnTo>
                <a:lnTo>
                  <a:pt x="0" y="0"/>
                </a:lnTo>
                <a:close/>
              </a:path>
            </a:pathLst>
          </a:custGeom>
          <a:blipFill>
            <a:blip r:embed="rId5"/>
            <a:stretch>
              <a:fillRect/>
            </a:stretch>
          </a:blipFill>
        </p:spPr>
        <p:txBody>
          <a:bodyPr/>
          <a:lstStyle/>
          <a:p>
            <a:endParaRPr lang="en-GB"/>
          </a:p>
        </p:txBody>
      </p:sp>
      <p:sp>
        <p:nvSpPr>
          <p:cNvPr id="9" name="TextBox 9"/>
          <p:cNvSpPr txBox="1"/>
          <p:nvPr/>
        </p:nvSpPr>
        <p:spPr>
          <a:xfrm>
            <a:off x="1028700" y="565006"/>
            <a:ext cx="16230600" cy="981710"/>
          </a:xfrm>
          <a:prstGeom prst="rect">
            <a:avLst/>
          </a:prstGeom>
        </p:spPr>
        <p:txBody>
          <a:bodyPr lIns="0" tIns="0" rIns="0" bIns="0" rtlCol="0" anchor="t">
            <a:spAutoFit/>
          </a:bodyPr>
          <a:lstStyle/>
          <a:p>
            <a:pPr>
              <a:lnSpc>
                <a:spcPts val="7840"/>
              </a:lnSpc>
            </a:pPr>
            <a:r>
              <a:rPr lang="en-US" sz="5600">
                <a:solidFill>
                  <a:srgbClr val="FFFFFF"/>
                </a:solidFill>
                <a:latin typeface="Bobby Jones"/>
              </a:rPr>
              <a:t>Signposting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sp>
        <p:nvSpPr>
          <p:cNvPr id="2" name="Freeform 2"/>
          <p:cNvSpPr/>
          <p:nvPr/>
        </p:nvSpPr>
        <p:spPr>
          <a:xfrm>
            <a:off x="18518" y="2570961"/>
            <a:ext cx="5259188" cy="7700284"/>
          </a:xfrm>
          <a:custGeom>
            <a:avLst/>
            <a:gdLst/>
            <a:ahLst/>
            <a:cxnLst/>
            <a:rect l="l" t="t" r="r" b="b"/>
            <a:pathLst>
              <a:path w="5259188" h="7700284">
                <a:moveTo>
                  <a:pt x="0" y="0"/>
                </a:moveTo>
                <a:lnTo>
                  <a:pt x="5259188" y="0"/>
                </a:lnTo>
                <a:lnTo>
                  <a:pt x="5259188" y="7700283"/>
                </a:lnTo>
                <a:lnTo>
                  <a:pt x="0" y="7700283"/>
                </a:lnTo>
                <a:lnTo>
                  <a:pt x="0" y="0"/>
                </a:lnTo>
                <a:close/>
              </a:path>
            </a:pathLst>
          </a:custGeom>
          <a:blipFill>
            <a:blip r:embed="rId2">
              <a:alphaModFix amt="9999"/>
            </a:blip>
            <a:stretch>
              <a:fillRect l="-14344" b="-7904"/>
            </a:stretch>
          </a:blipFill>
        </p:spPr>
        <p:txBody>
          <a:bodyPr/>
          <a:lstStyle/>
          <a:p>
            <a:endParaRPr lang="en-GB"/>
          </a:p>
        </p:txBody>
      </p:sp>
      <p:grpSp>
        <p:nvGrpSpPr>
          <p:cNvPr id="3" name="Group 3"/>
          <p:cNvGrpSpPr/>
          <p:nvPr/>
        </p:nvGrpSpPr>
        <p:grpSpPr>
          <a:xfrm>
            <a:off x="0" y="8548603"/>
            <a:ext cx="18288000" cy="1738397"/>
            <a:chOff x="0" y="0"/>
            <a:chExt cx="4816593" cy="457849"/>
          </a:xfrm>
        </p:grpSpPr>
        <p:sp>
          <p:nvSpPr>
            <p:cNvPr id="4" name="Freeform 4"/>
            <p:cNvSpPr/>
            <p:nvPr/>
          </p:nvSpPr>
          <p:spPr>
            <a:xfrm>
              <a:off x="0" y="0"/>
              <a:ext cx="4816592" cy="457849"/>
            </a:xfrm>
            <a:custGeom>
              <a:avLst/>
              <a:gdLst/>
              <a:ahLst/>
              <a:cxnLst/>
              <a:rect l="l" t="t" r="r" b="b"/>
              <a:pathLst>
                <a:path w="4816592" h="457849">
                  <a:moveTo>
                    <a:pt x="0" y="0"/>
                  </a:moveTo>
                  <a:lnTo>
                    <a:pt x="4816592" y="0"/>
                  </a:lnTo>
                  <a:lnTo>
                    <a:pt x="4816592" y="457849"/>
                  </a:lnTo>
                  <a:lnTo>
                    <a:pt x="0" y="457849"/>
                  </a:lnTo>
                  <a:close/>
                </a:path>
              </a:pathLst>
            </a:custGeom>
            <a:solidFill>
              <a:srgbClr val="FFFFFF"/>
            </a:solidFill>
          </p:spPr>
          <p:txBody>
            <a:bodyPr/>
            <a:lstStyle/>
            <a:p>
              <a:endParaRPr lang="en-GB"/>
            </a:p>
          </p:txBody>
        </p:sp>
        <p:sp>
          <p:nvSpPr>
            <p:cNvPr id="5" name="TextBox 5"/>
            <p:cNvSpPr txBox="1"/>
            <p:nvPr/>
          </p:nvSpPr>
          <p:spPr>
            <a:xfrm>
              <a:off x="0" y="-76200"/>
              <a:ext cx="4816593" cy="534049"/>
            </a:xfrm>
            <a:prstGeom prst="rect">
              <a:avLst/>
            </a:prstGeom>
          </p:spPr>
          <p:txBody>
            <a:bodyPr lIns="50800" tIns="50800" rIns="50800" bIns="50800" rtlCol="0" anchor="ctr"/>
            <a:lstStyle/>
            <a:p>
              <a:pPr algn="ctr">
                <a:lnSpc>
                  <a:spcPts val="3640"/>
                </a:lnSpc>
              </a:pPr>
              <a:endParaRPr/>
            </a:p>
          </p:txBody>
        </p:sp>
      </p:grpSp>
      <p:sp>
        <p:nvSpPr>
          <p:cNvPr id="6" name="Freeform 6"/>
          <p:cNvSpPr/>
          <p:nvPr/>
        </p:nvSpPr>
        <p:spPr>
          <a:xfrm>
            <a:off x="6511098" y="1368036"/>
            <a:ext cx="5265805" cy="8308962"/>
          </a:xfrm>
          <a:custGeom>
            <a:avLst/>
            <a:gdLst/>
            <a:ahLst/>
            <a:cxnLst/>
            <a:rect l="l" t="t" r="r" b="b"/>
            <a:pathLst>
              <a:path w="5265805" h="8308962">
                <a:moveTo>
                  <a:pt x="0" y="0"/>
                </a:moveTo>
                <a:lnTo>
                  <a:pt x="5265804" y="0"/>
                </a:lnTo>
                <a:lnTo>
                  <a:pt x="5265804" y="8308962"/>
                </a:lnTo>
                <a:lnTo>
                  <a:pt x="0" y="8308962"/>
                </a:lnTo>
                <a:lnTo>
                  <a:pt x="0" y="0"/>
                </a:lnTo>
                <a:close/>
              </a:path>
            </a:pathLst>
          </a:custGeom>
          <a:blipFill>
            <a:blip r:embed="rId3">
              <a:alphaModFix amt="9999"/>
            </a:blip>
            <a:stretch>
              <a:fillRect/>
            </a:stretch>
          </a:blipFill>
        </p:spPr>
        <p:txBody>
          <a:bodyPr/>
          <a:lstStyle/>
          <a:p>
            <a:endParaRPr lang="en-GB"/>
          </a:p>
        </p:txBody>
      </p:sp>
      <p:sp>
        <p:nvSpPr>
          <p:cNvPr id="7" name="Freeform 7"/>
          <p:cNvSpPr/>
          <p:nvPr/>
        </p:nvSpPr>
        <p:spPr>
          <a:xfrm>
            <a:off x="699053" y="772765"/>
            <a:ext cx="4578654" cy="1528126"/>
          </a:xfrm>
          <a:custGeom>
            <a:avLst/>
            <a:gdLst/>
            <a:ahLst/>
            <a:cxnLst/>
            <a:rect l="l" t="t" r="r" b="b"/>
            <a:pathLst>
              <a:path w="4578654" h="1528126">
                <a:moveTo>
                  <a:pt x="0" y="0"/>
                </a:moveTo>
                <a:lnTo>
                  <a:pt x="4578653" y="0"/>
                </a:lnTo>
                <a:lnTo>
                  <a:pt x="4578653" y="1528126"/>
                </a:lnTo>
                <a:lnTo>
                  <a:pt x="0" y="1528126"/>
                </a:lnTo>
                <a:lnTo>
                  <a:pt x="0" y="0"/>
                </a:lnTo>
                <a:close/>
              </a:path>
            </a:pathLst>
          </a:custGeom>
          <a:blipFill>
            <a:blip r:embed="rId4"/>
            <a:stretch>
              <a:fillRect/>
            </a:stretch>
          </a:blipFill>
        </p:spPr>
        <p:txBody>
          <a:bodyPr/>
          <a:lstStyle/>
          <a:p>
            <a:endParaRPr lang="en-GB"/>
          </a:p>
        </p:txBody>
      </p:sp>
      <p:sp>
        <p:nvSpPr>
          <p:cNvPr id="8" name="Freeform 8"/>
          <p:cNvSpPr/>
          <p:nvPr/>
        </p:nvSpPr>
        <p:spPr>
          <a:xfrm>
            <a:off x="12132922" y="15802"/>
            <a:ext cx="6152609" cy="6439570"/>
          </a:xfrm>
          <a:custGeom>
            <a:avLst/>
            <a:gdLst/>
            <a:ahLst/>
            <a:cxnLst/>
            <a:rect l="l" t="t" r="r" b="b"/>
            <a:pathLst>
              <a:path w="6152609" h="6439570">
                <a:moveTo>
                  <a:pt x="0" y="0"/>
                </a:moveTo>
                <a:lnTo>
                  <a:pt x="6152609" y="0"/>
                </a:lnTo>
                <a:lnTo>
                  <a:pt x="6152609" y="6439570"/>
                </a:lnTo>
                <a:lnTo>
                  <a:pt x="0" y="6439570"/>
                </a:lnTo>
                <a:lnTo>
                  <a:pt x="0" y="0"/>
                </a:lnTo>
                <a:close/>
              </a:path>
            </a:pathLst>
          </a:custGeom>
          <a:blipFill>
            <a:blip r:embed="rId5">
              <a:alphaModFix amt="9999"/>
            </a:blip>
            <a:stretch>
              <a:fillRect t="-29029" r="-35216"/>
            </a:stretch>
          </a:blipFill>
        </p:spPr>
        <p:txBody>
          <a:bodyPr/>
          <a:lstStyle/>
          <a:p>
            <a:endParaRPr lang="en-GB"/>
          </a:p>
        </p:txBody>
      </p:sp>
      <p:sp>
        <p:nvSpPr>
          <p:cNvPr id="9" name="Freeform 9"/>
          <p:cNvSpPr/>
          <p:nvPr/>
        </p:nvSpPr>
        <p:spPr>
          <a:xfrm>
            <a:off x="9706492" y="423437"/>
            <a:ext cx="3367701" cy="1889198"/>
          </a:xfrm>
          <a:custGeom>
            <a:avLst/>
            <a:gdLst/>
            <a:ahLst/>
            <a:cxnLst/>
            <a:rect l="l" t="t" r="r" b="b"/>
            <a:pathLst>
              <a:path w="3367701" h="1889198">
                <a:moveTo>
                  <a:pt x="0" y="0"/>
                </a:moveTo>
                <a:lnTo>
                  <a:pt x="3367700" y="0"/>
                </a:lnTo>
                <a:lnTo>
                  <a:pt x="3367700" y="1889198"/>
                </a:lnTo>
                <a:lnTo>
                  <a:pt x="0" y="1889198"/>
                </a:lnTo>
                <a:lnTo>
                  <a:pt x="0" y="0"/>
                </a:lnTo>
                <a:close/>
              </a:path>
            </a:pathLst>
          </a:custGeom>
          <a:blipFill>
            <a:blip r:embed="rId6"/>
            <a:stretch>
              <a:fillRect/>
            </a:stretch>
          </a:blipFill>
        </p:spPr>
        <p:txBody>
          <a:bodyPr/>
          <a:lstStyle/>
          <a:p>
            <a:endParaRPr lang="en-GB"/>
          </a:p>
        </p:txBody>
      </p:sp>
      <p:sp>
        <p:nvSpPr>
          <p:cNvPr id="10" name="Freeform 10"/>
          <p:cNvSpPr/>
          <p:nvPr/>
        </p:nvSpPr>
        <p:spPr>
          <a:xfrm>
            <a:off x="5749619" y="7210"/>
            <a:ext cx="3237903" cy="3237903"/>
          </a:xfrm>
          <a:custGeom>
            <a:avLst/>
            <a:gdLst/>
            <a:ahLst/>
            <a:cxnLst/>
            <a:rect l="l" t="t" r="r" b="b"/>
            <a:pathLst>
              <a:path w="3237903" h="3237903">
                <a:moveTo>
                  <a:pt x="0" y="0"/>
                </a:moveTo>
                <a:lnTo>
                  <a:pt x="3237904" y="0"/>
                </a:lnTo>
                <a:lnTo>
                  <a:pt x="3237904" y="3237904"/>
                </a:lnTo>
                <a:lnTo>
                  <a:pt x="0" y="3237904"/>
                </a:lnTo>
                <a:lnTo>
                  <a:pt x="0" y="0"/>
                </a:lnTo>
                <a:close/>
              </a:path>
            </a:pathLst>
          </a:custGeom>
          <a:blipFill>
            <a:blip r:embed="rId7"/>
            <a:stretch>
              <a:fillRect/>
            </a:stretch>
          </a:blipFill>
        </p:spPr>
        <p:txBody>
          <a:bodyPr/>
          <a:lstStyle/>
          <a:p>
            <a:endParaRPr lang="en-GB"/>
          </a:p>
        </p:txBody>
      </p:sp>
      <p:sp>
        <p:nvSpPr>
          <p:cNvPr id="11" name="Freeform 11"/>
          <p:cNvSpPr/>
          <p:nvPr/>
        </p:nvSpPr>
        <p:spPr>
          <a:xfrm>
            <a:off x="13788567" y="740217"/>
            <a:ext cx="3908044" cy="1254164"/>
          </a:xfrm>
          <a:custGeom>
            <a:avLst/>
            <a:gdLst/>
            <a:ahLst/>
            <a:cxnLst/>
            <a:rect l="l" t="t" r="r" b="b"/>
            <a:pathLst>
              <a:path w="3908044" h="1254164">
                <a:moveTo>
                  <a:pt x="0" y="0"/>
                </a:moveTo>
                <a:lnTo>
                  <a:pt x="3908044" y="0"/>
                </a:lnTo>
                <a:lnTo>
                  <a:pt x="3908044" y="1254164"/>
                </a:lnTo>
                <a:lnTo>
                  <a:pt x="0" y="1254164"/>
                </a:lnTo>
                <a:lnTo>
                  <a:pt x="0" y="0"/>
                </a:lnTo>
                <a:close/>
              </a:path>
            </a:pathLst>
          </a:custGeom>
          <a:blipFill>
            <a:blip r:embed="rId8"/>
            <a:stretch>
              <a:fillRect/>
            </a:stretch>
          </a:blipFill>
        </p:spPr>
        <p:txBody>
          <a:bodyPr/>
          <a:lstStyle/>
          <a:p>
            <a:endParaRPr lang="en-GB"/>
          </a:p>
        </p:txBody>
      </p:sp>
      <p:sp>
        <p:nvSpPr>
          <p:cNvPr id="12" name="TextBox 12"/>
          <p:cNvSpPr txBox="1"/>
          <p:nvPr/>
        </p:nvSpPr>
        <p:spPr>
          <a:xfrm>
            <a:off x="2375140" y="7492841"/>
            <a:ext cx="801993" cy="384810"/>
          </a:xfrm>
          <a:prstGeom prst="rect">
            <a:avLst/>
          </a:prstGeom>
        </p:spPr>
        <p:txBody>
          <a:bodyPr lIns="0" tIns="0" rIns="0" bIns="0" rtlCol="0" anchor="t">
            <a:spAutoFit/>
          </a:bodyPr>
          <a:lstStyle/>
          <a:p>
            <a:pPr algn="ctr">
              <a:lnSpc>
                <a:spcPts val="1560"/>
              </a:lnSpc>
            </a:pPr>
            <a:r>
              <a:rPr lang="en-US" sz="1200">
                <a:solidFill>
                  <a:srgbClr val="660087"/>
                </a:solidFill>
                <a:latin typeface="Bobby Jones Soft"/>
              </a:rPr>
              <a:t>cyberbully-ing</a:t>
            </a:r>
          </a:p>
        </p:txBody>
      </p:sp>
      <p:sp>
        <p:nvSpPr>
          <p:cNvPr id="13" name="TextBox 13"/>
          <p:cNvSpPr txBox="1"/>
          <p:nvPr/>
        </p:nvSpPr>
        <p:spPr>
          <a:xfrm>
            <a:off x="3035295" y="4162425"/>
            <a:ext cx="12217410" cy="1952625"/>
          </a:xfrm>
          <a:prstGeom prst="rect">
            <a:avLst/>
          </a:prstGeom>
        </p:spPr>
        <p:txBody>
          <a:bodyPr lIns="0" tIns="0" rIns="0" bIns="0" rtlCol="0" anchor="t">
            <a:spAutoFit/>
          </a:bodyPr>
          <a:lstStyle/>
          <a:p>
            <a:pPr algn="ctr">
              <a:lnSpc>
                <a:spcPts val="7679"/>
              </a:lnSpc>
            </a:pPr>
            <a:r>
              <a:rPr lang="en-US" sz="6399">
                <a:solidFill>
                  <a:srgbClr val="FFFFFF"/>
                </a:solidFill>
                <a:latin typeface="Quicksand Medium"/>
              </a:rPr>
              <a:t>Diolch</a:t>
            </a:r>
          </a:p>
          <a:p>
            <a:pPr algn="ctr">
              <a:lnSpc>
                <a:spcPts val="7680"/>
              </a:lnSpc>
            </a:pPr>
            <a:r>
              <a:rPr lang="en-US" sz="6400">
                <a:solidFill>
                  <a:srgbClr val="FFFFFF"/>
                </a:solidFill>
                <a:latin typeface="Quicksand Medium"/>
              </a:rPr>
              <a:t>Thank you</a:t>
            </a:r>
          </a:p>
        </p:txBody>
      </p:sp>
      <p:sp>
        <p:nvSpPr>
          <p:cNvPr id="14" name="TextBox 14"/>
          <p:cNvSpPr txBox="1"/>
          <p:nvPr/>
        </p:nvSpPr>
        <p:spPr>
          <a:xfrm>
            <a:off x="3035295" y="3094990"/>
            <a:ext cx="12217410" cy="962660"/>
          </a:xfrm>
          <a:prstGeom prst="rect">
            <a:avLst/>
          </a:prstGeom>
        </p:spPr>
        <p:txBody>
          <a:bodyPr lIns="0" tIns="0" rIns="0" bIns="0" rtlCol="0" anchor="t">
            <a:spAutoFit/>
          </a:bodyPr>
          <a:lstStyle/>
          <a:p>
            <a:pPr algn="ctr">
              <a:lnSpc>
                <a:spcPts val="7840"/>
              </a:lnSpc>
            </a:pPr>
            <a:r>
              <a:rPr lang="en-US" sz="5600">
                <a:solidFill>
                  <a:srgbClr val="FFFFFF"/>
                </a:solidFill>
                <a:latin typeface="Quicksand"/>
              </a:rPr>
              <a:t>Welsh Women's Aid</a:t>
            </a:r>
          </a:p>
        </p:txBody>
      </p:sp>
      <p:grpSp>
        <p:nvGrpSpPr>
          <p:cNvPr id="15" name="Group 15"/>
          <p:cNvGrpSpPr/>
          <p:nvPr/>
        </p:nvGrpSpPr>
        <p:grpSpPr>
          <a:xfrm>
            <a:off x="1028700" y="8667454"/>
            <a:ext cx="2735382" cy="1128207"/>
            <a:chOff x="0" y="0"/>
            <a:chExt cx="3647176" cy="1504276"/>
          </a:xfrm>
        </p:grpSpPr>
        <p:sp>
          <p:nvSpPr>
            <p:cNvPr id="16" name="Freeform 16"/>
            <p:cNvSpPr/>
            <p:nvPr/>
          </p:nvSpPr>
          <p:spPr>
            <a:xfrm>
              <a:off x="0" y="891019"/>
              <a:ext cx="613257" cy="613257"/>
            </a:xfrm>
            <a:custGeom>
              <a:avLst/>
              <a:gdLst/>
              <a:ahLst/>
              <a:cxnLst/>
              <a:rect l="l" t="t" r="r" b="b"/>
              <a:pathLst>
                <a:path w="613257" h="613257">
                  <a:moveTo>
                    <a:pt x="0" y="0"/>
                  </a:moveTo>
                  <a:lnTo>
                    <a:pt x="613257" y="0"/>
                  </a:lnTo>
                  <a:lnTo>
                    <a:pt x="613257" y="613257"/>
                  </a:lnTo>
                  <a:lnTo>
                    <a:pt x="0" y="61325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7" name="Freeform 17"/>
            <p:cNvSpPr/>
            <p:nvPr/>
          </p:nvSpPr>
          <p:spPr>
            <a:xfrm>
              <a:off x="1528235" y="891019"/>
              <a:ext cx="613257" cy="613257"/>
            </a:xfrm>
            <a:custGeom>
              <a:avLst/>
              <a:gdLst/>
              <a:ahLst/>
              <a:cxnLst/>
              <a:rect l="l" t="t" r="r" b="b"/>
              <a:pathLst>
                <a:path w="613257" h="613257">
                  <a:moveTo>
                    <a:pt x="0" y="0"/>
                  </a:moveTo>
                  <a:lnTo>
                    <a:pt x="613257" y="0"/>
                  </a:lnTo>
                  <a:lnTo>
                    <a:pt x="613257" y="613257"/>
                  </a:lnTo>
                  <a:lnTo>
                    <a:pt x="0" y="61325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8" name="Freeform 18"/>
            <p:cNvSpPr/>
            <p:nvPr/>
          </p:nvSpPr>
          <p:spPr>
            <a:xfrm>
              <a:off x="2285076" y="891019"/>
              <a:ext cx="613257" cy="613257"/>
            </a:xfrm>
            <a:custGeom>
              <a:avLst/>
              <a:gdLst/>
              <a:ahLst/>
              <a:cxnLst/>
              <a:rect l="l" t="t" r="r" b="b"/>
              <a:pathLst>
                <a:path w="613257" h="613257">
                  <a:moveTo>
                    <a:pt x="0" y="0"/>
                  </a:moveTo>
                  <a:lnTo>
                    <a:pt x="613258" y="0"/>
                  </a:lnTo>
                  <a:lnTo>
                    <a:pt x="613258" y="613257"/>
                  </a:lnTo>
                  <a:lnTo>
                    <a:pt x="0" y="61325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19" name="Freeform 19"/>
            <p:cNvSpPr/>
            <p:nvPr/>
          </p:nvSpPr>
          <p:spPr>
            <a:xfrm>
              <a:off x="762185" y="891019"/>
              <a:ext cx="613257" cy="613257"/>
            </a:xfrm>
            <a:custGeom>
              <a:avLst/>
              <a:gdLst/>
              <a:ahLst/>
              <a:cxnLst/>
              <a:rect l="l" t="t" r="r" b="b"/>
              <a:pathLst>
                <a:path w="613257" h="613257">
                  <a:moveTo>
                    <a:pt x="0" y="0"/>
                  </a:moveTo>
                  <a:lnTo>
                    <a:pt x="613257" y="0"/>
                  </a:lnTo>
                  <a:lnTo>
                    <a:pt x="613257" y="613257"/>
                  </a:lnTo>
                  <a:lnTo>
                    <a:pt x="0" y="613257"/>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20" name="Freeform 20"/>
            <p:cNvSpPr/>
            <p:nvPr/>
          </p:nvSpPr>
          <p:spPr>
            <a:xfrm>
              <a:off x="3033919" y="891019"/>
              <a:ext cx="613257" cy="613257"/>
            </a:xfrm>
            <a:custGeom>
              <a:avLst/>
              <a:gdLst/>
              <a:ahLst/>
              <a:cxnLst/>
              <a:rect l="l" t="t" r="r" b="b"/>
              <a:pathLst>
                <a:path w="613257" h="613257">
                  <a:moveTo>
                    <a:pt x="0" y="0"/>
                  </a:moveTo>
                  <a:lnTo>
                    <a:pt x="613257" y="0"/>
                  </a:lnTo>
                  <a:lnTo>
                    <a:pt x="613257" y="613257"/>
                  </a:lnTo>
                  <a:lnTo>
                    <a:pt x="0" y="613257"/>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sp>
          <p:nvSpPr>
            <p:cNvPr id="21" name="TextBox 21"/>
            <p:cNvSpPr txBox="1"/>
            <p:nvPr/>
          </p:nvSpPr>
          <p:spPr>
            <a:xfrm>
              <a:off x="313904" y="-38100"/>
              <a:ext cx="3041918" cy="815340"/>
            </a:xfrm>
            <a:prstGeom prst="rect">
              <a:avLst/>
            </a:prstGeom>
          </p:spPr>
          <p:txBody>
            <a:bodyPr lIns="0" tIns="0" rIns="0" bIns="0" rtlCol="0" anchor="t">
              <a:spAutoFit/>
            </a:bodyPr>
            <a:lstStyle/>
            <a:p>
              <a:pPr algn="ctr">
                <a:lnSpc>
                  <a:spcPts val="2519"/>
                </a:lnSpc>
              </a:pPr>
              <a:r>
                <a:rPr lang="en-US" sz="1799">
                  <a:solidFill>
                    <a:srgbClr val="343434"/>
                  </a:solidFill>
                  <a:latin typeface="Quicksand Medium"/>
                </a:rPr>
                <a:t>Follow us:</a:t>
              </a:r>
            </a:p>
            <a:p>
              <a:pPr algn="ctr">
                <a:lnSpc>
                  <a:spcPts val="2519"/>
                </a:lnSpc>
              </a:pPr>
              <a:r>
                <a:rPr lang="en-US" sz="1799">
                  <a:solidFill>
                    <a:srgbClr val="343434"/>
                  </a:solidFill>
                  <a:latin typeface="Quicksand Medium"/>
                </a:rPr>
                <a:t>@welshwomensaid</a:t>
              </a:r>
            </a:p>
          </p:txBody>
        </p:sp>
      </p:grpSp>
      <p:sp>
        <p:nvSpPr>
          <p:cNvPr id="22" name="TextBox 22"/>
          <p:cNvSpPr txBox="1"/>
          <p:nvPr/>
        </p:nvSpPr>
        <p:spPr>
          <a:xfrm>
            <a:off x="2833093" y="6417272"/>
            <a:ext cx="12621813" cy="935355"/>
          </a:xfrm>
          <a:prstGeom prst="rect">
            <a:avLst/>
          </a:prstGeom>
        </p:spPr>
        <p:txBody>
          <a:bodyPr lIns="0" tIns="0" rIns="0" bIns="0" rtlCol="0" anchor="t">
            <a:spAutoFit/>
          </a:bodyPr>
          <a:lstStyle/>
          <a:p>
            <a:pPr algn="ctr">
              <a:lnSpc>
                <a:spcPts val="2520"/>
              </a:lnSpc>
            </a:pPr>
            <a:r>
              <a:rPr lang="en-US" sz="1800">
                <a:solidFill>
                  <a:srgbClr val="FFFFFF"/>
                </a:solidFill>
                <a:latin typeface="Quicksand Light"/>
              </a:rPr>
              <a:t>Pendragon House, Caxton Place, Pentwyn, Cardiff, CF23 8XE</a:t>
            </a:r>
          </a:p>
          <a:p>
            <a:pPr algn="ctr">
              <a:lnSpc>
                <a:spcPts val="2520"/>
              </a:lnSpc>
            </a:pPr>
            <a:r>
              <a:rPr lang="en-US" sz="1800">
                <a:solidFill>
                  <a:srgbClr val="FFFFFF"/>
                </a:solidFill>
                <a:latin typeface="Quicksand Light"/>
              </a:rPr>
              <a:t>02920 541 551</a:t>
            </a:r>
          </a:p>
          <a:p>
            <a:pPr algn="ctr">
              <a:lnSpc>
                <a:spcPts val="2520"/>
              </a:lnSpc>
            </a:pPr>
            <a:r>
              <a:rPr lang="en-US" sz="1800">
                <a:solidFill>
                  <a:srgbClr val="FFFFFF"/>
                </a:solidFill>
                <a:latin typeface="Quicksand Light"/>
              </a:rPr>
              <a:t>info@welshwomensaid.org.uk</a:t>
            </a:r>
          </a:p>
        </p:txBody>
      </p:sp>
      <p:sp>
        <p:nvSpPr>
          <p:cNvPr id="23" name="TextBox 23"/>
          <p:cNvSpPr txBox="1"/>
          <p:nvPr/>
        </p:nvSpPr>
        <p:spPr>
          <a:xfrm>
            <a:off x="6084922" y="7462361"/>
            <a:ext cx="6048000" cy="415290"/>
          </a:xfrm>
          <a:prstGeom prst="rect">
            <a:avLst/>
          </a:prstGeom>
        </p:spPr>
        <p:txBody>
          <a:bodyPr lIns="0" tIns="0" rIns="0" bIns="0" rtlCol="0" anchor="t">
            <a:spAutoFit/>
          </a:bodyPr>
          <a:lstStyle/>
          <a:p>
            <a:pPr algn="ctr">
              <a:lnSpc>
                <a:spcPts val="3359"/>
              </a:lnSpc>
            </a:pPr>
            <a:r>
              <a:rPr lang="en-US" sz="2399">
                <a:solidFill>
                  <a:srgbClr val="FFFFFF"/>
                </a:solidFill>
                <a:latin typeface="Quicksand"/>
              </a:rPr>
              <a:t>www.welshwomensaid.org.uk</a:t>
            </a:r>
          </a:p>
        </p:txBody>
      </p:sp>
      <p:sp>
        <p:nvSpPr>
          <p:cNvPr id="24" name="TextBox 24"/>
          <p:cNvSpPr txBox="1"/>
          <p:nvPr/>
        </p:nvSpPr>
        <p:spPr>
          <a:xfrm>
            <a:off x="1028700" y="9924381"/>
            <a:ext cx="16230600" cy="188595"/>
          </a:xfrm>
          <a:prstGeom prst="rect">
            <a:avLst/>
          </a:prstGeom>
        </p:spPr>
        <p:txBody>
          <a:bodyPr lIns="0" tIns="0" rIns="0" bIns="0" rtlCol="0" anchor="t">
            <a:spAutoFit/>
          </a:bodyPr>
          <a:lstStyle/>
          <a:p>
            <a:pPr algn="ctr">
              <a:lnSpc>
                <a:spcPts val="1680"/>
              </a:lnSpc>
            </a:pPr>
            <a:r>
              <a:rPr lang="en-US" sz="1200">
                <a:solidFill>
                  <a:srgbClr val="343434"/>
                </a:solidFill>
                <a:latin typeface="Quicksand Medium"/>
              </a:rPr>
              <a:t>Welsh Women’s Aid is a registered charity in England and Wales, No. 1140962 and a company limited by guarantee registered in England and Wales, No. 07483469.</a:t>
            </a:r>
          </a:p>
        </p:txBody>
      </p:sp>
      <p:sp>
        <p:nvSpPr>
          <p:cNvPr id="25" name="TextBox 25"/>
          <p:cNvSpPr txBox="1"/>
          <p:nvPr/>
        </p:nvSpPr>
        <p:spPr>
          <a:xfrm>
            <a:off x="7526479" y="8995338"/>
            <a:ext cx="6048000" cy="415290"/>
          </a:xfrm>
          <a:prstGeom prst="rect">
            <a:avLst/>
          </a:prstGeom>
        </p:spPr>
        <p:txBody>
          <a:bodyPr lIns="0" tIns="0" rIns="0" bIns="0" rtlCol="0" anchor="t">
            <a:spAutoFit/>
          </a:bodyPr>
          <a:lstStyle/>
          <a:p>
            <a:pPr algn="ctr">
              <a:lnSpc>
                <a:spcPts val="3359"/>
              </a:lnSpc>
            </a:pPr>
            <a:r>
              <a:rPr lang="en-US" sz="2399">
                <a:solidFill>
                  <a:srgbClr val="343434"/>
                </a:solidFill>
                <a:latin typeface="Quicksand Medium"/>
              </a:rPr>
              <a:t>Workshop informed by</a:t>
            </a:r>
          </a:p>
        </p:txBody>
      </p:sp>
      <p:sp>
        <p:nvSpPr>
          <p:cNvPr id="26" name="Freeform 26"/>
          <p:cNvSpPr/>
          <p:nvPr/>
        </p:nvSpPr>
        <p:spPr>
          <a:xfrm>
            <a:off x="12485588" y="8919039"/>
            <a:ext cx="5408711" cy="722436"/>
          </a:xfrm>
          <a:custGeom>
            <a:avLst/>
            <a:gdLst/>
            <a:ahLst/>
            <a:cxnLst/>
            <a:rect l="l" t="t" r="r" b="b"/>
            <a:pathLst>
              <a:path w="5408711" h="722436">
                <a:moveTo>
                  <a:pt x="0" y="0"/>
                </a:moveTo>
                <a:lnTo>
                  <a:pt x="5408710" y="0"/>
                </a:lnTo>
                <a:lnTo>
                  <a:pt x="5408710" y="722436"/>
                </a:lnTo>
                <a:lnTo>
                  <a:pt x="0" y="722436"/>
                </a:lnTo>
                <a:lnTo>
                  <a:pt x="0" y="0"/>
                </a:lnTo>
                <a:close/>
              </a:path>
            </a:pathLst>
          </a:custGeom>
          <a:blipFill>
            <a:blip r:embed="rId19"/>
            <a:stretch>
              <a:fillRect t="-25" b="-25"/>
            </a:stretch>
          </a:blipFill>
        </p:spPr>
        <p:txBody>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sp>
        <p:nvSpPr>
          <p:cNvPr id="2" name="TextBox 2"/>
          <p:cNvSpPr txBox="1"/>
          <p:nvPr/>
        </p:nvSpPr>
        <p:spPr>
          <a:xfrm>
            <a:off x="9046174" y="2548809"/>
            <a:ext cx="8213126" cy="5709285"/>
          </a:xfrm>
          <a:prstGeom prst="rect">
            <a:avLst/>
          </a:prstGeom>
        </p:spPr>
        <p:txBody>
          <a:bodyPr lIns="0" tIns="0" rIns="0" bIns="0" rtlCol="0" anchor="t">
            <a:spAutoFit/>
          </a:bodyPr>
          <a:lstStyle/>
          <a:p>
            <a:pPr marL="651053" lvl="1" indent="-325526" algn="l">
              <a:lnSpc>
                <a:spcPts val="5040"/>
              </a:lnSpc>
              <a:buFont typeface="Arial"/>
              <a:buChar char="•"/>
            </a:pPr>
            <a:r>
              <a:rPr lang="en-US" sz="3600">
                <a:solidFill>
                  <a:srgbClr val="FFFFFF"/>
                </a:solidFill>
                <a:latin typeface="Quicksand Medium"/>
              </a:rPr>
              <a:t>A bond between two people that have things in common (friends, partners, family members)</a:t>
            </a:r>
          </a:p>
          <a:p>
            <a:pPr algn="l">
              <a:lnSpc>
                <a:spcPts val="5040"/>
              </a:lnSpc>
            </a:pPr>
            <a:endParaRPr lang="en-US" sz="3600">
              <a:solidFill>
                <a:srgbClr val="FFFFFF"/>
              </a:solidFill>
              <a:latin typeface="Quicksand Medium"/>
            </a:endParaRPr>
          </a:p>
          <a:p>
            <a:pPr marL="651053" lvl="1" indent="-325526" algn="l">
              <a:lnSpc>
                <a:spcPts val="5040"/>
              </a:lnSpc>
              <a:buFont typeface="Arial"/>
              <a:buChar char="•"/>
            </a:pPr>
            <a:r>
              <a:rPr lang="en-US" sz="3600">
                <a:solidFill>
                  <a:srgbClr val="FFFFFF"/>
                </a:solidFill>
                <a:latin typeface="Quicksand Medium"/>
              </a:rPr>
              <a:t>Relationships can be romantic, platonic or mutual </a:t>
            </a:r>
          </a:p>
          <a:p>
            <a:pPr algn="l">
              <a:lnSpc>
                <a:spcPts val="5040"/>
              </a:lnSpc>
            </a:pPr>
            <a:endParaRPr lang="en-US" sz="3600">
              <a:solidFill>
                <a:srgbClr val="FFFFFF"/>
              </a:solidFill>
              <a:latin typeface="Quicksand Medium"/>
            </a:endParaRPr>
          </a:p>
          <a:p>
            <a:pPr marL="651510" lvl="1" indent="-325755" algn="l">
              <a:lnSpc>
                <a:spcPts val="5040"/>
              </a:lnSpc>
              <a:buFont typeface="Arial"/>
              <a:buChar char="•"/>
            </a:pPr>
            <a:r>
              <a:rPr lang="en-US" sz="3600">
                <a:solidFill>
                  <a:srgbClr val="FFFFFF"/>
                </a:solidFill>
                <a:latin typeface="Quicksand Medium"/>
              </a:rPr>
              <a:t>Relationships are based on connection</a:t>
            </a:r>
          </a:p>
        </p:txBody>
      </p:sp>
      <p:sp>
        <p:nvSpPr>
          <p:cNvPr id="3" name="TextBox 3"/>
          <p:cNvSpPr txBox="1"/>
          <p:nvPr/>
        </p:nvSpPr>
        <p:spPr>
          <a:xfrm>
            <a:off x="1028700" y="565006"/>
            <a:ext cx="16230600" cy="981710"/>
          </a:xfrm>
          <a:prstGeom prst="rect">
            <a:avLst/>
          </a:prstGeom>
        </p:spPr>
        <p:txBody>
          <a:bodyPr lIns="0" tIns="0" rIns="0" bIns="0" rtlCol="0" anchor="t">
            <a:spAutoFit/>
          </a:bodyPr>
          <a:lstStyle/>
          <a:p>
            <a:pPr>
              <a:lnSpc>
                <a:spcPts val="7840"/>
              </a:lnSpc>
            </a:pPr>
            <a:r>
              <a:rPr lang="en-US" sz="5600">
                <a:solidFill>
                  <a:srgbClr val="FFFFFF"/>
                </a:solidFill>
                <a:latin typeface="Bobby Jones"/>
              </a:rPr>
              <a:t>What are relationships?</a:t>
            </a:r>
          </a:p>
        </p:txBody>
      </p:sp>
      <p:sp>
        <p:nvSpPr>
          <p:cNvPr id="4" name="Freeform 4"/>
          <p:cNvSpPr/>
          <p:nvPr/>
        </p:nvSpPr>
        <p:spPr>
          <a:xfrm>
            <a:off x="663201" y="5553291"/>
            <a:ext cx="4441599" cy="2883001"/>
          </a:xfrm>
          <a:custGeom>
            <a:avLst/>
            <a:gdLst/>
            <a:ahLst/>
            <a:cxnLst/>
            <a:rect l="l" t="t" r="r" b="b"/>
            <a:pathLst>
              <a:path w="4441599" h="2883001">
                <a:moveTo>
                  <a:pt x="0" y="0"/>
                </a:moveTo>
                <a:lnTo>
                  <a:pt x="4441599" y="0"/>
                </a:lnTo>
                <a:lnTo>
                  <a:pt x="4441599" y="2883001"/>
                </a:lnTo>
                <a:lnTo>
                  <a:pt x="0" y="28830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Freeform 5"/>
          <p:cNvSpPr/>
          <p:nvPr/>
        </p:nvSpPr>
        <p:spPr>
          <a:xfrm>
            <a:off x="663201" y="2703918"/>
            <a:ext cx="4202967" cy="2728108"/>
          </a:xfrm>
          <a:custGeom>
            <a:avLst/>
            <a:gdLst/>
            <a:ahLst/>
            <a:cxnLst/>
            <a:rect l="l" t="t" r="r" b="b"/>
            <a:pathLst>
              <a:path w="4202967" h="2728108">
                <a:moveTo>
                  <a:pt x="0" y="0"/>
                </a:moveTo>
                <a:lnTo>
                  <a:pt x="4202968" y="0"/>
                </a:lnTo>
                <a:lnTo>
                  <a:pt x="4202968" y="2728108"/>
                </a:lnTo>
                <a:lnTo>
                  <a:pt x="0" y="27281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flipH="1">
            <a:off x="4515594" y="3731957"/>
            <a:ext cx="4281412" cy="2779026"/>
          </a:xfrm>
          <a:custGeom>
            <a:avLst/>
            <a:gdLst/>
            <a:ahLst/>
            <a:cxnLst/>
            <a:rect l="l" t="t" r="r" b="b"/>
            <a:pathLst>
              <a:path w="4281412" h="2779026">
                <a:moveTo>
                  <a:pt x="4281412" y="0"/>
                </a:moveTo>
                <a:lnTo>
                  <a:pt x="0" y="0"/>
                </a:lnTo>
                <a:lnTo>
                  <a:pt x="0" y="2779025"/>
                </a:lnTo>
                <a:lnTo>
                  <a:pt x="4281412" y="2779025"/>
                </a:lnTo>
                <a:lnTo>
                  <a:pt x="4281412"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7" name="Freeform 7"/>
          <p:cNvSpPr/>
          <p:nvPr/>
        </p:nvSpPr>
        <p:spPr>
          <a:xfrm>
            <a:off x="3302888" y="2983382"/>
            <a:ext cx="999032" cy="1539934"/>
          </a:xfrm>
          <a:custGeom>
            <a:avLst/>
            <a:gdLst/>
            <a:ahLst/>
            <a:cxnLst/>
            <a:rect l="l" t="t" r="r" b="b"/>
            <a:pathLst>
              <a:path w="999032" h="1539934">
                <a:moveTo>
                  <a:pt x="0" y="0"/>
                </a:moveTo>
                <a:lnTo>
                  <a:pt x="999032" y="0"/>
                </a:lnTo>
                <a:lnTo>
                  <a:pt x="999032" y="1539934"/>
                </a:lnTo>
                <a:lnTo>
                  <a:pt x="0" y="153993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8" name="Freeform 8"/>
          <p:cNvSpPr/>
          <p:nvPr/>
        </p:nvSpPr>
        <p:spPr>
          <a:xfrm>
            <a:off x="4919137" y="4120451"/>
            <a:ext cx="1017526" cy="1568441"/>
          </a:xfrm>
          <a:custGeom>
            <a:avLst/>
            <a:gdLst/>
            <a:ahLst/>
            <a:cxnLst/>
            <a:rect l="l" t="t" r="r" b="b"/>
            <a:pathLst>
              <a:path w="1017526" h="1568441">
                <a:moveTo>
                  <a:pt x="0" y="0"/>
                </a:moveTo>
                <a:lnTo>
                  <a:pt x="1017526" y="0"/>
                </a:lnTo>
                <a:lnTo>
                  <a:pt x="1017526" y="1568441"/>
                </a:lnTo>
                <a:lnTo>
                  <a:pt x="0" y="156844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9" name="Freeform 9"/>
          <p:cNvSpPr/>
          <p:nvPr/>
        </p:nvSpPr>
        <p:spPr>
          <a:xfrm>
            <a:off x="3984406" y="6194989"/>
            <a:ext cx="798084" cy="1230187"/>
          </a:xfrm>
          <a:custGeom>
            <a:avLst/>
            <a:gdLst/>
            <a:ahLst/>
            <a:cxnLst/>
            <a:rect l="l" t="t" r="r" b="b"/>
            <a:pathLst>
              <a:path w="798084" h="1230187">
                <a:moveTo>
                  <a:pt x="0" y="0"/>
                </a:moveTo>
                <a:lnTo>
                  <a:pt x="798084" y="0"/>
                </a:lnTo>
                <a:lnTo>
                  <a:pt x="798084" y="1230187"/>
                </a:lnTo>
                <a:lnTo>
                  <a:pt x="0" y="123018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sp>
        <p:nvSpPr>
          <p:cNvPr id="2" name="TextBox 2"/>
          <p:cNvSpPr txBox="1"/>
          <p:nvPr/>
        </p:nvSpPr>
        <p:spPr>
          <a:xfrm>
            <a:off x="1028700" y="4067175"/>
            <a:ext cx="10898845" cy="2124075"/>
          </a:xfrm>
          <a:prstGeom prst="rect">
            <a:avLst/>
          </a:prstGeom>
        </p:spPr>
        <p:txBody>
          <a:bodyPr lIns="0" tIns="0" rIns="0" bIns="0" rtlCol="0" anchor="t">
            <a:spAutoFit/>
          </a:bodyPr>
          <a:lstStyle/>
          <a:p>
            <a:pPr>
              <a:lnSpc>
                <a:spcPts val="16560"/>
              </a:lnSpc>
            </a:pPr>
            <a:r>
              <a:rPr lang="en-US" sz="13800">
                <a:solidFill>
                  <a:srgbClr val="FFFFFF"/>
                </a:solidFill>
                <a:latin typeface="Bobby Jones"/>
              </a:rPr>
              <a:t>group work</a:t>
            </a:r>
          </a:p>
        </p:txBody>
      </p:sp>
      <p:grpSp>
        <p:nvGrpSpPr>
          <p:cNvPr id="3" name="Group 3"/>
          <p:cNvGrpSpPr/>
          <p:nvPr/>
        </p:nvGrpSpPr>
        <p:grpSpPr>
          <a:xfrm>
            <a:off x="11369704" y="0"/>
            <a:ext cx="6918296" cy="10287000"/>
            <a:chOff x="0" y="0"/>
            <a:chExt cx="9224395" cy="13716000"/>
          </a:xfrm>
        </p:grpSpPr>
        <p:grpSp>
          <p:nvGrpSpPr>
            <p:cNvPr id="4" name="Group 4"/>
            <p:cNvGrpSpPr/>
            <p:nvPr/>
          </p:nvGrpSpPr>
          <p:grpSpPr>
            <a:xfrm>
              <a:off x="1827179" y="0"/>
              <a:ext cx="7397216" cy="13716000"/>
              <a:chOff x="0" y="0"/>
              <a:chExt cx="1876701" cy="3479800"/>
            </a:xfrm>
          </p:grpSpPr>
          <p:sp>
            <p:nvSpPr>
              <p:cNvPr id="5" name="Freeform 5"/>
              <p:cNvSpPr/>
              <p:nvPr/>
            </p:nvSpPr>
            <p:spPr>
              <a:xfrm>
                <a:off x="0" y="0"/>
                <a:ext cx="1876701" cy="3479800"/>
              </a:xfrm>
              <a:custGeom>
                <a:avLst/>
                <a:gdLst/>
                <a:ahLst/>
                <a:cxnLst/>
                <a:rect l="l" t="t" r="r" b="b"/>
                <a:pathLst>
                  <a:path w="1876701" h="3479800">
                    <a:moveTo>
                      <a:pt x="0" y="0"/>
                    </a:moveTo>
                    <a:lnTo>
                      <a:pt x="1876701" y="0"/>
                    </a:lnTo>
                    <a:lnTo>
                      <a:pt x="1876701" y="3479800"/>
                    </a:lnTo>
                    <a:lnTo>
                      <a:pt x="0" y="3479800"/>
                    </a:lnTo>
                    <a:close/>
                  </a:path>
                </a:pathLst>
              </a:custGeom>
              <a:solidFill>
                <a:srgbClr val="660087"/>
              </a:solidFill>
            </p:spPr>
            <p:txBody>
              <a:bodyPr/>
              <a:lstStyle/>
              <a:p>
                <a:endParaRPr lang="en-GB"/>
              </a:p>
            </p:txBody>
          </p:sp>
        </p:grpSp>
        <p:sp>
          <p:nvSpPr>
            <p:cNvPr id="6" name="Freeform 6"/>
            <p:cNvSpPr/>
            <p:nvPr/>
          </p:nvSpPr>
          <p:spPr>
            <a:xfrm>
              <a:off x="5906772" y="1773767"/>
              <a:ext cx="3293262" cy="6480879"/>
            </a:xfrm>
            <a:custGeom>
              <a:avLst/>
              <a:gdLst/>
              <a:ahLst/>
              <a:cxnLst/>
              <a:rect l="l" t="t" r="r" b="b"/>
              <a:pathLst>
                <a:path w="3293262" h="6480879">
                  <a:moveTo>
                    <a:pt x="0" y="0"/>
                  </a:moveTo>
                  <a:lnTo>
                    <a:pt x="3293262" y="0"/>
                  </a:lnTo>
                  <a:lnTo>
                    <a:pt x="3293262" y="6480879"/>
                  </a:lnTo>
                  <a:lnTo>
                    <a:pt x="0" y="6480879"/>
                  </a:lnTo>
                  <a:lnTo>
                    <a:pt x="0" y="0"/>
                  </a:lnTo>
                  <a:close/>
                </a:path>
              </a:pathLst>
            </a:custGeom>
            <a:blipFill>
              <a:blip r:embed="rId2">
                <a:alphaModFix amt="9999"/>
              </a:blip>
              <a:stretch>
                <a:fillRect r="-97038"/>
              </a:stretch>
            </a:blipFill>
          </p:spPr>
          <p:txBody>
            <a:bodyPr/>
            <a:lstStyle/>
            <a:p>
              <a:endParaRPr lang="en-GB"/>
            </a:p>
          </p:txBody>
        </p:sp>
        <p:sp>
          <p:nvSpPr>
            <p:cNvPr id="7" name="Freeform 7"/>
            <p:cNvSpPr/>
            <p:nvPr/>
          </p:nvSpPr>
          <p:spPr>
            <a:xfrm>
              <a:off x="2799540" y="8030070"/>
              <a:ext cx="4377627" cy="5664772"/>
            </a:xfrm>
            <a:custGeom>
              <a:avLst/>
              <a:gdLst/>
              <a:ahLst/>
              <a:cxnLst/>
              <a:rect l="l" t="t" r="r" b="b"/>
              <a:pathLst>
                <a:path w="4377627" h="5664772">
                  <a:moveTo>
                    <a:pt x="0" y="0"/>
                  </a:moveTo>
                  <a:lnTo>
                    <a:pt x="4377627" y="0"/>
                  </a:lnTo>
                  <a:lnTo>
                    <a:pt x="4377627" y="5664772"/>
                  </a:lnTo>
                  <a:lnTo>
                    <a:pt x="0" y="5664772"/>
                  </a:lnTo>
                  <a:lnTo>
                    <a:pt x="0" y="0"/>
                  </a:lnTo>
                  <a:close/>
                </a:path>
              </a:pathLst>
            </a:custGeom>
            <a:blipFill>
              <a:blip r:embed="rId3">
                <a:alphaModFix amt="9999"/>
              </a:blip>
              <a:stretch>
                <a:fillRect b="-21937"/>
              </a:stretch>
            </a:blipFill>
          </p:spPr>
          <p:txBody>
            <a:bodyPr/>
            <a:lstStyle/>
            <a:p>
              <a:endParaRPr lang="en-GB"/>
            </a:p>
          </p:txBody>
        </p:sp>
        <p:sp>
          <p:nvSpPr>
            <p:cNvPr id="8" name="Freeform 8"/>
            <p:cNvSpPr/>
            <p:nvPr/>
          </p:nvSpPr>
          <p:spPr>
            <a:xfrm>
              <a:off x="0" y="0"/>
              <a:ext cx="5200829" cy="7185947"/>
            </a:xfrm>
            <a:custGeom>
              <a:avLst/>
              <a:gdLst/>
              <a:ahLst/>
              <a:cxnLst/>
              <a:rect l="l" t="t" r="r" b="b"/>
              <a:pathLst>
                <a:path w="5200829" h="7185947">
                  <a:moveTo>
                    <a:pt x="0" y="0"/>
                  </a:moveTo>
                  <a:lnTo>
                    <a:pt x="5200829" y="0"/>
                  </a:lnTo>
                  <a:lnTo>
                    <a:pt x="5200829" y="7185947"/>
                  </a:lnTo>
                  <a:lnTo>
                    <a:pt x="0" y="7185947"/>
                  </a:lnTo>
                  <a:lnTo>
                    <a:pt x="0" y="0"/>
                  </a:lnTo>
                  <a:close/>
                </a:path>
              </a:pathLst>
            </a:custGeom>
            <a:blipFill>
              <a:blip r:embed="rId4">
                <a:alphaModFix amt="9999"/>
              </a:blip>
              <a:stretch>
                <a:fillRect/>
              </a:stretch>
            </a:blipFill>
          </p:spPr>
          <p:txBody>
            <a:bodyPr/>
            <a:lstStyle/>
            <a:p>
              <a:endParaRPr lang="en-GB"/>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sp>
        <p:nvSpPr>
          <p:cNvPr id="2" name="Freeform 2"/>
          <p:cNvSpPr/>
          <p:nvPr/>
        </p:nvSpPr>
        <p:spPr>
          <a:xfrm rot="866586">
            <a:off x="12192974" y="-176731"/>
            <a:ext cx="4732296" cy="7511580"/>
          </a:xfrm>
          <a:custGeom>
            <a:avLst/>
            <a:gdLst/>
            <a:ahLst/>
            <a:cxnLst/>
            <a:rect l="l" t="t" r="r" b="b"/>
            <a:pathLst>
              <a:path w="4732296" h="7511580">
                <a:moveTo>
                  <a:pt x="0" y="0"/>
                </a:moveTo>
                <a:lnTo>
                  <a:pt x="4732296" y="0"/>
                </a:lnTo>
                <a:lnTo>
                  <a:pt x="4732296" y="7511580"/>
                </a:lnTo>
                <a:lnTo>
                  <a:pt x="0" y="7511580"/>
                </a:lnTo>
                <a:lnTo>
                  <a:pt x="0" y="0"/>
                </a:lnTo>
                <a:close/>
              </a:path>
            </a:pathLst>
          </a:custGeom>
          <a:blipFill>
            <a:blip r:embed="rId3"/>
            <a:stretch>
              <a:fillRect/>
            </a:stretch>
          </a:blipFill>
        </p:spPr>
        <p:txBody>
          <a:bodyPr/>
          <a:lstStyle/>
          <a:p>
            <a:endParaRPr lang="en-GB"/>
          </a:p>
        </p:txBody>
      </p:sp>
      <p:sp>
        <p:nvSpPr>
          <p:cNvPr id="3" name="Freeform 3"/>
          <p:cNvSpPr/>
          <p:nvPr/>
        </p:nvSpPr>
        <p:spPr>
          <a:xfrm rot="-1026094">
            <a:off x="12896981" y="5297388"/>
            <a:ext cx="5920769" cy="8691037"/>
          </a:xfrm>
          <a:custGeom>
            <a:avLst/>
            <a:gdLst/>
            <a:ahLst/>
            <a:cxnLst/>
            <a:rect l="l" t="t" r="r" b="b"/>
            <a:pathLst>
              <a:path w="5920769" h="8691037">
                <a:moveTo>
                  <a:pt x="0" y="0"/>
                </a:moveTo>
                <a:lnTo>
                  <a:pt x="5920769" y="0"/>
                </a:lnTo>
                <a:lnTo>
                  <a:pt x="5920769" y="8691037"/>
                </a:lnTo>
                <a:lnTo>
                  <a:pt x="0" y="869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TextBox 4"/>
          <p:cNvSpPr txBox="1"/>
          <p:nvPr/>
        </p:nvSpPr>
        <p:spPr>
          <a:xfrm>
            <a:off x="1028700" y="2087515"/>
            <a:ext cx="10302290" cy="7555230"/>
          </a:xfrm>
          <a:prstGeom prst="rect">
            <a:avLst/>
          </a:prstGeom>
        </p:spPr>
        <p:txBody>
          <a:bodyPr lIns="0" tIns="0" rIns="0" bIns="0" rtlCol="0" anchor="t">
            <a:spAutoFit/>
          </a:bodyPr>
          <a:lstStyle/>
          <a:p>
            <a:pPr marL="712472" lvl="1" indent="-356236" algn="l">
              <a:lnSpc>
                <a:spcPts val="4620"/>
              </a:lnSpc>
              <a:buFont typeface="Arial"/>
              <a:buChar char="•"/>
            </a:pPr>
            <a:r>
              <a:rPr lang="en-US" sz="3300">
                <a:solidFill>
                  <a:srgbClr val="FFFFFF"/>
                </a:solidFill>
                <a:latin typeface="Quicksand Medium"/>
              </a:rPr>
              <a:t>Split the group into two teams. </a:t>
            </a:r>
          </a:p>
          <a:p>
            <a:pPr algn="l">
              <a:lnSpc>
                <a:spcPts val="2379"/>
              </a:lnSpc>
            </a:pPr>
            <a:endParaRPr lang="en-US" sz="3300">
              <a:solidFill>
                <a:srgbClr val="FFFFFF"/>
              </a:solidFill>
              <a:latin typeface="Quicksand Medium"/>
            </a:endParaRPr>
          </a:p>
          <a:p>
            <a:pPr marL="712472" lvl="1" indent="-356236" algn="l">
              <a:lnSpc>
                <a:spcPts val="4620"/>
              </a:lnSpc>
              <a:buFont typeface="Arial"/>
              <a:buChar char="•"/>
            </a:pPr>
            <a:r>
              <a:rPr lang="en-US" sz="3300">
                <a:solidFill>
                  <a:srgbClr val="FFFFFF"/>
                </a:solidFill>
                <a:latin typeface="Quicksand Medium"/>
              </a:rPr>
              <a:t>Each team has one flipchart and one sharpie per group. </a:t>
            </a:r>
          </a:p>
          <a:p>
            <a:pPr algn="l">
              <a:lnSpc>
                <a:spcPts val="2379"/>
              </a:lnSpc>
            </a:pPr>
            <a:endParaRPr lang="en-US" sz="3300">
              <a:solidFill>
                <a:srgbClr val="FFFFFF"/>
              </a:solidFill>
              <a:latin typeface="Quicksand Medium"/>
            </a:endParaRPr>
          </a:p>
          <a:p>
            <a:pPr marL="712472" lvl="1" indent="-356236" algn="l">
              <a:lnSpc>
                <a:spcPts val="4620"/>
              </a:lnSpc>
              <a:buFont typeface="Arial"/>
              <a:buChar char="•"/>
            </a:pPr>
            <a:r>
              <a:rPr lang="en-US" sz="3300">
                <a:solidFill>
                  <a:srgbClr val="FFFFFF"/>
                </a:solidFill>
                <a:latin typeface="Quicksand Medium"/>
              </a:rPr>
              <a:t>Children and Young People have 2 minutes to list as many people as possible who can have relationships with.</a:t>
            </a:r>
          </a:p>
          <a:p>
            <a:pPr algn="l">
              <a:lnSpc>
                <a:spcPts val="2379"/>
              </a:lnSpc>
            </a:pPr>
            <a:endParaRPr lang="en-US" sz="3300">
              <a:solidFill>
                <a:srgbClr val="FFFFFF"/>
              </a:solidFill>
              <a:latin typeface="Quicksand Medium"/>
            </a:endParaRPr>
          </a:p>
          <a:p>
            <a:pPr marL="712472" lvl="1" indent="-356236" algn="l">
              <a:lnSpc>
                <a:spcPts val="4620"/>
              </a:lnSpc>
              <a:buFont typeface="Arial"/>
              <a:buChar char="•"/>
            </a:pPr>
            <a:r>
              <a:rPr lang="en-US" sz="3300">
                <a:solidFill>
                  <a:srgbClr val="FFFFFF"/>
                </a:solidFill>
                <a:latin typeface="Quicksand Medium"/>
              </a:rPr>
              <a:t>Individually each person must make their way to the flipchart write a type of relationship down, once this has been completed, they pass their sharpie back to their next team member. </a:t>
            </a:r>
          </a:p>
          <a:p>
            <a:pPr algn="l">
              <a:lnSpc>
                <a:spcPts val="2379"/>
              </a:lnSpc>
            </a:pPr>
            <a:endParaRPr lang="en-US" sz="3300">
              <a:solidFill>
                <a:srgbClr val="FFFFFF"/>
              </a:solidFill>
              <a:latin typeface="Quicksand Medium"/>
            </a:endParaRPr>
          </a:p>
          <a:p>
            <a:pPr marL="712472" lvl="1" indent="-356236" algn="l">
              <a:lnSpc>
                <a:spcPts val="4620"/>
              </a:lnSpc>
              <a:buFont typeface="Arial"/>
              <a:buChar char="•"/>
            </a:pPr>
            <a:r>
              <a:rPr lang="en-US" sz="3300">
                <a:solidFill>
                  <a:srgbClr val="FFFFFF"/>
                </a:solidFill>
                <a:latin typeface="Quicksand Medium"/>
              </a:rPr>
              <a:t>Get ready...!</a:t>
            </a:r>
          </a:p>
        </p:txBody>
      </p:sp>
      <p:sp>
        <p:nvSpPr>
          <p:cNvPr id="5" name="TextBox 5"/>
          <p:cNvSpPr txBox="1"/>
          <p:nvPr/>
        </p:nvSpPr>
        <p:spPr>
          <a:xfrm>
            <a:off x="1028700" y="565006"/>
            <a:ext cx="16230600" cy="981710"/>
          </a:xfrm>
          <a:prstGeom prst="rect">
            <a:avLst/>
          </a:prstGeom>
        </p:spPr>
        <p:txBody>
          <a:bodyPr lIns="0" tIns="0" rIns="0" bIns="0" rtlCol="0" anchor="t">
            <a:spAutoFit/>
          </a:bodyPr>
          <a:lstStyle/>
          <a:p>
            <a:pPr>
              <a:lnSpc>
                <a:spcPts val="7840"/>
              </a:lnSpc>
            </a:pPr>
            <a:r>
              <a:rPr lang="en-US" sz="5600">
                <a:solidFill>
                  <a:srgbClr val="FFFFFF"/>
                </a:solidFill>
                <a:latin typeface="Bobby Jones"/>
              </a:rPr>
              <a:t>Types of relationships</a:t>
            </a:r>
          </a:p>
        </p:txBody>
      </p:sp>
      <p:sp>
        <p:nvSpPr>
          <p:cNvPr id="6" name="Freeform 6"/>
          <p:cNvSpPr/>
          <p:nvPr/>
        </p:nvSpPr>
        <p:spPr>
          <a:xfrm rot="798245">
            <a:off x="12954034" y="2351561"/>
            <a:ext cx="1955698" cy="2060601"/>
          </a:xfrm>
          <a:custGeom>
            <a:avLst/>
            <a:gdLst/>
            <a:ahLst/>
            <a:cxnLst/>
            <a:rect l="l" t="t" r="r" b="b"/>
            <a:pathLst>
              <a:path w="1955698" h="2060601">
                <a:moveTo>
                  <a:pt x="0" y="0"/>
                </a:moveTo>
                <a:lnTo>
                  <a:pt x="1955698" y="0"/>
                </a:lnTo>
                <a:lnTo>
                  <a:pt x="1955698" y="2060601"/>
                </a:lnTo>
                <a:lnTo>
                  <a:pt x="0" y="20606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7" name="TextBox 7"/>
          <p:cNvSpPr txBox="1"/>
          <p:nvPr/>
        </p:nvSpPr>
        <p:spPr>
          <a:xfrm rot="-1015388">
            <a:off x="12313572" y="5579513"/>
            <a:ext cx="5593015" cy="3560873"/>
          </a:xfrm>
          <a:prstGeom prst="rect">
            <a:avLst/>
          </a:prstGeom>
        </p:spPr>
        <p:txBody>
          <a:bodyPr lIns="0" tIns="0" rIns="0" bIns="0" rtlCol="0" anchor="t">
            <a:spAutoFit/>
          </a:bodyPr>
          <a:lstStyle/>
          <a:p>
            <a:pPr algn="ctr">
              <a:lnSpc>
                <a:spcPts val="3780"/>
              </a:lnSpc>
            </a:pPr>
            <a:r>
              <a:rPr lang="en-US" sz="2700">
                <a:solidFill>
                  <a:srgbClr val="000000"/>
                </a:solidFill>
                <a:latin typeface="IreneFlorentina"/>
              </a:rPr>
              <a:t>RULES...</a:t>
            </a:r>
          </a:p>
          <a:p>
            <a:pPr marL="539751" lvl="1" indent="-269875">
              <a:lnSpc>
                <a:spcPts val="3250"/>
              </a:lnSpc>
              <a:buFont typeface="Arial"/>
              <a:buChar char="•"/>
            </a:pPr>
            <a:r>
              <a:rPr lang="en-US" sz="2500">
                <a:solidFill>
                  <a:srgbClr val="000000"/>
                </a:solidFill>
                <a:latin typeface="IreneFlorentina"/>
              </a:rPr>
              <a:t>No physical contact with others. </a:t>
            </a:r>
          </a:p>
          <a:p>
            <a:pPr>
              <a:lnSpc>
                <a:spcPts val="700"/>
              </a:lnSpc>
            </a:pPr>
            <a:endParaRPr lang="en-US" sz="2500">
              <a:solidFill>
                <a:srgbClr val="000000"/>
              </a:solidFill>
              <a:latin typeface="IreneFlorentina"/>
            </a:endParaRPr>
          </a:p>
          <a:p>
            <a:pPr marL="539751" lvl="1" indent="-269875">
              <a:lnSpc>
                <a:spcPts val="3250"/>
              </a:lnSpc>
              <a:buFont typeface="Arial"/>
              <a:buChar char="•"/>
            </a:pPr>
            <a:r>
              <a:rPr lang="en-US" sz="2500">
                <a:solidFill>
                  <a:srgbClr val="000000"/>
                </a:solidFill>
                <a:latin typeface="IreneFlorentina"/>
              </a:rPr>
              <a:t>No copying the other team. </a:t>
            </a:r>
          </a:p>
          <a:p>
            <a:pPr>
              <a:lnSpc>
                <a:spcPts val="700"/>
              </a:lnSpc>
            </a:pPr>
            <a:endParaRPr lang="en-US" sz="2500">
              <a:solidFill>
                <a:srgbClr val="000000"/>
              </a:solidFill>
              <a:latin typeface="IreneFlorentina"/>
            </a:endParaRPr>
          </a:p>
          <a:p>
            <a:pPr marL="539751" lvl="1" indent="-269875">
              <a:lnSpc>
                <a:spcPts val="3250"/>
              </a:lnSpc>
              <a:buFont typeface="Arial"/>
              <a:buChar char="•"/>
            </a:pPr>
            <a:r>
              <a:rPr lang="en-US" sz="2500">
                <a:solidFill>
                  <a:srgbClr val="000000"/>
                </a:solidFill>
                <a:latin typeface="IreneFlorentina"/>
              </a:rPr>
              <a:t>If you list something more than once, you will only gain one point.</a:t>
            </a:r>
          </a:p>
        </p:txBody>
      </p:sp>
      <p:sp>
        <p:nvSpPr>
          <p:cNvPr id="8" name="TextBox 8"/>
          <p:cNvSpPr txBox="1"/>
          <p:nvPr/>
        </p:nvSpPr>
        <p:spPr>
          <a:xfrm rot="878949">
            <a:off x="13607354" y="1471648"/>
            <a:ext cx="3044889" cy="942340"/>
          </a:xfrm>
          <a:prstGeom prst="rect">
            <a:avLst/>
          </a:prstGeom>
        </p:spPr>
        <p:txBody>
          <a:bodyPr lIns="0" tIns="0" rIns="0" bIns="0" rtlCol="0" anchor="t">
            <a:spAutoFit/>
          </a:bodyPr>
          <a:lstStyle/>
          <a:p>
            <a:pPr>
              <a:lnSpc>
                <a:spcPts val="3710"/>
              </a:lnSpc>
            </a:pPr>
            <a:r>
              <a:rPr lang="en-US" sz="2650">
                <a:solidFill>
                  <a:srgbClr val="000000"/>
                </a:solidFill>
                <a:latin typeface="IreneFlorentina"/>
              </a:rPr>
              <a:t>Types of relationships...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10285" y="5022910"/>
            <a:ext cx="4265091" cy="2768432"/>
          </a:xfrm>
          <a:custGeom>
            <a:avLst/>
            <a:gdLst/>
            <a:ahLst/>
            <a:cxnLst/>
            <a:rect l="l" t="t" r="r" b="b"/>
            <a:pathLst>
              <a:path w="4265091" h="2768432">
                <a:moveTo>
                  <a:pt x="0" y="0"/>
                </a:moveTo>
                <a:lnTo>
                  <a:pt x="4265091" y="0"/>
                </a:lnTo>
                <a:lnTo>
                  <a:pt x="4265091" y="2768432"/>
                </a:lnTo>
                <a:lnTo>
                  <a:pt x="0" y="27684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flipH="1">
            <a:off x="7559375" y="6360324"/>
            <a:ext cx="4532571" cy="2942050"/>
          </a:xfrm>
          <a:custGeom>
            <a:avLst/>
            <a:gdLst/>
            <a:ahLst/>
            <a:cxnLst/>
            <a:rect l="l" t="t" r="r" b="b"/>
            <a:pathLst>
              <a:path w="4532571" h="2942050">
                <a:moveTo>
                  <a:pt x="4532571" y="0"/>
                </a:moveTo>
                <a:lnTo>
                  <a:pt x="0" y="0"/>
                </a:lnTo>
                <a:lnTo>
                  <a:pt x="0" y="2942050"/>
                </a:lnTo>
                <a:lnTo>
                  <a:pt x="4532571" y="2942050"/>
                </a:lnTo>
                <a:lnTo>
                  <a:pt x="453257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flipH="1">
            <a:off x="4617571" y="3826077"/>
            <a:ext cx="4265091" cy="2768432"/>
          </a:xfrm>
          <a:custGeom>
            <a:avLst/>
            <a:gdLst/>
            <a:ahLst/>
            <a:cxnLst/>
            <a:rect l="l" t="t" r="r" b="b"/>
            <a:pathLst>
              <a:path w="4265091" h="2768432">
                <a:moveTo>
                  <a:pt x="4265091" y="0"/>
                </a:moveTo>
                <a:lnTo>
                  <a:pt x="0" y="0"/>
                </a:lnTo>
                <a:lnTo>
                  <a:pt x="0" y="2768432"/>
                </a:lnTo>
                <a:lnTo>
                  <a:pt x="4265091" y="2768432"/>
                </a:lnTo>
                <a:lnTo>
                  <a:pt x="4265091"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 name="Freeform 5"/>
          <p:cNvSpPr/>
          <p:nvPr/>
        </p:nvSpPr>
        <p:spPr>
          <a:xfrm>
            <a:off x="698255" y="6566597"/>
            <a:ext cx="4492585" cy="2916096"/>
          </a:xfrm>
          <a:custGeom>
            <a:avLst/>
            <a:gdLst/>
            <a:ahLst/>
            <a:cxnLst/>
            <a:rect l="l" t="t" r="r" b="b"/>
            <a:pathLst>
              <a:path w="4492585" h="2916096">
                <a:moveTo>
                  <a:pt x="0" y="0"/>
                </a:moveTo>
                <a:lnTo>
                  <a:pt x="4492586" y="0"/>
                </a:lnTo>
                <a:lnTo>
                  <a:pt x="4492586" y="2916097"/>
                </a:lnTo>
                <a:lnTo>
                  <a:pt x="0" y="291609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6" name="Freeform 6"/>
          <p:cNvSpPr/>
          <p:nvPr/>
        </p:nvSpPr>
        <p:spPr>
          <a:xfrm flipH="1">
            <a:off x="12250600" y="2533100"/>
            <a:ext cx="5464513" cy="2116257"/>
          </a:xfrm>
          <a:custGeom>
            <a:avLst/>
            <a:gdLst/>
            <a:ahLst/>
            <a:cxnLst/>
            <a:rect l="l" t="t" r="r" b="b"/>
            <a:pathLst>
              <a:path w="5464513" h="2116257">
                <a:moveTo>
                  <a:pt x="5464513" y="0"/>
                </a:moveTo>
                <a:lnTo>
                  <a:pt x="0" y="0"/>
                </a:lnTo>
                <a:lnTo>
                  <a:pt x="0" y="2116257"/>
                </a:lnTo>
                <a:lnTo>
                  <a:pt x="5464513" y="2116257"/>
                </a:lnTo>
                <a:lnTo>
                  <a:pt x="5464513"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7" name="Freeform 7"/>
          <p:cNvSpPr/>
          <p:nvPr/>
        </p:nvSpPr>
        <p:spPr>
          <a:xfrm flipH="1">
            <a:off x="7874143" y="1724197"/>
            <a:ext cx="4217803" cy="2737738"/>
          </a:xfrm>
          <a:custGeom>
            <a:avLst/>
            <a:gdLst/>
            <a:ahLst/>
            <a:cxnLst/>
            <a:rect l="l" t="t" r="r" b="b"/>
            <a:pathLst>
              <a:path w="4217803" h="2737738">
                <a:moveTo>
                  <a:pt x="4217803" y="0"/>
                </a:moveTo>
                <a:lnTo>
                  <a:pt x="0" y="0"/>
                </a:lnTo>
                <a:lnTo>
                  <a:pt x="0" y="2737738"/>
                </a:lnTo>
                <a:lnTo>
                  <a:pt x="4217803" y="2737738"/>
                </a:lnTo>
                <a:lnTo>
                  <a:pt x="4217803"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8" name="Freeform 8"/>
          <p:cNvSpPr/>
          <p:nvPr/>
        </p:nvSpPr>
        <p:spPr>
          <a:xfrm flipH="1">
            <a:off x="1369523" y="1987055"/>
            <a:ext cx="3342873" cy="3404778"/>
          </a:xfrm>
          <a:custGeom>
            <a:avLst/>
            <a:gdLst/>
            <a:ahLst/>
            <a:cxnLst/>
            <a:rect l="l" t="t" r="r" b="b"/>
            <a:pathLst>
              <a:path w="3342873" h="3404778">
                <a:moveTo>
                  <a:pt x="3342873" y="0"/>
                </a:moveTo>
                <a:lnTo>
                  <a:pt x="0" y="0"/>
                </a:lnTo>
                <a:lnTo>
                  <a:pt x="0" y="3404778"/>
                </a:lnTo>
                <a:lnTo>
                  <a:pt x="3342873" y="3404778"/>
                </a:lnTo>
                <a:lnTo>
                  <a:pt x="3342873"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sp>
        <p:nvSpPr>
          <p:cNvPr id="9" name="Freeform 9"/>
          <p:cNvSpPr/>
          <p:nvPr/>
        </p:nvSpPr>
        <p:spPr>
          <a:xfrm>
            <a:off x="8882662" y="4036145"/>
            <a:ext cx="1777011" cy="1777011"/>
          </a:xfrm>
          <a:custGeom>
            <a:avLst/>
            <a:gdLst/>
            <a:ahLst/>
            <a:cxnLst/>
            <a:rect l="l" t="t" r="r" b="b"/>
            <a:pathLst>
              <a:path w="1777011" h="1777011">
                <a:moveTo>
                  <a:pt x="0" y="0"/>
                </a:moveTo>
                <a:lnTo>
                  <a:pt x="1777011" y="0"/>
                </a:lnTo>
                <a:lnTo>
                  <a:pt x="1777011" y="1777012"/>
                </a:lnTo>
                <a:lnTo>
                  <a:pt x="0" y="177701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a:p>
        </p:txBody>
      </p:sp>
      <p:sp>
        <p:nvSpPr>
          <p:cNvPr id="10" name="Freeform 10"/>
          <p:cNvSpPr/>
          <p:nvPr/>
        </p:nvSpPr>
        <p:spPr>
          <a:xfrm>
            <a:off x="15236493" y="4461935"/>
            <a:ext cx="1777011" cy="1777011"/>
          </a:xfrm>
          <a:custGeom>
            <a:avLst/>
            <a:gdLst/>
            <a:ahLst/>
            <a:cxnLst/>
            <a:rect l="l" t="t" r="r" b="b"/>
            <a:pathLst>
              <a:path w="1777011" h="1777011">
                <a:moveTo>
                  <a:pt x="0" y="0"/>
                </a:moveTo>
                <a:lnTo>
                  <a:pt x="1777012" y="0"/>
                </a:lnTo>
                <a:lnTo>
                  <a:pt x="1777012" y="1777011"/>
                </a:lnTo>
                <a:lnTo>
                  <a:pt x="0" y="1777011"/>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GB"/>
          </a:p>
        </p:txBody>
      </p:sp>
      <p:sp>
        <p:nvSpPr>
          <p:cNvPr id="11" name="Freeform 11"/>
          <p:cNvSpPr/>
          <p:nvPr/>
        </p:nvSpPr>
        <p:spPr>
          <a:xfrm>
            <a:off x="12943120" y="7481289"/>
            <a:ext cx="1777011" cy="1777011"/>
          </a:xfrm>
          <a:custGeom>
            <a:avLst/>
            <a:gdLst/>
            <a:ahLst/>
            <a:cxnLst/>
            <a:rect l="l" t="t" r="r" b="b"/>
            <a:pathLst>
              <a:path w="1777011" h="1777011">
                <a:moveTo>
                  <a:pt x="0" y="0"/>
                </a:moveTo>
                <a:lnTo>
                  <a:pt x="1777011" y="0"/>
                </a:lnTo>
                <a:lnTo>
                  <a:pt x="1777011" y="1777011"/>
                </a:lnTo>
                <a:lnTo>
                  <a:pt x="0" y="1777011"/>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GB"/>
          </a:p>
        </p:txBody>
      </p:sp>
      <p:sp>
        <p:nvSpPr>
          <p:cNvPr id="12" name="Freeform 12"/>
          <p:cNvSpPr/>
          <p:nvPr/>
        </p:nvSpPr>
        <p:spPr>
          <a:xfrm>
            <a:off x="5358676" y="6565370"/>
            <a:ext cx="1777011" cy="1777011"/>
          </a:xfrm>
          <a:custGeom>
            <a:avLst/>
            <a:gdLst/>
            <a:ahLst/>
            <a:cxnLst/>
            <a:rect l="l" t="t" r="r" b="b"/>
            <a:pathLst>
              <a:path w="1777011" h="1777011">
                <a:moveTo>
                  <a:pt x="0" y="0"/>
                </a:moveTo>
                <a:lnTo>
                  <a:pt x="1777011" y="0"/>
                </a:lnTo>
                <a:lnTo>
                  <a:pt x="1777011" y="1777012"/>
                </a:lnTo>
                <a:lnTo>
                  <a:pt x="0" y="1777012"/>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GB"/>
          </a:p>
        </p:txBody>
      </p:sp>
      <p:sp>
        <p:nvSpPr>
          <p:cNvPr id="13" name="Freeform 13"/>
          <p:cNvSpPr/>
          <p:nvPr/>
        </p:nvSpPr>
        <p:spPr>
          <a:xfrm>
            <a:off x="2152454" y="5098913"/>
            <a:ext cx="1777011" cy="1777011"/>
          </a:xfrm>
          <a:custGeom>
            <a:avLst/>
            <a:gdLst/>
            <a:ahLst/>
            <a:cxnLst/>
            <a:rect l="l" t="t" r="r" b="b"/>
            <a:pathLst>
              <a:path w="1777011" h="1777011">
                <a:moveTo>
                  <a:pt x="0" y="0"/>
                </a:moveTo>
                <a:lnTo>
                  <a:pt x="1777011" y="0"/>
                </a:lnTo>
                <a:lnTo>
                  <a:pt x="1777011" y="1777011"/>
                </a:lnTo>
                <a:lnTo>
                  <a:pt x="0" y="1777011"/>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GB"/>
          </a:p>
        </p:txBody>
      </p:sp>
      <p:sp>
        <p:nvSpPr>
          <p:cNvPr id="14" name="TextBox 14"/>
          <p:cNvSpPr txBox="1"/>
          <p:nvPr/>
        </p:nvSpPr>
        <p:spPr>
          <a:xfrm>
            <a:off x="1028700" y="682051"/>
            <a:ext cx="16202374" cy="797306"/>
          </a:xfrm>
          <a:prstGeom prst="rect">
            <a:avLst/>
          </a:prstGeom>
        </p:spPr>
        <p:txBody>
          <a:bodyPr lIns="0" tIns="0" rIns="0" bIns="0" rtlCol="0" anchor="t">
            <a:spAutoFit/>
          </a:bodyPr>
          <a:lstStyle/>
          <a:p>
            <a:pPr>
              <a:lnSpc>
                <a:spcPts val="5992"/>
              </a:lnSpc>
            </a:pPr>
            <a:r>
              <a:rPr lang="en-US" sz="5600">
                <a:solidFill>
                  <a:srgbClr val="343434"/>
                </a:solidFill>
                <a:latin typeface="Bobby Jones"/>
              </a:rPr>
              <a:t>Feedback</a:t>
            </a:r>
          </a:p>
        </p:txBody>
      </p:sp>
      <p:sp>
        <p:nvSpPr>
          <p:cNvPr id="15" name="TextBox 15"/>
          <p:cNvSpPr txBox="1"/>
          <p:nvPr/>
        </p:nvSpPr>
        <p:spPr>
          <a:xfrm>
            <a:off x="751190" y="7295089"/>
            <a:ext cx="4386716" cy="859155"/>
          </a:xfrm>
          <a:prstGeom prst="rect">
            <a:avLst/>
          </a:prstGeom>
        </p:spPr>
        <p:txBody>
          <a:bodyPr lIns="0" tIns="0" rIns="0" bIns="0" rtlCol="0" anchor="t">
            <a:spAutoFit/>
          </a:bodyPr>
          <a:lstStyle/>
          <a:p>
            <a:pPr algn="ctr">
              <a:lnSpc>
                <a:spcPts val="6719"/>
              </a:lnSpc>
              <a:spcBef>
                <a:spcPct val="0"/>
              </a:spcBef>
            </a:pPr>
            <a:r>
              <a:rPr lang="en-US" sz="4800">
                <a:solidFill>
                  <a:srgbClr val="000000"/>
                </a:solidFill>
                <a:latin typeface="IreneFlorentina"/>
              </a:rPr>
              <a:t>Siblings</a:t>
            </a:r>
          </a:p>
        </p:txBody>
      </p:sp>
      <p:sp>
        <p:nvSpPr>
          <p:cNvPr id="16" name="TextBox 16"/>
          <p:cNvSpPr txBox="1"/>
          <p:nvPr/>
        </p:nvSpPr>
        <p:spPr>
          <a:xfrm>
            <a:off x="1464348" y="2919580"/>
            <a:ext cx="3153223" cy="1483996"/>
          </a:xfrm>
          <a:prstGeom prst="rect">
            <a:avLst/>
          </a:prstGeom>
        </p:spPr>
        <p:txBody>
          <a:bodyPr lIns="0" tIns="0" rIns="0" bIns="0" rtlCol="0" anchor="t">
            <a:spAutoFit/>
          </a:bodyPr>
          <a:lstStyle/>
          <a:p>
            <a:pPr algn="ctr">
              <a:lnSpc>
                <a:spcPts val="5879"/>
              </a:lnSpc>
              <a:spcBef>
                <a:spcPct val="0"/>
              </a:spcBef>
            </a:pPr>
            <a:r>
              <a:rPr lang="en-US" sz="4199">
                <a:solidFill>
                  <a:srgbClr val="FFFFFF"/>
                </a:solidFill>
                <a:latin typeface="IreneFlorentina"/>
              </a:rPr>
              <a:t>People online</a:t>
            </a:r>
          </a:p>
        </p:txBody>
      </p:sp>
      <p:sp>
        <p:nvSpPr>
          <p:cNvPr id="17" name="TextBox 17"/>
          <p:cNvSpPr txBox="1"/>
          <p:nvPr/>
        </p:nvSpPr>
        <p:spPr>
          <a:xfrm>
            <a:off x="8469546" y="2262590"/>
            <a:ext cx="3026997" cy="859155"/>
          </a:xfrm>
          <a:prstGeom prst="rect">
            <a:avLst/>
          </a:prstGeom>
        </p:spPr>
        <p:txBody>
          <a:bodyPr lIns="0" tIns="0" rIns="0" bIns="0" rtlCol="0" anchor="t">
            <a:spAutoFit/>
          </a:bodyPr>
          <a:lstStyle/>
          <a:p>
            <a:pPr algn="ctr">
              <a:lnSpc>
                <a:spcPts val="6719"/>
              </a:lnSpc>
              <a:spcBef>
                <a:spcPct val="0"/>
              </a:spcBef>
            </a:pPr>
            <a:r>
              <a:rPr lang="en-US" sz="4800">
                <a:solidFill>
                  <a:srgbClr val="343434"/>
                </a:solidFill>
                <a:latin typeface="IreneFlorentina"/>
              </a:rPr>
              <a:t>Friends</a:t>
            </a:r>
          </a:p>
        </p:txBody>
      </p:sp>
      <p:sp>
        <p:nvSpPr>
          <p:cNvPr id="18" name="TextBox 18"/>
          <p:cNvSpPr txBox="1"/>
          <p:nvPr/>
        </p:nvSpPr>
        <p:spPr>
          <a:xfrm>
            <a:off x="5031653" y="4543494"/>
            <a:ext cx="3234059" cy="734061"/>
          </a:xfrm>
          <a:prstGeom prst="rect">
            <a:avLst/>
          </a:prstGeom>
        </p:spPr>
        <p:txBody>
          <a:bodyPr lIns="0" tIns="0" rIns="0" bIns="0" rtlCol="0" anchor="t">
            <a:spAutoFit/>
          </a:bodyPr>
          <a:lstStyle/>
          <a:p>
            <a:pPr algn="ctr">
              <a:lnSpc>
                <a:spcPts val="5739"/>
              </a:lnSpc>
              <a:spcBef>
                <a:spcPct val="0"/>
              </a:spcBef>
            </a:pPr>
            <a:r>
              <a:rPr lang="en-US" sz="4099">
                <a:solidFill>
                  <a:srgbClr val="FFFFFF"/>
                </a:solidFill>
                <a:latin typeface="IreneFlorentina"/>
              </a:rPr>
              <a:t>Parents</a:t>
            </a:r>
          </a:p>
        </p:txBody>
      </p:sp>
      <p:sp>
        <p:nvSpPr>
          <p:cNvPr id="19" name="TextBox 19"/>
          <p:cNvSpPr txBox="1"/>
          <p:nvPr/>
        </p:nvSpPr>
        <p:spPr>
          <a:xfrm>
            <a:off x="12776178" y="2908950"/>
            <a:ext cx="4583474" cy="859155"/>
          </a:xfrm>
          <a:prstGeom prst="rect">
            <a:avLst/>
          </a:prstGeom>
        </p:spPr>
        <p:txBody>
          <a:bodyPr lIns="0" tIns="0" rIns="0" bIns="0" rtlCol="0" anchor="t">
            <a:spAutoFit/>
          </a:bodyPr>
          <a:lstStyle/>
          <a:p>
            <a:pPr algn="ctr">
              <a:lnSpc>
                <a:spcPts val="6719"/>
              </a:lnSpc>
              <a:spcBef>
                <a:spcPct val="0"/>
              </a:spcBef>
            </a:pPr>
            <a:r>
              <a:rPr lang="en-US" sz="4800">
                <a:solidFill>
                  <a:srgbClr val="000000"/>
                </a:solidFill>
                <a:latin typeface="IreneFlorentina"/>
              </a:rPr>
              <a:t>Partners</a:t>
            </a:r>
          </a:p>
        </p:txBody>
      </p:sp>
      <p:sp>
        <p:nvSpPr>
          <p:cNvPr id="20" name="TextBox 20"/>
          <p:cNvSpPr txBox="1"/>
          <p:nvPr/>
        </p:nvSpPr>
        <p:spPr>
          <a:xfrm>
            <a:off x="7933995" y="7165490"/>
            <a:ext cx="3755106" cy="859155"/>
          </a:xfrm>
          <a:prstGeom prst="rect">
            <a:avLst/>
          </a:prstGeom>
        </p:spPr>
        <p:txBody>
          <a:bodyPr lIns="0" tIns="0" rIns="0" bIns="0" rtlCol="0" anchor="t">
            <a:spAutoFit/>
          </a:bodyPr>
          <a:lstStyle/>
          <a:p>
            <a:pPr algn="ctr">
              <a:lnSpc>
                <a:spcPts val="6719"/>
              </a:lnSpc>
              <a:spcBef>
                <a:spcPct val="0"/>
              </a:spcBef>
            </a:pPr>
            <a:r>
              <a:rPr lang="en-US" sz="4800">
                <a:solidFill>
                  <a:srgbClr val="343434"/>
                </a:solidFill>
                <a:latin typeface="IreneFlorentina"/>
              </a:rPr>
              <a:t>Teachers</a:t>
            </a:r>
          </a:p>
        </p:txBody>
      </p:sp>
      <p:sp>
        <p:nvSpPr>
          <p:cNvPr id="21" name="TextBox 21"/>
          <p:cNvSpPr txBox="1"/>
          <p:nvPr/>
        </p:nvSpPr>
        <p:spPr>
          <a:xfrm>
            <a:off x="11769134" y="5715612"/>
            <a:ext cx="3547393" cy="691514"/>
          </a:xfrm>
          <a:prstGeom prst="rect">
            <a:avLst/>
          </a:prstGeom>
        </p:spPr>
        <p:txBody>
          <a:bodyPr lIns="0" tIns="0" rIns="0" bIns="0" rtlCol="0" anchor="t">
            <a:spAutoFit/>
          </a:bodyPr>
          <a:lstStyle/>
          <a:p>
            <a:pPr algn="ctr">
              <a:lnSpc>
                <a:spcPts val="5460"/>
              </a:lnSpc>
              <a:spcBef>
                <a:spcPct val="0"/>
              </a:spcBef>
            </a:pPr>
            <a:r>
              <a:rPr lang="en-US" sz="3900">
                <a:solidFill>
                  <a:srgbClr val="FFFFFF"/>
                </a:solidFill>
                <a:latin typeface="IreneFlorentina"/>
              </a:rPr>
              <a:t>Co-workers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sp>
        <p:nvSpPr>
          <p:cNvPr id="2" name="Freeform 2"/>
          <p:cNvSpPr/>
          <p:nvPr/>
        </p:nvSpPr>
        <p:spPr>
          <a:xfrm rot="866586">
            <a:off x="11661243" y="1030636"/>
            <a:ext cx="5182209" cy="8225728"/>
          </a:xfrm>
          <a:custGeom>
            <a:avLst/>
            <a:gdLst/>
            <a:ahLst/>
            <a:cxnLst/>
            <a:rect l="l" t="t" r="r" b="b"/>
            <a:pathLst>
              <a:path w="5182209" h="8225728">
                <a:moveTo>
                  <a:pt x="0" y="0"/>
                </a:moveTo>
                <a:lnTo>
                  <a:pt x="5182208" y="0"/>
                </a:lnTo>
                <a:lnTo>
                  <a:pt x="5182208" y="8225728"/>
                </a:lnTo>
                <a:lnTo>
                  <a:pt x="0" y="8225728"/>
                </a:lnTo>
                <a:lnTo>
                  <a:pt x="0" y="0"/>
                </a:lnTo>
                <a:close/>
              </a:path>
            </a:pathLst>
          </a:custGeom>
          <a:blipFill>
            <a:blip r:embed="rId3"/>
            <a:stretch>
              <a:fillRect/>
            </a:stretch>
          </a:blipFill>
        </p:spPr>
        <p:txBody>
          <a:bodyPr/>
          <a:lstStyle/>
          <a:p>
            <a:endParaRPr lang="en-GB"/>
          </a:p>
        </p:txBody>
      </p:sp>
      <p:sp>
        <p:nvSpPr>
          <p:cNvPr id="3" name="TextBox 3"/>
          <p:cNvSpPr txBox="1"/>
          <p:nvPr/>
        </p:nvSpPr>
        <p:spPr>
          <a:xfrm>
            <a:off x="1028700" y="2286663"/>
            <a:ext cx="9688607" cy="4842510"/>
          </a:xfrm>
          <a:prstGeom prst="rect">
            <a:avLst/>
          </a:prstGeom>
        </p:spPr>
        <p:txBody>
          <a:bodyPr lIns="0" tIns="0" rIns="0" bIns="0" rtlCol="0" anchor="t">
            <a:spAutoFit/>
          </a:bodyPr>
          <a:lstStyle/>
          <a:p>
            <a:pPr marL="777240" lvl="1" indent="-388620">
              <a:lnSpc>
                <a:spcPts val="5040"/>
              </a:lnSpc>
              <a:buFont typeface="Arial"/>
              <a:buChar char="•"/>
            </a:pPr>
            <a:r>
              <a:rPr lang="en-US" sz="3600">
                <a:solidFill>
                  <a:srgbClr val="FFFFFF"/>
                </a:solidFill>
                <a:latin typeface="Quicksand Medium"/>
              </a:rPr>
              <a:t>What values would they have?</a:t>
            </a:r>
          </a:p>
          <a:p>
            <a:pPr>
              <a:lnSpc>
                <a:spcPts val="4480"/>
              </a:lnSpc>
            </a:pPr>
            <a:endParaRPr lang="en-US" sz="3600">
              <a:solidFill>
                <a:srgbClr val="FFFFFF"/>
              </a:solidFill>
              <a:latin typeface="Quicksand Medium"/>
            </a:endParaRPr>
          </a:p>
          <a:p>
            <a:pPr marL="777240" lvl="1" indent="-388620">
              <a:lnSpc>
                <a:spcPts val="5040"/>
              </a:lnSpc>
              <a:buFont typeface="Arial"/>
              <a:buChar char="•"/>
            </a:pPr>
            <a:r>
              <a:rPr lang="en-US" sz="3600">
                <a:solidFill>
                  <a:srgbClr val="FFFFFF"/>
                </a:solidFill>
                <a:latin typeface="Quicksand Medium"/>
              </a:rPr>
              <a:t>What would they be saying?</a:t>
            </a:r>
          </a:p>
          <a:p>
            <a:pPr>
              <a:lnSpc>
                <a:spcPts val="4480"/>
              </a:lnSpc>
            </a:pPr>
            <a:endParaRPr lang="en-US" sz="3600">
              <a:solidFill>
                <a:srgbClr val="FFFFFF"/>
              </a:solidFill>
              <a:latin typeface="Quicksand Medium"/>
            </a:endParaRPr>
          </a:p>
          <a:p>
            <a:pPr marL="777240" lvl="1" indent="-388620">
              <a:lnSpc>
                <a:spcPts val="5040"/>
              </a:lnSpc>
              <a:buFont typeface="Arial"/>
              <a:buChar char="•"/>
            </a:pPr>
            <a:r>
              <a:rPr lang="en-US" sz="3600">
                <a:solidFill>
                  <a:srgbClr val="FFFFFF"/>
                </a:solidFill>
                <a:latin typeface="Quicksand Medium"/>
              </a:rPr>
              <a:t>How would they both or how would one of them be feeling?</a:t>
            </a:r>
          </a:p>
          <a:p>
            <a:pPr>
              <a:lnSpc>
                <a:spcPts val="4480"/>
              </a:lnSpc>
            </a:pPr>
            <a:endParaRPr lang="en-US" sz="3600">
              <a:solidFill>
                <a:srgbClr val="FFFFFF"/>
              </a:solidFill>
              <a:latin typeface="Quicksand Medium"/>
            </a:endParaRPr>
          </a:p>
          <a:p>
            <a:pPr marL="777240" lvl="1" indent="-388620" algn="l">
              <a:lnSpc>
                <a:spcPts val="5040"/>
              </a:lnSpc>
              <a:buFont typeface="Arial"/>
              <a:buChar char="•"/>
            </a:pPr>
            <a:r>
              <a:rPr lang="en-US" sz="3600">
                <a:solidFill>
                  <a:srgbClr val="FFFFFF"/>
                </a:solidFill>
                <a:latin typeface="Quicksand Medium"/>
              </a:rPr>
              <a:t>How would they be acting?</a:t>
            </a:r>
          </a:p>
        </p:txBody>
      </p:sp>
      <p:sp>
        <p:nvSpPr>
          <p:cNvPr id="4" name="TextBox 4"/>
          <p:cNvSpPr txBox="1"/>
          <p:nvPr/>
        </p:nvSpPr>
        <p:spPr>
          <a:xfrm>
            <a:off x="1028700" y="565006"/>
            <a:ext cx="16230600" cy="981710"/>
          </a:xfrm>
          <a:prstGeom prst="rect">
            <a:avLst/>
          </a:prstGeom>
        </p:spPr>
        <p:txBody>
          <a:bodyPr lIns="0" tIns="0" rIns="0" bIns="0" rtlCol="0" anchor="t">
            <a:spAutoFit/>
          </a:bodyPr>
          <a:lstStyle/>
          <a:p>
            <a:pPr>
              <a:lnSpc>
                <a:spcPts val="7840"/>
              </a:lnSpc>
            </a:pPr>
            <a:r>
              <a:rPr lang="en-US" sz="5600">
                <a:solidFill>
                  <a:srgbClr val="FFFFFF"/>
                </a:solidFill>
                <a:latin typeface="Bobby Jones"/>
              </a:rPr>
              <a:t>Drawing Exercise</a:t>
            </a:r>
          </a:p>
        </p:txBody>
      </p:sp>
      <p:sp>
        <p:nvSpPr>
          <p:cNvPr id="5" name="Freeform 5"/>
          <p:cNvSpPr/>
          <p:nvPr/>
        </p:nvSpPr>
        <p:spPr>
          <a:xfrm rot="798245">
            <a:off x="12494659" y="3799300"/>
            <a:ext cx="2141632" cy="2256508"/>
          </a:xfrm>
          <a:custGeom>
            <a:avLst/>
            <a:gdLst/>
            <a:ahLst/>
            <a:cxnLst/>
            <a:rect l="l" t="t" r="r" b="b"/>
            <a:pathLst>
              <a:path w="2141632" h="2256508">
                <a:moveTo>
                  <a:pt x="0" y="0"/>
                </a:moveTo>
                <a:lnTo>
                  <a:pt x="2141632" y="0"/>
                </a:lnTo>
                <a:lnTo>
                  <a:pt x="2141632" y="2256509"/>
                </a:lnTo>
                <a:lnTo>
                  <a:pt x="0" y="22565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90388">
            <a:off x="2869750" y="2635759"/>
            <a:ext cx="3588708" cy="5267829"/>
          </a:xfrm>
          <a:custGeom>
            <a:avLst/>
            <a:gdLst/>
            <a:ahLst/>
            <a:cxnLst/>
            <a:rect l="l" t="t" r="r" b="b"/>
            <a:pathLst>
              <a:path w="3588708" h="5267829">
                <a:moveTo>
                  <a:pt x="0" y="0"/>
                </a:moveTo>
                <a:lnTo>
                  <a:pt x="3588709" y="0"/>
                </a:lnTo>
                <a:lnTo>
                  <a:pt x="3588709" y="5267829"/>
                </a:lnTo>
                <a:lnTo>
                  <a:pt x="0" y="52678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TextBox 3"/>
          <p:cNvSpPr txBox="1"/>
          <p:nvPr/>
        </p:nvSpPr>
        <p:spPr>
          <a:xfrm rot="-860239">
            <a:off x="2760175" y="3015116"/>
            <a:ext cx="2858635" cy="1690370"/>
          </a:xfrm>
          <a:prstGeom prst="rect">
            <a:avLst/>
          </a:prstGeom>
        </p:spPr>
        <p:txBody>
          <a:bodyPr lIns="0" tIns="0" rIns="0" bIns="0" rtlCol="0" anchor="t">
            <a:spAutoFit/>
          </a:bodyPr>
          <a:lstStyle/>
          <a:p>
            <a:pPr algn="ctr">
              <a:lnSpc>
                <a:spcPts val="4479"/>
              </a:lnSpc>
              <a:spcBef>
                <a:spcPct val="0"/>
              </a:spcBef>
            </a:pPr>
            <a:r>
              <a:rPr lang="en-US" sz="3199">
                <a:solidFill>
                  <a:srgbClr val="FFFFFF"/>
                </a:solidFill>
                <a:latin typeface="IreneFlorentina"/>
              </a:rPr>
              <a:t>Caring about each other</a:t>
            </a:r>
          </a:p>
        </p:txBody>
      </p:sp>
      <p:sp>
        <p:nvSpPr>
          <p:cNvPr id="4" name="Freeform 4"/>
          <p:cNvSpPr/>
          <p:nvPr/>
        </p:nvSpPr>
        <p:spPr>
          <a:xfrm rot="131457">
            <a:off x="1695067" y="6245698"/>
            <a:ext cx="4851618" cy="2789680"/>
          </a:xfrm>
          <a:custGeom>
            <a:avLst/>
            <a:gdLst/>
            <a:ahLst/>
            <a:cxnLst/>
            <a:rect l="l" t="t" r="r" b="b"/>
            <a:pathLst>
              <a:path w="4851618" h="2789680">
                <a:moveTo>
                  <a:pt x="0" y="0"/>
                </a:moveTo>
                <a:lnTo>
                  <a:pt x="4851618" y="0"/>
                </a:lnTo>
                <a:lnTo>
                  <a:pt x="4851618" y="2789680"/>
                </a:lnTo>
                <a:lnTo>
                  <a:pt x="0" y="27896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TextBox 5"/>
          <p:cNvSpPr txBox="1"/>
          <p:nvPr/>
        </p:nvSpPr>
        <p:spPr>
          <a:xfrm rot="119023">
            <a:off x="2274503" y="6974132"/>
            <a:ext cx="3694407" cy="1237576"/>
          </a:xfrm>
          <a:prstGeom prst="rect">
            <a:avLst/>
          </a:prstGeom>
        </p:spPr>
        <p:txBody>
          <a:bodyPr lIns="0" tIns="0" rIns="0" bIns="0" rtlCol="0" anchor="t">
            <a:spAutoFit/>
          </a:bodyPr>
          <a:lstStyle/>
          <a:p>
            <a:pPr algn="ctr">
              <a:lnSpc>
                <a:spcPts val="4901"/>
              </a:lnSpc>
              <a:spcBef>
                <a:spcPct val="0"/>
              </a:spcBef>
            </a:pPr>
            <a:r>
              <a:rPr lang="en-US" sz="3500">
                <a:solidFill>
                  <a:srgbClr val="FFFFFF"/>
                </a:solidFill>
                <a:latin typeface="IreneFlorentina"/>
              </a:rPr>
              <a:t>Listen, help, respect them</a:t>
            </a:r>
          </a:p>
        </p:txBody>
      </p:sp>
      <p:sp>
        <p:nvSpPr>
          <p:cNvPr id="6" name="Freeform 6"/>
          <p:cNvSpPr/>
          <p:nvPr/>
        </p:nvSpPr>
        <p:spPr>
          <a:xfrm rot="251963">
            <a:off x="6934750" y="2337402"/>
            <a:ext cx="4418501" cy="3980506"/>
          </a:xfrm>
          <a:custGeom>
            <a:avLst/>
            <a:gdLst/>
            <a:ahLst/>
            <a:cxnLst/>
            <a:rect l="l" t="t" r="r" b="b"/>
            <a:pathLst>
              <a:path w="4418501" h="3980506">
                <a:moveTo>
                  <a:pt x="0" y="0"/>
                </a:moveTo>
                <a:lnTo>
                  <a:pt x="4418500" y="0"/>
                </a:lnTo>
                <a:lnTo>
                  <a:pt x="4418500" y="3980506"/>
                </a:lnTo>
                <a:lnTo>
                  <a:pt x="0" y="3980506"/>
                </a:lnTo>
                <a:lnTo>
                  <a:pt x="0" y="0"/>
                </a:lnTo>
                <a:close/>
              </a:path>
            </a:pathLst>
          </a:custGeom>
          <a:blipFill>
            <a:blip r:embed="rId7">
              <a:extLst>
                <a:ext uri="{96DAC541-7B7A-43D3-8B79-37D633B846F1}">
                  <asvg:svgBlip xmlns:asvg="http://schemas.microsoft.com/office/drawing/2016/SVG/main" r:embed="rId8"/>
                </a:ext>
              </a:extLst>
            </a:blip>
            <a:stretch>
              <a:fillRect b="-62940"/>
            </a:stretch>
          </a:blipFill>
        </p:spPr>
        <p:txBody>
          <a:bodyPr/>
          <a:lstStyle/>
          <a:p>
            <a:endParaRPr lang="en-GB"/>
          </a:p>
        </p:txBody>
      </p:sp>
      <p:sp>
        <p:nvSpPr>
          <p:cNvPr id="7" name="TextBox 7"/>
          <p:cNvSpPr txBox="1"/>
          <p:nvPr/>
        </p:nvSpPr>
        <p:spPr>
          <a:xfrm rot="265563">
            <a:off x="7507266" y="2648087"/>
            <a:ext cx="3279447" cy="2255932"/>
          </a:xfrm>
          <a:prstGeom prst="rect">
            <a:avLst/>
          </a:prstGeom>
        </p:spPr>
        <p:txBody>
          <a:bodyPr lIns="0" tIns="0" rIns="0" bIns="0" rtlCol="0" anchor="t">
            <a:spAutoFit/>
          </a:bodyPr>
          <a:lstStyle/>
          <a:p>
            <a:pPr algn="ctr">
              <a:lnSpc>
                <a:spcPts val="4481"/>
              </a:lnSpc>
              <a:spcBef>
                <a:spcPct val="0"/>
              </a:spcBef>
            </a:pPr>
            <a:r>
              <a:rPr lang="en-US" sz="3200">
                <a:solidFill>
                  <a:srgbClr val="000000"/>
                </a:solidFill>
                <a:latin typeface="IreneFlorentina"/>
              </a:rPr>
              <a:t>Talking about things that upset them</a:t>
            </a:r>
          </a:p>
        </p:txBody>
      </p:sp>
      <p:sp>
        <p:nvSpPr>
          <p:cNvPr id="8" name="Freeform 8"/>
          <p:cNvSpPr/>
          <p:nvPr/>
        </p:nvSpPr>
        <p:spPr>
          <a:xfrm rot="1130122">
            <a:off x="12212603" y="2829893"/>
            <a:ext cx="3751781" cy="5507201"/>
          </a:xfrm>
          <a:custGeom>
            <a:avLst/>
            <a:gdLst/>
            <a:ahLst/>
            <a:cxnLst/>
            <a:rect l="l" t="t" r="r" b="b"/>
            <a:pathLst>
              <a:path w="3751781" h="5507201">
                <a:moveTo>
                  <a:pt x="0" y="0"/>
                </a:moveTo>
                <a:lnTo>
                  <a:pt x="3751780" y="0"/>
                </a:lnTo>
                <a:lnTo>
                  <a:pt x="3751780" y="5507201"/>
                </a:lnTo>
                <a:lnTo>
                  <a:pt x="0" y="550720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9" name="TextBox 9"/>
          <p:cNvSpPr txBox="1"/>
          <p:nvPr/>
        </p:nvSpPr>
        <p:spPr>
          <a:xfrm rot="1079554">
            <a:off x="12818901" y="3530617"/>
            <a:ext cx="3531383" cy="1177909"/>
          </a:xfrm>
          <a:prstGeom prst="rect">
            <a:avLst/>
          </a:prstGeom>
        </p:spPr>
        <p:txBody>
          <a:bodyPr lIns="0" tIns="0" rIns="0" bIns="0" rtlCol="0" anchor="t">
            <a:spAutoFit/>
          </a:bodyPr>
          <a:lstStyle/>
          <a:p>
            <a:pPr algn="ctr">
              <a:lnSpc>
                <a:spcPts val="4686"/>
              </a:lnSpc>
              <a:spcBef>
                <a:spcPct val="0"/>
              </a:spcBef>
            </a:pPr>
            <a:r>
              <a:rPr lang="en-US" sz="3347">
                <a:solidFill>
                  <a:srgbClr val="343434"/>
                </a:solidFill>
                <a:latin typeface="IreneFlorentina"/>
              </a:rPr>
              <a:t>Supporting each other</a:t>
            </a:r>
          </a:p>
        </p:txBody>
      </p:sp>
      <p:sp>
        <p:nvSpPr>
          <p:cNvPr id="10" name="Freeform 10"/>
          <p:cNvSpPr/>
          <p:nvPr/>
        </p:nvSpPr>
        <p:spPr>
          <a:xfrm rot="131457">
            <a:off x="11214762" y="6376901"/>
            <a:ext cx="4851618" cy="2789680"/>
          </a:xfrm>
          <a:custGeom>
            <a:avLst/>
            <a:gdLst/>
            <a:ahLst/>
            <a:cxnLst/>
            <a:rect l="l" t="t" r="r" b="b"/>
            <a:pathLst>
              <a:path w="4851618" h="2789680">
                <a:moveTo>
                  <a:pt x="0" y="0"/>
                </a:moveTo>
                <a:lnTo>
                  <a:pt x="4851619" y="0"/>
                </a:lnTo>
                <a:lnTo>
                  <a:pt x="4851619" y="2789680"/>
                </a:lnTo>
                <a:lnTo>
                  <a:pt x="0" y="278968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1" name="Freeform 11"/>
          <p:cNvSpPr/>
          <p:nvPr/>
        </p:nvSpPr>
        <p:spPr>
          <a:xfrm rot="-286000">
            <a:off x="6594500" y="5886868"/>
            <a:ext cx="4724847" cy="2716787"/>
          </a:xfrm>
          <a:custGeom>
            <a:avLst/>
            <a:gdLst/>
            <a:ahLst/>
            <a:cxnLst/>
            <a:rect l="l" t="t" r="r" b="b"/>
            <a:pathLst>
              <a:path w="4724847" h="2716787">
                <a:moveTo>
                  <a:pt x="0" y="0"/>
                </a:moveTo>
                <a:lnTo>
                  <a:pt x="4724847" y="0"/>
                </a:lnTo>
                <a:lnTo>
                  <a:pt x="4724847" y="2716787"/>
                </a:lnTo>
                <a:lnTo>
                  <a:pt x="0" y="271678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12" name="TextBox 12"/>
          <p:cNvSpPr txBox="1"/>
          <p:nvPr/>
        </p:nvSpPr>
        <p:spPr>
          <a:xfrm rot="-261102">
            <a:off x="6797176" y="6424946"/>
            <a:ext cx="4313515" cy="1555115"/>
          </a:xfrm>
          <a:prstGeom prst="rect">
            <a:avLst/>
          </a:prstGeom>
        </p:spPr>
        <p:txBody>
          <a:bodyPr lIns="0" tIns="0" rIns="0" bIns="0" rtlCol="0" anchor="t">
            <a:spAutoFit/>
          </a:bodyPr>
          <a:lstStyle/>
          <a:p>
            <a:pPr algn="ctr">
              <a:lnSpc>
                <a:spcPts val="4059"/>
              </a:lnSpc>
              <a:spcBef>
                <a:spcPct val="0"/>
              </a:spcBef>
            </a:pPr>
            <a:r>
              <a:rPr lang="en-US" sz="2899">
                <a:solidFill>
                  <a:srgbClr val="343434"/>
                </a:solidFill>
                <a:latin typeface="IreneFlorentina"/>
              </a:rPr>
              <a:t>Having someone you can talk to about things</a:t>
            </a:r>
          </a:p>
        </p:txBody>
      </p:sp>
      <p:sp>
        <p:nvSpPr>
          <p:cNvPr id="13" name="TextBox 13"/>
          <p:cNvSpPr txBox="1"/>
          <p:nvPr/>
        </p:nvSpPr>
        <p:spPr>
          <a:xfrm rot="142037">
            <a:off x="11868639" y="6918772"/>
            <a:ext cx="3670690" cy="1737569"/>
          </a:xfrm>
          <a:prstGeom prst="rect">
            <a:avLst/>
          </a:prstGeom>
        </p:spPr>
        <p:txBody>
          <a:bodyPr lIns="0" tIns="0" rIns="0" bIns="0" rtlCol="0" anchor="t">
            <a:spAutoFit/>
          </a:bodyPr>
          <a:lstStyle/>
          <a:p>
            <a:pPr algn="ctr">
              <a:lnSpc>
                <a:spcPts val="4639"/>
              </a:lnSpc>
              <a:spcBef>
                <a:spcPct val="0"/>
              </a:spcBef>
            </a:pPr>
            <a:r>
              <a:rPr lang="en-US" sz="3313">
                <a:solidFill>
                  <a:srgbClr val="000000"/>
                </a:solidFill>
                <a:latin typeface="IreneFlorentina"/>
              </a:rPr>
              <a:t>Feeling happy when around them</a:t>
            </a:r>
          </a:p>
        </p:txBody>
      </p:sp>
      <p:sp>
        <p:nvSpPr>
          <p:cNvPr id="14" name="TextBox 14"/>
          <p:cNvSpPr txBox="1"/>
          <p:nvPr/>
        </p:nvSpPr>
        <p:spPr>
          <a:xfrm>
            <a:off x="1028700" y="565006"/>
            <a:ext cx="16230600" cy="981710"/>
          </a:xfrm>
          <a:prstGeom prst="rect">
            <a:avLst/>
          </a:prstGeom>
        </p:spPr>
        <p:txBody>
          <a:bodyPr lIns="0" tIns="0" rIns="0" bIns="0" rtlCol="0" anchor="t">
            <a:spAutoFit/>
          </a:bodyPr>
          <a:lstStyle/>
          <a:p>
            <a:pPr>
              <a:lnSpc>
                <a:spcPts val="7840"/>
              </a:lnSpc>
            </a:pPr>
            <a:r>
              <a:rPr lang="en-US" sz="5600">
                <a:solidFill>
                  <a:srgbClr val="343434"/>
                </a:solidFill>
                <a:latin typeface="Bobby Jones"/>
              </a:rPr>
              <a:t>What does a healthy relationship look like?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0291D3A0A2294097EFE81BC428A964" ma:contentTypeVersion="17" ma:contentTypeDescription="Create a new document." ma:contentTypeScope="" ma:versionID="808fac43a88934992f3e2fc311dc1dd8">
  <xsd:schema xmlns:xsd="http://www.w3.org/2001/XMLSchema" xmlns:xs="http://www.w3.org/2001/XMLSchema" xmlns:p="http://schemas.microsoft.com/office/2006/metadata/properties" xmlns:ns2="8db3d609-b5ab-4406-b817-38c521815f7b" xmlns:ns3="4b51abd7-5229-4ba4-bfb1-d7109240aace" targetNamespace="http://schemas.microsoft.com/office/2006/metadata/properties" ma:root="true" ma:fieldsID="fe58c4f8bf3e5907a709918da5222326" ns2:_="" ns3:_="">
    <xsd:import namespace="8db3d609-b5ab-4406-b817-38c521815f7b"/>
    <xsd:import namespace="4b51abd7-5229-4ba4-bfb1-d7109240aa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b3d609-b5ab-4406-b817-38c521815f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504ff5b-d9e5-4c2f-a2d0-3310963c7b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51abd7-5229-4ba4-bfb1-d7109240aac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895935c-23d2-4c97-9001-0f1d76144019}" ma:internalName="TaxCatchAll" ma:showField="CatchAllData" ma:web="4b51abd7-5229-4ba4-bfb1-d7109240aa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db3d609-b5ab-4406-b817-38c521815f7b">
      <Terms xmlns="http://schemas.microsoft.com/office/infopath/2007/PartnerControls"/>
    </lcf76f155ced4ddcb4097134ff3c332f>
    <TaxCatchAll xmlns="4b51abd7-5229-4ba4-bfb1-d7109240aace" xsi:nil="true"/>
  </documentManagement>
</p:properties>
</file>

<file path=customXml/itemProps1.xml><?xml version="1.0" encoding="utf-8"?>
<ds:datastoreItem xmlns:ds="http://schemas.openxmlformats.org/officeDocument/2006/customXml" ds:itemID="{183152A8-6BFF-41CC-AF5E-6294CE1017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b3d609-b5ab-4406-b817-38c521815f7b"/>
    <ds:schemaRef ds:uri="4b51abd7-5229-4ba4-bfb1-d7109240aa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885B30-128B-48BB-8B48-E6ACD62AE3D7}">
  <ds:schemaRefs>
    <ds:schemaRef ds:uri="http://schemas.microsoft.com/sharepoint/v3/contenttype/forms"/>
  </ds:schemaRefs>
</ds:datastoreItem>
</file>

<file path=customXml/itemProps3.xml><?xml version="1.0" encoding="utf-8"?>
<ds:datastoreItem xmlns:ds="http://schemas.openxmlformats.org/officeDocument/2006/customXml" ds:itemID="{5B584156-CDBD-43F7-A7F9-D84433525E1F}">
  <ds:schemaRefs>
    <ds:schemaRef ds:uri="http://schemas.microsoft.com/office/2006/documentManagement/types"/>
    <ds:schemaRef ds:uri="http://purl.org/dc/elements/1.1/"/>
    <ds:schemaRef ds:uri="http://schemas.openxmlformats.org/package/2006/metadata/core-properties"/>
    <ds:schemaRef ds:uri="http://purl.org/dc/dcmitype/"/>
    <ds:schemaRef ds:uri="8db3d609-b5ab-4406-b817-38c521815f7b"/>
    <ds:schemaRef ds:uri="http://www.w3.org/XML/1998/namespace"/>
    <ds:schemaRef ds:uri="http://schemas.microsoft.com/office/infopath/2007/PartnerControls"/>
    <ds:schemaRef ds:uri="4b51abd7-5229-4ba4-bfb1-d7109240aace"/>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TotalTime>
  <Words>1552</Words>
  <Application>Microsoft Office PowerPoint</Application>
  <PresentationFormat>Custom</PresentationFormat>
  <Paragraphs>271</Paragraphs>
  <Slides>35</Slides>
  <Notes>14</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IreneFlorentina</vt:lpstr>
      <vt:lpstr>Quicksand</vt:lpstr>
      <vt:lpstr>Bobby Jones</vt:lpstr>
      <vt:lpstr>Calibri</vt:lpstr>
      <vt:lpstr>Arial</vt:lpstr>
      <vt:lpstr>Quicksand Medium</vt:lpstr>
      <vt:lpstr>Quicksand Light</vt:lpstr>
      <vt:lpstr>Bobby Jones Soft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CYP - Relationships.pptx</dc:title>
  <dc:creator>Nicole Hughes</dc:creator>
  <cp:lastModifiedBy>Nicole Hughes</cp:lastModifiedBy>
  <cp:revision>2</cp:revision>
  <dcterms:created xsi:type="dcterms:W3CDTF">2006-08-16T00:00:00Z</dcterms:created>
  <dcterms:modified xsi:type="dcterms:W3CDTF">2023-10-25T13:16:28Z</dcterms:modified>
  <dc:identifier>DAFs6wytzdw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0x0101005C0291D3A0A2294097EFE81BC428A964</vt:lpwstr>
  </property>
  <property fmtid="{D5CDD505-2E9C-101B-9397-08002B2CF9AE}" pid="3" name="MediaServiceImageTags">
    <vt:lpwstr/>
  </property>
</Properties>
</file>