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Lst>
  <p:sldSz cx="18288000" cy="10287000"/>
  <p:notesSz cx="6858000" cy="9144000"/>
  <p:embeddedFontLst>
    <p:embeddedFont>
      <p:font typeface="Bobby Jones" panose="020B0604020202020204" charset="0"/>
      <p:regular r:id="rId52"/>
    </p:embeddedFont>
    <p:embeddedFont>
      <p:font typeface="Bobby Jones Soft" panose="020B0604020202020204" charset="0"/>
      <p:regular r:id="rId53"/>
    </p:embeddedFont>
    <p:embeddedFont>
      <p:font typeface="Calibri" panose="020F0502020204030204" pitchFamily="34" charset="0"/>
      <p:regular r:id="rId54"/>
      <p:bold r:id="rId55"/>
      <p:italic r:id="rId56"/>
      <p:boldItalic r:id="rId57"/>
    </p:embeddedFont>
    <p:embeddedFont>
      <p:font typeface="IreneFlorentina" panose="020B0604020202020204" charset="0"/>
      <p:regular r:id="rId58"/>
    </p:embeddedFont>
    <p:embeddedFont>
      <p:font typeface="Quicksand" panose="020B0604020202020204" charset="0"/>
      <p:regular r:id="rId59"/>
    </p:embeddedFont>
    <p:embeddedFont>
      <p:font typeface="Quicksand Light" panose="020B0604020202020204" charset="0"/>
      <p:regular r:id="rId60"/>
    </p:embeddedFont>
    <p:embeddedFont>
      <p:font typeface="Quicksand Light Bold"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tXr+rXPu18gUI0okBSF4hw==" hashData="ns1asxFazROV/gL31hf5RR8FLguHcyMjlXJak02WiqqmDwC8bbRbesTV2ztG4nrTSo4Os0BZXkl6bqPzwtoVf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Hughes" userId="a1285fde-ce25-49e3-973b-81bb85bf632b" providerId="ADAL" clId="{36C2145E-CC47-4FF6-B8E0-6BB400669863}"/>
    <pc:docChg chg="delSld modSld">
      <pc:chgData name="Nicole Hughes" userId="a1285fde-ce25-49e3-973b-81bb85bf632b" providerId="ADAL" clId="{36C2145E-CC47-4FF6-B8E0-6BB400669863}" dt="2023-11-08T11:53:36.887" v="1" actId="20577"/>
      <pc:docMkLst>
        <pc:docMk/>
      </pc:docMkLst>
      <pc:sldChg chg="del">
        <pc:chgData name="Nicole Hughes" userId="a1285fde-ce25-49e3-973b-81bb85bf632b" providerId="ADAL" clId="{36C2145E-CC47-4FF6-B8E0-6BB400669863}" dt="2023-11-08T11:53:30.287" v="0" actId="47"/>
        <pc:sldMkLst>
          <pc:docMk/>
          <pc:sldMk cId="0" sldId="285"/>
        </pc:sldMkLst>
      </pc:sldChg>
      <pc:sldChg chg="modSp mod">
        <pc:chgData name="Nicole Hughes" userId="a1285fde-ce25-49e3-973b-81bb85bf632b" providerId="ADAL" clId="{36C2145E-CC47-4FF6-B8E0-6BB400669863}" dt="2023-11-08T11:53:36.887" v="1" actId="20577"/>
        <pc:sldMkLst>
          <pc:docMk/>
          <pc:sldMk cId="0" sldId="290"/>
        </pc:sldMkLst>
        <pc:spChg chg="mod">
          <ac:chgData name="Nicole Hughes" userId="a1285fde-ce25-49e3-973b-81bb85bf632b" providerId="ADAL" clId="{36C2145E-CC47-4FF6-B8E0-6BB400669863}" dt="2023-11-08T11:53:36.887" v="1" actId="20577"/>
          <ac:spMkLst>
            <pc:docMk/>
            <pc:sldMk cId="0" sldId="290"/>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Glossary of Terms</a:t>
            </a:r>
          </a:p>
          <a:p>
            <a:r>
              <a:rPr lang="en-US"/>
              <a:t>- Grooming</a:t>
            </a:r>
          </a:p>
          <a:p>
            <a:r>
              <a:rPr lang="en-US"/>
              <a:t>When someone builds a relationship, trust and emotional connection with a child or young person so they can manipulate, exploit and abuse them.</a:t>
            </a:r>
          </a:p>
          <a:p>
            <a:r>
              <a:rPr lang="en-US"/>
              <a:t>- Incel</a:t>
            </a:r>
          </a:p>
          <a:p>
            <a:r>
              <a:rPr lang="en-US"/>
              <a:t>a member of an online community of young men who consider themselves unable to attract women sexually, typically associated with views that are hostile towards women and men who are sexually active.</a:t>
            </a:r>
          </a:p>
          <a:p>
            <a:r>
              <a:rPr lang="en-US"/>
              <a:t>-Misogyny</a:t>
            </a:r>
          </a:p>
          <a:p>
            <a:r>
              <a:rPr lang="en-US"/>
              <a:t>Dislike of, contempt for, or ingrained prejudice against women.</a:t>
            </a:r>
          </a:p>
          <a:p>
            <a:r>
              <a:rPr lang="en-US"/>
              <a:t>-Cyberbullying</a:t>
            </a:r>
          </a:p>
          <a:p>
            <a:r>
              <a:rPr lang="en-US"/>
              <a:t>The use of electronic communication to bully a person, typically by sending messages of an intimidating or threatening nature.</a:t>
            </a:r>
          </a:p>
          <a:p>
            <a:r>
              <a:rPr lang="en-US"/>
              <a:t>-Catfishing</a:t>
            </a:r>
          </a:p>
          <a:p>
            <a:r>
              <a:rPr lang="en-US"/>
              <a:t>The process of luring someone into a relationship by means of a fictional online persona.</a:t>
            </a:r>
          </a:p>
          <a:p>
            <a:r>
              <a:rPr lang="en-US"/>
              <a:t>-Location</a:t>
            </a:r>
          </a:p>
          <a:p>
            <a:r>
              <a:rPr lang="en-US"/>
              <a:t>-Algorithm</a:t>
            </a:r>
          </a:p>
          <a:p>
            <a:r>
              <a:rPr lang="en-US"/>
              <a:t> A way of sorting posts in a users' feed based on relevancy instead of publish time. </a:t>
            </a:r>
          </a:p>
          <a:p>
            <a:r>
              <a:rPr lang="en-US"/>
              <a:t>-Wellbeing</a:t>
            </a:r>
          </a:p>
          <a:p>
            <a:r>
              <a:rPr lang="en-US"/>
              <a:t>-Privacy</a:t>
            </a:r>
          </a:p>
          <a:p>
            <a:r>
              <a:rPr lang="en-US"/>
              <a:t>-Block</a:t>
            </a:r>
          </a:p>
          <a:p>
            <a:r>
              <a:rPr lang="en-US"/>
              <a:t>-Clickbait</a:t>
            </a:r>
          </a:p>
          <a:p>
            <a:r>
              <a:rPr lang="en-US"/>
              <a:t>Content whose main purpose is to attract attention and encourage visitors to click on a link to a particular web page.</a:t>
            </a:r>
          </a:p>
          <a:p>
            <a:r>
              <a:rPr lang="en-US"/>
              <a:t>-Doxxing</a:t>
            </a:r>
          </a:p>
          <a:p>
            <a:r>
              <a:rPr lang="en-US"/>
              <a:t>Search for and publish private or identifying information about (a particular individual) on the internet, typically with malicious intent.</a:t>
            </a:r>
          </a:p>
          <a:p>
            <a:r>
              <a:rPr lang="en-US"/>
              <a:t>-Revenge Porn</a:t>
            </a:r>
          </a:p>
          <a:p>
            <a:r>
              <a:rPr lang="en-US"/>
              <a:t>revealing or sexually explicit images or videos of a person posted on the internet, typically by a former sexual partner, without the consent of the subject and in order to cause them distress or embarrassment.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Glossary of Terms</a:t>
            </a:r>
          </a:p>
          <a:p>
            <a:r>
              <a:rPr lang="en-US"/>
              <a:t>- Grooming</a:t>
            </a:r>
          </a:p>
          <a:p>
            <a:r>
              <a:rPr lang="en-US"/>
              <a:t>When someone builds a relationship, trust and emotional connection with a child or young person so they can manipulate, exploit and abuse them.</a:t>
            </a:r>
          </a:p>
          <a:p>
            <a:r>
              <a:rPr lang="en-US"/>
              <a:t>- Incel</a:t>
            </a:r>
          </a:p>
          <a:p>
            <a:r>
              <a:rPr lang="en-US"/>
              <a:t>a member of an online community of young men who consider themselves unable to attract women sexually, typically associated with views that are hostile towards women and men who are sexually active.</a:t>
            </a:r>
          </a:p>
          <a:p>
            <a:r>
              <a:rPr lang="en-US"/>
              <a:t>-Misogyny</a:t>
            </a:r>
          </a:p>
          <a:p>
            <a:r>
              <a:rPr lang="en-US"/>
              <a:t>Dislike of, contempt for, or ingrained prejudice against women.</a:t>
            </a:r>
          </a:p>
          <a:p>
            <a:r>
              <a:rPr lang="en-US"/>
              <a:t>-Cyberbullying</a:t>
            </a:r>
          </a:p>
          <a:p>
            <a:r>
              <a:rPr lang="en-US"/>
              <a:t>The use of electronic communication to bully a person, typically by sending messages of an intimidating or threatening nature.</a:t>
            </a:r>
          </a:p>
          <a:p>
            <a:r>
              <a:rPr lang="en-US"/>
              <a:t>-Catfishing</a:t>
            </a:r>
          </a:p>
          <a:p>
            <a:r>
              <a:rPr lang="en-US"/>
              <a:t>The process of luring someone into a relationship by means of a fictional online persona.</a:t>
            </a:r>
          </a:p>
          <a:p>
            <a:r>
              <a:rPr lang="en-US"/>
              <a:t>-Location</a:t>
            </a:r>
          </a:p>
          <a:p>
            <a:r>
              <a:rPr lang="en-US"/>
              <a:t>-Algorithm</a:t>
            </a:r>
          </a:p>
          <a:p>
            <a:r>
              <a:rPr lang="en-US"/>
              <a:t> A way of sorting posts in a users' feed based on relevancy instead of publish time. </a:t>
            </a:r>
          </a:p>
          <a:p>
            <a:r>
              <a:rPr lang="en-US"/>
              <a:t>-Wellbeing</a:t>
            </a:r>
          </a:p>
          <a:p>
            <a:r>
              <a:rPr lang="en-US"/>
              <a:t>-Privacy</a:t>
            </a:r>
          </a:p>
          <a:p>
            <a:r>
              <a:rPr lang="en-US"/>
              <a:t>-Block</a:t>
            </a:r>
          </a:p>
          <a:p>
            <a:r>
              <a:rPr lang="en-US"/>
              <a:t>-Clickbait</a:t>
            </a:r>
          </a:p>
          <a:p>
            <a:r>
              <a:rPr lang="en-US"/>
              <a:t>Content whose main purpose is to attract attention and encourage visitors to click on a link to a particular web page.</a:t>
            </a:r>
          </a:p>
          <a:p>
            <a:r>
              <a:rPr lang="en-US"/>
              <a:t>-Doxxing</a:t>
            </a:r>
          </a:p>
          <a:p>
            <a:r>
              <a:rPr lang="en-US"/>
              <a:t>Search for and publish private or identifying information about (a particular individual) on the internet, typically with malicious intent.</a:t>
            </a:r>
          </a:p>
          <a:p>
            <a:r>
              <a:rPr lang="en-US"/>
              <a:t>-Revenge Porn</a:t>
            </a:r>
          </a:p>
          <a:p>
            <a:r>
              <a:rPr lang="en-US"/>
              <a:t>revealing or sexually explicit images or videos of a person posted on the internet, typically by a former sexual partner, without the consent of the subject and in order to cause them distress or embarrassment.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Pic 1: Hannah Davies</a:t>
            </a:r>
          </a:p>
          <a:p>
            <a:r>
              <a:rPr lang="en-US"/>
              <a:t>Pic 2: Donald Trump</a:t>
            </a:r>
          </a:p>
          <a:p>
            <a:r>
              <a:rPr lang="en-US"/>
              <a:t>Pic 3: Andrew Tate</a:t>
            </a:r>
          </a:p>
          <a:p>
            <a:r>
              <a:rPr lang="en-US"/>
              <a:t>Pic 4: Piers Morgan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sv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64.png"/><Relationship Id="rId26" Type="http://schemas.openxmlformats.org/officeDocument/2006/relationships/image" Target="../media/image66.png"/><Relationship Id="rId3" Type="http://schemas.openxmlformats.org/officeDocument/2006/relationships/image" Target="../media/image63.sv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2" Type="http://schemas.openxmlformats.org/officeDocument/2006/relationships/image" Target="../media/image62.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31.svg"/><Relationship Id="rId10" Type="http://schemas.openxmlformats.org/officeDocument/2006/relationships/image" Target="../media/image18.png"/><Relationship Id="rId19" Type="http://schemas.openxmlformats.org/officeDocument/2006/relationships/image" Target="../media/image65.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67.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64.png"/><Relationship Id="rId3" Type="http://schemas.openxmlformats.org/officeDocument/2006/relationships/image" Target="../media/image44.sv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2" Type="http://schemas.openxmlformats.org/officeDocument/2006/relationships/image" Target="../media/image43.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31.svg"/><Relationship Id="rId10" Type="http://schemas.openxmlformats.org/officeDocument/2006/relationships/image" Target="../media/image18.png"/><Relationship Id="rId19" Type="http://schemas.openxmlformats.org/officeDocument/2006/relationships/image" Target="../media/image65.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ideo" Target="https://youtu.be/BjLgCuvWiJk"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2.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31.svg"/><Relationship Id="rId2" Type="http://schemas.openxmlformats.org/officeDocument/2006/relationships/image" Target="../media/image14.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4.svg"/><Relationship Id="rId5" Type="http://schemas.openxmlformats.org/officeDocument/2006/relationships/image" Target="../media/image17.svg"/><Relationship Id="rId15" Type="http://schemas.openxmlformats.org/officeDocument/2006/relationships/image" Target="../media/image65.svg"/><Relationship Id="rId10" Type="http://schemas.openxmlformats.org/officeDocument/2006/relationships/image" Target="../media/image43.png"/><Relationship Id="rId19" Type="http://schemas.openxmlformats.org/officeDocument/2006/relationships/image" Target="../media/image33.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2.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31.svg"/><Relationship Id="rId2" Type="http://schemas.openxmlformats.org/officeDocument/2006/relationships/image" Target="../media/image14.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4.svg"/><Relationship Id="rId5" Type="http://schemas.openxmlformats.org/officeDocument/2006/relationships/image" Target="../media/image17.svg"/><Relationship Id="rId15" Type="http://schemas.openxmlformats.org/officeDocument/2006/relationships/image" Target="../media/image65.svg"/><Relationship Id="rId10" Type="http://schemas.openxmlformats.org/officeDocument/2006/relationships/image" Target="../media/image43.png"/><Relationship Id="rId19" Type="http://schemas.openxmlformats.org/officeDocument/2006/relationships/image" Target="../media/image33.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3.svg"/><Relationship Id="rId3" Type="http://schemas.openxmlformats.org/officeDocument/2006/relationships/image" Target="../media/image79.svg"/><Relationship Id="rId7" Type="http://schemas.openxmlformats.org/officeDocument/2006/relationships/image" Target="../media/image81.svg"/><Relationship Id="rId12" Type="http://schemas.openxmlformats.org/officeDocument/2006/relationships/image" Target="../media/image92.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91.svg"/><Relationship Id="rId5" Type="http://schemas.openxmlformats.org/officeDocument/2006/relationships/image" Target="../media/image83.svg"/><Relationship Id="rId15" Type="http://schemas.openxmlformats.org/officeDocument/2006/relationships/image" Target="../media/image89.svg"/><Relationship Id="rId10" Type="http://schemas.openxmlformats.org/officeDocument/2006/relationships/image" Target="../media/image90.png"/><Relationship Id="rId4" Type="http://schemas.openxmlformats.org/officeDocument/2006/relationships/image" Target="../media/image82.png"/><Relationship Id="rId9" Type="http://schemas.openxmlformats.org/officeDocument/2006/relationships/image" Target="../media/image87.svg"/><Relationship Id="rId1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63.svg"/><Relationship Id="rId21" Type="http://schemas.openxmlformats.org/officeDocument/2006/relationships/image" Target="../media/image33.svg"/><Relationship Id="rId7" Type="http://schemas.openxmlformats.org/officeDocument/2006/relationships/image" Target="../media/image21.svg"/><Relationship Id="rId12" Type="http://schemas.openxmlformats.org/officeDocument/2006/relationships/image" Target="../media/image22.png"/><Relationship Id="rId17" Type="http://schemas.openxmlformats.org/officeDocument/2006/relationships/image" Target="../media/image65.svg"/><Relationship Id="rId2" Type="http://schemas.openxmlformats.org/officeDocument/2006/relationships/image" Target="../media/image62.png"/><Relationship Id="rId16" Type="http://schemas.openxmlformats.org/officeDocument/2006/relationships/image" Target="../media/image64.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5.svg"/><Relationship Id="rId10" Type="http://schemas.openxmlformats.org/officeDocument/2006/relationships/image" Target="../media/image18.png"/><Relationship Id="rId19" Type="http://schemas.openxmlformats.org/officeDocument/2006/relationships/image" Target="../media/image29.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sv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3.png"/><Relationship Id="rId18" Type="http://schemas.openxmlformats.org/officeDocument/2006/relationships/image" Target="../media/image118.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12.svg"/><Relationship Id="rId17" Type="http://schemas.openxmlformats.org/officeDocument/2006/relationships/image" Target="../media/image117.png"/><Relationship Id="rId2" Type="http://schemas.openxmlformats.org/officeDocument/2006/relationships/image" Target="../media/image6.png"/><Relationship Id="rId16" Type="http://schemas.openxmlformats.org/officeDocument/2006/relationships/image" Target="../media/image116.svg"/><Relationship Id="rId20"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1.png"/><Relationship Id="rId5" Type="http://schemas.openxmlformats.org/officeDocument/2006/relationships/image" Target="../media/image3.png"/><Relationship Id="rId15" Type="http://schemas.openxmlformats.org/officeDocument/2006/relationships/image" Target="../media/image115.png"/><Relationship Id="rId10" Type="http://schemas.openxmlformats.org/officeDocument/2006/relationships/image" Target="../media/image110.svg"/><Relationship Id="rId19" Type="http://schemas.openxmlformats.org/officeDocument/2006/relationships/image" Target="../media/image119.png"/><Relationship Id="rId4" Type="http://schemas.openxmlformats.org/officeDocument/2006/relationships/image" Target="../media/image2.png"/><Relationship Id="rId9" Type="http://schemas.openxmlformats.org/officeDocument/2006/relationships/image" Target="../media/image109.png"/><Relationship Id="rId14" Type="http://schemas.openxmlformats.org/officeDocument/2006/relationships/image" Target="../media/image114.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svg"/><Relationship Id="rId21" Type="http://schemas.openxmlformats.org/officeDocument/2006/relationships/image" Target="../media/image31.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ideo" Target="https://youtu.be/ottnH427Fr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6511098" y="1368036"/>
            <a:ext cx="5265805" cy="8308962"/>
          </a:xfrm>
          <a:custGeom>
            <a:avLst/>
            <a:gdLst/>
            <a:ahLst/>
            <a:cxnLst/>
            <a:rect l="l" t="t" r="r" b="b"/>
            <a:pathLst>
              <a:path w="5265805" h="8308962">
                <a:moveTo>
                  <a:pt x="0" y="0"/>
                </a:moveTo>
                <a:lnTo>
                  <a:pt x="5265804" y="0"/>
                </a:lnTo>
                <a:lnTo>
                  <a:pt x="5265804" y="8308962"/>
                </a:lnTo>
                <a:lnTo>
                  <a:pt x="0" y="8308962"/>
                </a:lnTo>
                <a:lnTo>
                  <a:pt x="0" y="0"/>
                </a:lnTo>
                <a:close/>
              </a:path>
            </a:pathLst>
          </a:custGeom>
          <a:blipFill>
            <a:blip r:embed="rId2">
              <a:alphaModFix amt="9999"/>
            </a:blip>
            <a:stretch>
              <a:fillRect/>
            </a:stretch>
          </a:blipFill>
        </p:spPr>
        <p:txBody>
          <a:bodyPr/>
          <a:lstStyle/>
          <a:p>
            <a:endParaRPr lang="en-GB"/>
          </a:p>
        </p:txBody>
      </p:sp>
      <p:sp>
        <p:nvSpPr>
          <p:cNvPr id="3" name="Freeform 3"/>
          <p:cNvSpPr/>
          <p:nvPr/>
        </p:nvSpPr>
        <p:spPr>
          <a:xfrm>
            <a:off x="699053" y="772765"/>
            <a:ext cx="4578654" cy="1528126"/>
          </a:xfrm>
          <a:custGeom>
            <a:avLst/>
            <a:gdLst/>
            <a:ahLst/>
            <a:cxnLst/>
            <a:rect l="l" t="t" r="r" b="b"/>
            <a:pathLst>
              <a:path w="4578654" h="1528126">
                <a:moveTo>
                  <a:pt x="0" y="0"/>
                </a:moveTo>
                <a:lnTo>
                  <a:pt x="4578653" y="0"/>
                </a:lnTo>
                <a:lnTo>
                  <a:pt x="4578653" y="1528126"/>
                </a:lnTo>
                <a:lnTo>
                  <a:pt x="0" y="1528126"/>
                </a:lnTo>
                <a:lnTo>
                  <a:pt x="0" y="0"/>
                </a:lnTo>
                <a:close/>
              </a:path>
            </a:pathLst>
          </a:custGeom>
          <a:blipFill>
            <a:blip r:embed="rId3"/>
            <a:stretch>
              <a:fillRect/>
            </a:stretch>
          </a:blipFill>
        </p:spPr>
        <p:txBody>
          <a:bodyPr/>
          <a:lstStyle/>
          <a:p>
            <a:endParaRPr lang="en-GB"/>
          </a:p>
        </p:txBody>
      </p:sp>
      <p:sp>
        <p:nvSpPr>
          <p:cNvPr id="4" name="Freeform 4"/>
          <p:cNvSpPr/>
          <p:nvPr/>
        </p:nvSpPr>
        <p:spPr>
          <a:xfrm>
            <a:off x="12132922" y="15802"/>
            <a:ext cx="6152609" cy="6439570"/>
          </a:xfrm>
          <a:custGeom>
            <a:avLst/>
            <a:gdLst/>
            <a:ahLst/>
            <a:cxnLst/>
            <a:rect l="l" t="t" r="r" b="b"/>
            <a:pathLst>
              <a:path w="6152609" h="6439570">
                <a:moveTo>
                  <a:pt x="0" y="0"/>
                </a:moveTo>
                <a:lnTo>
                  <a:pt x="6152609" y="0"/>
                </a:lnTo>
                <a:lnTo>
                  <a:pt x="6152609" y="6439570"/>
                </a:lnTo>
                <a:lnTo>
                  <a:pt x="0" y="6439570"/>
                </a:lnTo>
                <a:lnTo>
                  <a:pt x="0" y="0"/>
                </a:lnTo>
                <a:close/>
              </a:path>
            </a:pathLst>
          </a:custGeom>
          <a:blipFill>
            <a:blip r:embed="rId4">
              <a:alphaModFix amt="9999"/>
            </a:blip>
            <a:stretch>
              <a:fillRect t="-29029" r="-35216"/>
            </a:stretch>
          </a:blipFill>
        </p:spPr>
        <p:txBody>
          <a:bodyPr/>
          <a:lstStyle/>
          <a:p>
            <a:endParaRPr lang="en-GB"/>
          </a:p>
        </p:txBody>
      </p:sp>
      <p:sp>
        <p:nvSpPr>
          <p:cNvPr id="5" name="Freeform 5"/>
          <p:cNvSpPr/>
          <p:nvPr/>
        </p:nvSpPr>
        <p:spPr>
          <a:xfrm>
            <a:off x="9706492" y="423437"/>
            <a:ext cx="3367701" cy="1889198"/>
          </a:xfrm>
          <a:custGeom>
            <a:avLst/>
            <a:gdLst/>
            <a:ahLst/>
            <a:cxnLst/>
            <a:rect l="l" t="t" r="r" b="b"/>
            <a:pathLst>
              <a:path w="3367701" h="1889198">
                <a:moveTo>
                  <a:pt x="0" y="0"/>
                </a:moveTo>
                <a:lnTo>
                  <a:pt x="3367700" y="0"/>
                </a:lnTo>
                <a:lnTo>
                  <a:pt x="3367700" y="1889198"/>
                </a:lnTo>
                <a:lnTo>
                  <a:pt x="0" y="1889198"/>
                </a:lnTo>
                <a:lnTo>
                  <a:pt x="0" y="0"/>
                </a:lnTo>
                <a:close/>
              </a:path>
            </a:pathLst>
          </a:custGeom>
          <a:blipFill>
            <a:blip r:embed="rId5"/>
            <a:stretch>
              <a:fillRect/>
            </a:stretch>
          </a:blipFill>
        </p:spPr>
        <p:txBody>
          <a:bodyPr/>
          <a:lstStyle/>
          <a:p>
            <a:endParaRPr lang="en-GB"/>
          </a:p>
        </p:txBody>
      </p:sp>
      <p:sp>
        <p:nvSpPr>
          <p:cNvPr id="6" name="Freeform 6"/>
          <p:cNvSpPr/>
          <p:nvPr/>
        </p:nvSpPr>
        <p:spPr>
          <a:xfrm>
            <a:off x="5749619" y="7210"/>
            <a:ext cx="3237903" cy="3237903"/>
          </a:xfrm>
          <a:custGeom>
            <a:avLst/>
            <a:gdLst/>
            <a:ahLst/>
            <a:cxnLst/>
            <a:rect l="l" t="t" r="r" b="b"/>
            <a:pathLst>
              <a:path w="3237903" h="3237903">
                <a:moveTo>
                  <a:pt x="0" y="0"/>
                </a:moveTo>
                <a:lnTo>
                  <a:pt x="3237904" y="0"/>
                </a:lnTo>
                <a:lnTo>
                  <a:pt x="3237904" y="3237904"/>
                </a:lnTo>
                <a:lnTo>
                  <a:pt x="0" y="3237904"/>
                </a:lnTo>
                <a:lnTo>
                  <a:pt x="0" y="0"/>
                </a:lnTo>
                <a:close/>
              </a:path>
            </a:pathLst>
          </a:custGeom>
          <a:blipFill>
            <a:blip r:embed="rId6"/>
            <a:stretch>
              <a:fillRect/>
            </a:stretch>
          </a:blipFill>
        </p:spPr>
        <p:txBody>
          <a:bodyPr/>
          <a:lstStyle/>
          <a:p>
            <a:endParaRPr lang="en-GB"/>
          </a:p>
        </p:txBody>
      </p:sp>
      <p:sp>
        <p:nvSpPr>
          <p:cNvPr id="7" name="Freeform 7"/>
          <p:cNvSpPr/>
          <p:nvPr/>
        </p:nvSpPr>
        <p:spPr>
          <a:xfrm>
            <a:off x="18518" y="2570961"/>
            <a:ext cx="5259188" cy="7700284"/>
          </a:xfrm>
          <a:custGeom>
            <a:avLst/>
            <a:gdLst/>
            <a:ahLst/>
            <a:cxnLst/>
            <a:rect l="l" t="t" r="r" b="b"/>
            <a:pathLst>
              <a:path w="5259188" h="7700284">
                <a:moveTo>
                  <a:pt x="0" y="0"/>
                </a:moveTo>
                <a:lnTo>
                  <a:pt x="5259188" y="0"/>
                </a:lnTo>
                <a:lnTo>
                  <a:pt x="5259188" y="7700283"/>
                </a:lnTo>
                <a:lnTo>
                  <a:pt x="0" y="7700283"/>
                </a:lnTo>
                <a:lnTo>
                  <a:pt x="0" y="0"/>
                </a:lnTo>
                <a:close/>
              </a:path>
            </a:pathLst>
          </a:custGeom>
          <a:blipFill>
            <a:blip r:embed="rId7">
              <a:alphaModFix amt="9999"/>
            </a:blip>
            <a:stretch>
              <a:fillRect l="-14344" b="-7904"/>
            </a:stretch>
          </a:blipFill>
        </p:spPr>
        <p:txBody>
          <a:bodyPr/>
          <a:lstStyle/>
          <a:p>
            <a:endParaRPr lang="en-GB"/>
          </a:p>
        </p:txBody>
      </p:sp>
      <p:sp>
        <p:nvSpPr>
          <p:cNvPr id="8" name="TextBox 8"/>
          <p:cNvSpPr txBox="1"/>
          <p:nvPr/>
        </p:nvSpPr>
        <p:spPr>
          <a:xfrm>
            <a:off x="1028700" y="6049167"/>
            <a:ext cx="16230600" cy="1343025"/>
          </a:xfrm>
          <a:prstGeom prst="rect">
            <a:avLst/>
          </a:prstGeom>
        </p:spPr>
        <p:txBody>
          <a:bodyPr lIns="0" tIns="0" rIns="0" bIns="0" rtlCol="0" anchor="t">
            <a:spAutoFit/>
          </a:bodyPr>
          <a:lstStyle/>
          <a:p>
            <a:pPr algn="ctr">
              <a:lnSpc>
                <a:spcPts val="10559"/>
              </a:lnSpc>
            </a:pPr>
            <a:r>
              <a:rPr lang="en-US" sz="8799">
                <a:solidFill>
                  <a:srgbClr val="FFFFFF"/>
                </a:solidFill>
                <a:latin typeface="Quicksand"/>
              </a:rPr>
              <a:t>Introduction</a:t>
            </a:r>
          </a:p>
        </p:txBody>
      </p:sp>
      <p:sp>
        <p:nvSpPr>
          <p:cNvPr id="9" name="TextBox 9"/>
          <p:cNvSpPr txBox="1"/>
          <p:nvPr/>
        </p:nvSpPr>
        <p:spPr>
          <a:xfrm>
            <a:off x="1028700" y="4056997"/>
            <a:ext cx="16230600" cy="2263140"/>
          </a:xfrm>
          <a:prstGeom prst="rect">
            <a:avLst/>
          </a:prstGeom>
        </p:spPr>
        <p:txBody>
          <a:bodyPr lIns="0" tIns="0" rIns="0" bIns="0" rtlCol="0" anchor="t">
            <a:spAutoFit/>
          </a:bodyPr>
          <a:lstStyle/>
          <a:p>
            <a:pPr algn="ctr">
              <a:lnSpc>
                <a:spcPts val="17940"/>
              </a:lnSpc>
            </a:pPr>
            <a:r>
              <a:rPr lang="en-US" sz="13800">
                <a:solidFill>
                  <a:srgbClr val="FFFFFF"/>
                </a:solidFill>
                <a:latin typeface="Bobby Jones"/>
              </a:rPr>
              <a:t>Online Safety</a:t>
            </a:r>
          </a:p>
        </p:txBody>
      </p:sp>
      <p:sp>
        <p:nvSpPr>
          <p:cNvPr id="10" name="Freeform 10"/>
          <p:cNvSpPr/>
          <p:nvPr/>
        </p:nvSpPr>
        <p:spPr>
          <a:xfrm>
            <a:off x="13788567" y="740217"/>
            <a:ext cx="3908044" cy="1254164"/>
          </a:xfrm>
          <a:custGeom>
            <a:avLst/>
            <a:gdLst/>
            <a:ahLst/>
            <a:cxnLst/>
            <a:rect l="l" t="t" r="r" b="b"/>
            <a:pathLst>
              <a:path w="3908044" h="1254164">
                <a:moveTo>
                  <a:pt x="0" y="0"/>
                </a:moveTo>
                <a:lnTo>
                  <a:pt x="3908044" y="0"/>
                </a:lnTo>
                <a:lnTo>
                  <a:pt x="3908044" y="1254164"/>
                </a:lnTo>
                <a:lnTo>
                  <a:pt x="0" y="1254164"/>
                </a:lnTo>
                <a:lnTo>
                  <a:pt x="0" y="0"/>
                </a:lnTo>
                <a:close/>
              </a:path>
            </a:pathLst>
          </a:custGeom>
          <a:blipFill>
            <a:blip r:embed="rId8"/>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523487" y="1866311"/>
            <a:ext cx="5429212" cy="7702163"/>
            <a:chOff x="0" y="0"/>
            <a:chExt cx="3293171" cy="4671864"/>
          </a:xfrm>
        </p:grpSpPr>
        <p:sp>
          <p:nvSpPr>
            <p:cNvPr id="3" name="Freeform 3"/>
            <p:cNvSpPr/>
            <p:nvPr/>
          </p:nvSpPr>
          <p:spPr>
            <a:xfrm>
              <a:off x="31750" y="31750"/>
              <a:ext cx="3229671" cy="4608364"/>
            </a:xfrm>
            <a:custGeom>
              <a:avLst/>
              <a:gdLst/>
              <a:ahLst/>
              <a:cxnLst/>
              <a:rect l="l" t="t" r="r" b="b"/>
              <a:pathLst>
                <a:path w="3229671" h="4608364">
                  <a:moveTo>
                    <a:pt x="3136961" y="4608364"/>
                  </a:moveTo>
                  <a:lnTo>
                    <a:pt x="92710" y="4608364"/>
                  </a:lnTo>
                  <a:cubicBezTo>
                    <a:pt x="41910" y="4608364"/>
                    <a:pt x="0" y="4566454"/>
                    <a:pt x="0" y="4515654"/>
                  </a:cubicBezTo>
                  <a:lnTo>
                    <a:pt x="0" y="92710"/>
                  </a:lnTo>
                  <a:cubicBezTo>
                    <a:pt x="0" y="41910"/>
                    <a:pt x="41910" y="0"/>
                    <a:pt x="92710" y="0"/>
                  </a:cubicBezTo>
                  <a:lnTo>
                    <a:pt x="3135691" y="0"/>
                  </a:lnTo>
                  <a:cubicBezTo>
                    <a:pt x="3186491" y="0"/>
                    <a:pt x="3228401" y="41910"/>
                    <a:pt x="3228401" y="92710"/>
                  </a:cubicBezTo>
                  <a:lnTo>
                    <a:pt x="3228401" y="4514384"/>
                  </a:lnTo>
                  <a:cubicBezTo>
                    <a:pt x="3229671" y="4566454"/>
                    <a:pt x="3187761" y="4608364"/>
                    <a:pt x="3136961" y="4608364"/>
                  </a:cubicBezTo>
                  <a:close/>
                </a:path>
              </a:pathLst>
            </a:custGeom>
            <a:solidFill>
              <a:srgbClr val="D8DE26"/>
            </a:solidFill>
          </p:spPr>
          <p:txBody>
            <a:bodyPr/>
            <a:lstStyle/>
            <a:p>
              <a:endParaRPr lang="en-GB"/>
            </a:p>
          </p:txBody>
        </p:sp>
        <p:sp>
          <p:nvSpPr>
            <p:cNvPr id="4" name="Freeform 4"/>
            <p:cNvSpPr/>
            <p:nvPr/>
          </p:nvSpPr>
          <p:spPr>
            <a:xfrm>
              <a:off x="0" y="0"/>
              <a:ext cx="3293171" cy="4671864"/>
            </a:xfrm>
            <a:custGeom>
              <a:avLst/>
              <a:gdLst/>
              <a:ahLst/>
              <a:cxnLst/>
              <a:rect l="l" t="t" r="r" b="b"/>
              <a:pathLst>
                <a:path w="3293171" h="4671864">
                  <a:moveTo>
                    <a:pt x="3168711" y="59690"/>
                  </a:moveTo>
                  <a:cubicBezTo>
                    <a:pt x="3204271" y="59690"/>
                    <a:pt x="3233481" y="88900"/>
                    <a:pt x="3233481" y="124460"/>
                  </a:cubicBezTo>
                  <a:lnTo>
                    <a:pt x="3233481" y="4547404"/>
                  </a:lnTo>
                  <a:cubicBezTo>
                    <a:pt x="3233481" y="4582964"/>
                    <a:pt x="3204271" y="4612174"/>
                    <a:pt x="3168711" y="4612174"/>
                  </a:cubicBezTo>
                  <a:lnTo>
                    <a:pt x="124460" y="4612174"/>
                  </a:lnTo>
                  <a:cubicBezTo>
                    <a:pt x="88900" y="4612174"/>
                    <a:pt x="59690" y="4582964"/>
                    <a:pt x="59690" y="4547404"/>
                  </a:cubicBezTo>
                  <a:lnTo>
                    <a:pt x="59690" y="124460"/>
                  </a:lnTo>
                  <a:cubicBezTo>
                    <a:pt x="59690" y="88900"/>
                    <a:pt x="88900" y="59690"/>
                    <a:pt x="124460" y="59690"/>
                  </a:cubicBezTo>
                  <a:lnTo>
                    <a:pt x="3168711" y="59690"/>
                  </a:lnTo>
                  <a:moveTo>
                    <a:pt x="3168711" y="0"/>
                  </a:moveTo>
                  <a:lnTo>
                    <a:pt x="124460" y="0"/>
                  </a:lnTo>
                  <a:cubicBezTo>
                    <a:pt x="55880" y="0"/>
                    <a:pt x="0" y="55880"/>
                    <a:pt x="0" y="124460"/>
                  </a:cubicBezTo>
                  <a:lnTo>
                    <a:pt x="0" y="4547404"/>
                  </a:lnTo>
                  <a:cubicBezTo>
                    <a:pt x="0" y="4615984"/>
                    <a:pt x="55880" y="4671864"/>
                    <a:pt x="124460" y="4671864"/>
                  </a:cubicBezTo>
                  <a:lnTo>
                    <a:pt x="3168711" y="4671864"/>
                  </a:lnTo>
                  <a:cubicBezTo>
                    <a:pt x="3237291" y="4671864"/>
                    <a:pt x="3293171" y="4615984"/>
                    <a:pt x="3293171" y="4547404"/>
                  </a:cubicBezTo>
                  <a:lnTo>
                    <a:pt x="3293171" y="124460"/>
                  </a:lnTo>
                  <a:cubicBezTo>
                    <a:pt x="3293171" y="55880"/>
                    <a:pt x="3237291" y="0"/>
                    <a:pt x="3168711" y="0"/>
                  </a:cubicBezTo>
                  <a:close/>
                </a:path>
              </a:pathLst>
            </a:custGeom>
            <a:solidFill>
              <a:srgbClr val="D8DE26"/>
            </a:solidFill>
          </p:spPr>
          <p:txBody>
            <a:bodyPr/>
            <a:lstStyle/>
            <a:p>
              <a:endParaRPr lang="en-GB"/>
            </a:p>
          </p:txBody>
        </p:sp>
      </p:grpSp>
      <p:grpSp>
        <p:nvGrpSpPr>
          <p:cNvPr id="5" name="Group 5"/>
          <p:cNvGrpSpPr/>
          <p:nvPr/>
        </p:nvGrpSpPr>
        <p:grpSpPr>
          <a:xfrm>
            <a:off x="6429394" y="1866311"/>
            <a:ext cx="5429212" cy="7702163"/>
            <a:chOff x="0" y="0"/>
            <a:chExt cx="3293171" cy="4671864"/>
          </a:xfrm>
        </p:grpSpPr>
        <p:sp>
          <p:nvSpPr>
            <p:cNvPr id="6" name="Freeform 6"/>
            <p:cNvSpPr/>
            <p:nvPr/>
          </p:nvSpPr>
          <p:spPr>
            <a:xfrm>
              <a:off x="31750" y="31750"/>
              <a:ext cx="3229671" cy="4608364"/>
            </a:xfrm>
            <a:custGeom>
              <a:avLst/>
              <a:gdLst/>
              <a:ahLst/>
              <a:cxnLst/>
              <a:rect l="l" t="t" r="r" b="b"/>
              <a:pathLst>
                <a:path w="3229671" h="4608364">
                  <a:moveTo>
                    <a:pt x="3136961" y="4608364"/>
                  </a:moveTo>
                  <a:lnTo>
                    <a:pt x="92710" y="4608364"/>
                  </a:lnTo>
                  <a:cubicBezTo>
                    <a:pt x="41910" y="4608364"/>
                    <a:pt x="0" y="4566454"/>
                    <a:pt x="0" y="4515654"/>
                  </a:cubicBezTo>
                  <a:lnTo>
                    <a:pt x="0" y="92710"/>
                  </a:lnTo>
                  <a:cubicBezTo>
                    <a:pt x="0" y="41910"/>
                    <a:pt x="41910" y="0"/>
                    <a:pt x="92710" y="0"/>
                  </a:cubicBezTo>
                  <a:lnTo>
                    <a:pt x="3135691" y="0"/>
                  </a:lnTo>
                  <a:cubicBezTo>
                    <a:pt x="3186491" y="0"/>
                    <a:pt x="3228401" y="41910"/>
                    <a:pt x="3228401" y="92710"/>
                  </a:cubicBezTo>
                  <a:lnTo>
                    <a:pt x="3228401" y="4514384"/>
                  </a:lnTo>
                  <a:cubicBezTo>
                    <a:pt x="3229671" y="4566454"/>
                    <a:pt x="3187761" y="4608364"/>
                    <a:pt x="3136961" y="4608364"/>
                  </a:cubicBezTo>
                  <a:close/>
                </a:path>
              </a:pathLst>
            </a:custGeom>
            <a:solidFill>
              <a:srgbClr val="2D7D9E"/>
            </a:solidFill>
          </p:spPr>
          <p:txBody>
            <a:bodyPr/>
            <a:lstStyle/>
            <a:p>
              <a:endParaRPr lang="en-GB"/>
            </a:p>
          </p:txBody>
        </p:sp>
        <p:sp>
          <p:nvSpPr>
            <p:cNvPr id="7" name="Freeform 7"/>
            <p:cNvSpPr/>
            <p:nvPr/>
          </p:nvSpPr>
          <p:spPr>
            <a:xfrm>
              <a:off x="0" y="0"/>
              <a:ext cx="3293171" cy="4671864"/>
            </a:xfrm>
            <a:custGeom>
              <a:avLst/>
              <a:gdLst/>
              <a:ahLst/>
              <a:cxnLst/>
              <a:rect l="l" t="t" r="r" b="b"/>
              <a:pathLst>
                <a:path w="3293171" h="4671864">
                  <a:moveTo>
                    <a:pt x="3168711" y="59690"/>
                  </a:moveTo>
                  <a:cubicBezTo>
                    <a:pt x="3204271" y="59690"/>
                    <a:pt x="3233481" y="88900"/>
                    <a:pt x="3233481" y="124460"/>
                  </a:cubicBezTo>
                  <a:lnTo>
                    <a:pt x="3233481" y="4547404"/>
                  </a:lnTo>
                  <a:cubicBezTo>
                    <a:pt x="3233481" y="4582964"/>
                    <a:pt x="3204271" y="4612174"/>
                    <a:pt x="3168711" y="4612174"/>
                  </a:cubicBezTo>
                  <a:lnTo>
                    <a:pt x="124460" y="4612174"/>
                  </a:lnTo>
                  <a:cubicBezTo>
                    <a:pt x="88900" y="4612174"/>
                    <a:pt x="59690" y="4582964"/>
                    <a:pt x="59690" y="4547404"/>
                  </a:cubicBezTo>
                  <a:lnTo>
                    <a:pt x="59690" y="124460"/>
                  </a:lnTo>
                  <a:cubicBezTo>
                    <a:pt x="59690" y="88900"/>
                    <a:pt x="88900" y="59690"/>
                    <a:pt x="124460" y="59690"/>
                  </a:cubicBezTo>
                  <a:lnTo>
                    <a:pt x="3168711" y="59690"/>
                  </a:lnTo>
                  <a:moveTo>
                    <a:pt x="3168711" y="0"/>
                  </a:moveTo>
                  <a:lnTo>
                    <a:pt x="124460" y="0"/>
                  </a:lnTo>
                  <a:cubicBezTo>
                    <a:pt x="55880" y="0"/>
                    <a:pt x="0" y="55880"/>
                    <a:pt x="0" y="124460"/>
                  </a:cubicBezTo>
                  <a:lnTo>
                    <a:pt x="0" y="4547404"/>
                  </a:lnTo>
                  <a:cubicBezTo>
                    <a:pt x="0" y="4615984"/>
                    <a:pt x="55880" y="4671864"/>
                    <a:pt x="124460" y="4671864"/>
                  </a:cubicBezTo>
                  <a:lnTo>
                    <a:pt x="3168711" y="4671864"/>
                  </a:lnTo>
                  <a:cubicBezTo>
                    <a:pt x="3237291" y="4671864"/>
                    <a:pt x="3293171" y="4615984"/>
                    <a:pt x="3293171" y="4547404"/>
                  </a:cubicBezTo>
                  <a:lnTo>
                    <a:pt x="3293171" y="124460"/>
                  </a:lnTo>
                  <a:cubicBezTo>
                    <a:pt x="3293171" y="55880"/>
                    <a:pt x="3237291" y="0"/>
                    <a:pt x="3168711" y="0"/>
                  </a:cubicBezTo>
                  <a:close/>
                </a:path>
              </a:pathLst>
            </a:custGeom>
            <a:solidFill>
              <a:srgbClr val="2D7D9E"/>
            </a:solidFill>
          </p:spPr>
          <p:txBody>
            <a:bodyPr/>
            <a:lstStyle/>
            <a:p>
              <a:endParaRPr lang="en-GB"/>
            </a:p>
          </p:txBody>
        </p:sp>
      </p:grpSp>
      <p:grpSp>
        <p:nvGrpSpPr>
          <p:cNvPr id="8" name="Group 8"/>
          <p:cNvGrpSpPr/>
          <p:nvPr/>
        </p:nvGrpSpPr>
        <p:grpSpPr>
          <a:xfrm>
            <a:off x="12335301" y="1866311"/>
            <a:ext cx="5429212" cy="7702163"/>
            <a:chOff x="0" y="0"/>
            <a:chExt cx="3293171" cy="4671864"/>
          </a:xfrm>
        </p:grpSpPr>
        <p:sp>
          <p:nvSpPr>
            <p:cNvPr id="9" name="Freeform 9"/>
            <p:cNvSpPr/>
            <p:nvPr/>
          </p:nvSpPr>
          <p:spPr>
            <a:xfrm>
              <a:off x="31750" y="31750"/>
              <a:ext cx="3229671" cy="4608364"/>
            </a:xfrm>
            <a:custGeom>
              <a:avLst/>
              <a:gdLst/>
              <a:ahLst/>
              <a:cxnLst/>
              <a:rect l="l" t="t" r="r" b="b"/>
              <a:pathLst>
                <a:path w="3229671" h="4608364">
                  <a:moveTo>
                    <a:pt x="3136961" y="4608364"/>
                  </a:moveTo>
                  <a:lnTo>
                    <a:pt x="92710" y="4608364"/>
                  </a:lnTo>
                  <a:cubicBezTo>
                    <a:pt x="41910" y="4608364"/>
                    <a:pt x="0" y="4566454"/>
                    <a:pt x="0" y="4515654"/>
                  </a:cubicBezTo>
                  <a:lnTo>
                    <a:pt x="0" y="92710"/>
                  </a:lnTo>
                  <a:cubicBezTo>
                    <a:pt x="0" y="41910"/>
                    <a:pt x="41910" y="0"/>
                    <a:pt x="92710" y="0"/>
                  </a:cubicBezTo>
                  <a:lnTo>
                    <a:pt x="3135691" y="0"/>
                  </a:lnTo>
                  <a:cubicBezTo>
                    <a:pt x="3186491" y="0"/>
                    <a:pt x="3228401" y="41910"/>
                    <a:pt x="3228401" y="92710"/>
                  </a:cubicBezTo>
                  <a:lnTo>
                    <a:pt x="3228401" y="4514384"/>
                  </a:lnTo>
                  <a:cubicBezTo>
                    <a:pt x="3229671" y="4566454"/>
                    <a:pt x="3187761" y="4608364"/>
                    <a:pt x="3136961" y="4608364"/>
                  </a:cubicBezTo>
                  <a:close/>
                </a:path>
              </a:pathLst>
            </a:custGeom>
            <a:solidFill>
              <a:srgbClr val="FFFFFF"/>
            </a:solidFill>
          </p:spPr>
          <p:txBody>
            <a:bodyPr/>
            <a:lstStyle/>
            <a:p>
              <a:endParaRPr lang="en-GB"/>
            </a:p>
          </p:txBody>
        </p:sp>
        <p:sp>
          <p:nvSpPr>
            <p:cNvPr id="10" name="Freeform 10"/>
            <p:cNvSpPr/>
            <p:nvPr/>
          </p:nvSpPr>
          <p:spPr>
            <a:xfrm>
              <a:off x="0" y="0"/>
              <a:ext cx="3293171" cy="4671864"/>
            </a:xfrm>
            <a:custGeom>
              <a:avLst/>
              <a:gdLst/>
              <a:ahLst/>
              <a:cxnLst/>
              <a:rect l="l" t="t" r="r" b="b"/>
              <a:pathLst>
                <a:path w="3293171" h="4671864">
                  <a:moveTo>
                    <a:pt x="3168711" y="59690"/>
                  </a:moveTo>
                  <a:cubicBezTo>
                    <a:pt x="3204271" y="59690"/>
                    <a:pt x="3233481" y="88900"/>
                    <a:pt x="3233481" y="124460"/>
                  </a:cubicBezTo>
                  <a:lnTo>
                    <a:pt x="3233481" y="4547404"/>
                  </a:lnTo>
                  <a:cubicBezTo>
                    <a:pt x="3233481" y="4582964"/>
                    <a:pt x="3204271" y="4612174"/>
                    <a:pt x="3168711" y="4612174"/>
                  </a:cubicBezTo>
                  <a:lnTo>
                    <a:pt x="124460" y="4612174"/>
                  </a:lnTo>
                  <a:cubicBezTo>
                    <a:pt x="88900" y="4612174"/>
                    <a:pt x="59690" y="4582964"/>
                    <a:pt x="59690" y="4547404"/>
                  </a:cubicBezTo>
                  <a:lnTo>
                    <a:pt x="59690" y="124460"/>
                  </a:lnTo>
                  <a:cubicBezTo>
                    <a:pt x="59690" y="88900"/>
                    <a:pt x="88900" y="59690"/>
                    <a:pt x="124460" y="59690"/>
                  </a:cubicBezTo>
                  <a:lnTo>
                    <a:pt x="3168711" y="59690"/>
                  </a:lnTo>
                  <a:moveTo>
                    <a:pt x="3168711" y="0"/>
                  </a:moveTo>
                  <a:lnTo>
                    <a:pt x="124460" y="0"/>
                  </a:lnTo>
                  <a:cubicBezTo>
                    <a:pt x="55880" y="0"/>
                    <a:pt x="0" y="55880"/>
                    <a:pt x="0" y="124460"/>
                  </a:cubicBezTo>
                  <a:lnTo>
                    <a:pt x="0" y="4547404"/>
                  </a:lnTo>
                  <a:cubicBezTo>
                    <a:pt x="0" y="4615984"/>
                    <a:pt x="55880" y="4671864"/>
                    <a:pt x="124460" y="4671864"/>
                  </a:cubicBezTo>
                  <a:lnTo>
                    <a:pt x="3168711" y="4671864"/>
                  </a:lnTo>
                  <a:cubicBezTo>
                    <a:pt x="3237291" y="4671864"/>
                    <a:pt x="3293171" y="4615984"/>
                    <a:pt x="3293171" y="4547404"/>
                  </a:cubicBezTo>
                  <a:lnTo>
                    <a:pt x="3293171" y="124460"/>
                  </a:lnTo>
                  <a:cubicBezTo>
                    <a:pt x="3293171" y="55880"/>
                    <a:pt x="3237291" y="0"/>
                    <a:pt x="3168711" y="0"/>
                  </a:cubicBezTo>
                  <a:close/>
                </a:path>
              </a:pathLst>
            </a:custGeom>
            <a:solidFill>
              <a:srgbClr val="FFFFFF"/>
            </a:solidFill>
          </p:spPr>
          <p:txBody>
            <a:bodyPr/>
            <a:lstStyle/>
            <a:p>
              <a:endParaRPr lang="en-GB"/>
            </a:p>
          </p:txBody>
        </p:sp>
      </p:grpSp>
      <p:sp>
        <p:nvSpPr>
          <p:cNvPr id="11" name="TextBox 11"/>
          <p:cNvSpPr txBox="1"/>
          <p:nvPr/>
        </p:nvSpPr>
        <p:spPr>
          <a:xfrm>
            <a:off x="1028700" y="526098"/>
            <a:ext cx="10205685"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Privacy settings </a:t>
            </a:r>
          </a:p>
        </p:txBody>
      </p:sp>
      <p:sp>
        <p:nvSpPr>
          <p:cNvPr id="12" name="TextBox 12"/>
          <p:cNvSpPr txBox="1"/>
          <p:nvPr/>
        </p:nvSpPr>
        <p:spPr>
          <a:xfrm>
            <a:off x="705767" y="2054990"/>
            <a:ext cx="5064651" cy="697865"/>
          </a:xfrm>
          <a:prstGeom prst="rect">
            <a:avLst/>
          </a:prstGeom>
        </p:spPr>
        <p:txBody>
          <a:bodyPr lIns="0" tIns="0" rIns="0" bIns="0" rtlCol="0" anchor="t">
            <a:spAutoFit/>
          </a:bodyPr>
          <a:lstStyle/>
          <a:p>
            <a:pPr algn="ctr">
              <a:lnSpc>
                <a:spcPts val="5590"/>
              </a:lnSpc>
            </a:pPr>
            <a:r>
              <a:rPr lang="en-US" sz="4300">
                <a:solidFill>
                  <a:srgbClr val="343434"/>
                </a:solidFill>
                <a:latin typeface="Bobby Jones"/>
              </a:rPr>
              <a:t>Instagram </a:t>
            </a:r>
          </a:p>
        </p:txBody>
      </p:sp>
      <p:sp>
        <p:nvSpPr>
          <p:cNvPr id="13" name="TextBox 13"/>
          <p:cNvSpPr txBox="1"/>
          <p:nvPr/>
        </p:nvSpPr>
        <p:spPr>
          <a:xfrm>
            <a:off x="6611674" y="2054990"/>
            <a:ext cx="5064651" cy="697865"/>
          </a:xfrm>
          <a:prstGeom prst="rect">
            <a:avLst/>
          </a:prstGeom>
        </p:spPr>
        <p:txBody>
          <a:bodyPr lIns="0" tIns="0" rIns="0" bIns="0" rtlCol="0" anchor="t">
            <a:spAutoFit/>
          </a:bodyPr>
          <a:lstStyle/>
          <a:p>
            <a:pPr algn="ctr">
              <a:lnSpc>
                <a:spcPts val="5590"/>
              </a:lnSpc>
            </a:pPr>
            <a:r>
              <a:rPr lang="en-US" sz="4300">
                <a:solidFill>
                  <a:srgbClr val="F2F3F5"/>
                </a:solidFill>
                <a:latin typeface="Bobby Jones"/>
              </a:rPr>
              <a:t>sNAPCHAT</a:t>
            </a:r>
          </a:p>
        </p:txBody>
      </p:sp>
      <p:sp>
        <p:nvSpPr>
          <p:cNvPr id="14" name="TextBox 14"/>
          <p:cNvSpPr txBox="1"/>
          <p:nvPr/>
        </p:nvSpPr>
        <p:spPr>
          <a:xfrm>
            <a:off x="12517582" y="2054990"/>
            <a:ext cx="5064651" cy="697865"/>
          </a:xfrm>
          <a:prstGeom prst="rect">
            <a:avLst/>
          </a:prstGeom>
        </p:spPr>
        <p:txBody>
          <a:bodyPr lIns="0" tIns="0" rIns="0" bIns="0" rtlCol="0" anchor="t">
            <a:spAutoFit/>
          </a:bodyPr>
          <a:lstStyle/>
          <a:p>
            <a:pPr algn="ctr">
              <a:lnSpc>
                <a:spcPts val="5590"/>
              </a:lnSpc>
            </a:pPr>
            <a:r>
              <a:rPr lang="en-US" sz="4300">
                <a:solidFill>
                  <a:srgbClr val="343434"/>
                </a:solidFill>
                <a:latin typeface="Bobby Jones"/>
              </a:rPr>
              <a:t>TIKTOK</a:t>
            </a:r>
          </a:p>
        </p:txBody>
      </p:sp>
      <p:sp>
        <p:nvSpPr>
          <p:cNvPr id="15" name="TextBox 15"/>
          <p:cNvSpPr txBox="1"/>
          <p:nvPr/>
        </p:nvSpPr>
        <p:spPr>
          <a:xfrm>
            <a:off x="920656" y="2942087"/>
            <a:ext cx="4634874" cy="6053455"/>
          </a:xfrm>
          <a:prstGeom prst="rect">
            <a:avLst/>
          </a:prstGeom>
        </p:spPr>
        <p:txBody>
          <a:bodyPr lIns="0" tIns="0" rIns="0" bIns="0" rtlCol="0" anchor="t">
            <a:spAutoFit/>
          </a:bodyPr>
          <a:lstStyle/>
          <a:p>
            <a:pPr>
              <a:lnSpc>
                <a:spcPts val="3919"/>
              </a:lnSpc>
            </a:pPr>
            <a:r>
              <a:rPr lang="en-US" sz="2799">
                <a:solidFill>
                  <a:srgbClr val="343434"/>
                </a:solidFill>
                <a:latin typeface="Quicksand"/>
              </a:rPr>
              <a:t>1. Tap your profile picture in the bottom right.</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2. Tap the three vertical lines at the top       .</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3. Tap Settings.</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4. Tap Privacy.</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5. Move the slider on 'private account'. Blue slider means your account is now private.  </a:t>
            </a:r>
          </a:p>
        </p:txBody>
      </p:sp>
      <p:sp>
        <p:nvSpPr>
          <p:cNvPr id="16" name="TextBox 16"/>
          <p:cNvSpPr txBox="1"/>
          <p:nvPr/>
        </p:nvSpPr>
        <p:spPr>
          <a:xfrm>
            <a:off x="6832225" y="2942087"/>
            <a:ext cx="4623549" cy="5281930"/>
          </a:xfrm>
          <a:prstGeom prst="rect">
            <a:avLst/>
          </a:prstGeom>
        </p:spPr>
        <p:txBody>
          <a:bodyPr lIns="0" tIns="0" rIns="0" bIns="0" rtlCol="0" anchor="t">
            <a:spAutoFit/>
          </a:bodyPr>
          <a:lstStyle/>
          <a:p>
            <a:pPr>
              <a:lnSpc>
                <a:spcPts val="3919"/>
              </a:lnSpc>
            </a:pPr>
            <a:r>
              <a:rPr lang="en-US" sz="2799">
                <a:solidFill>
                  <a:srgbClr val="FFFFFF"/>
                </a:solidFill>
                <a:latin typeface="Quicksand"/>
              </a:rPr>
              <a:t>1. Tap your avatar/photo top left. </a:t>
            </a:r>
          </a:p>
          <a:p>
            <a:pPr>
              <a:lnSpc>
                <a:spcPts val="2239"/>
              </a:lnSpc>
            </a:pPr>
            <a:endParaRPr lang="en-US" sz="2799">
              <a:solidFill>
                <a:srgbClr val="FFFFFF"/>
              </a:solidFill>
              <a:latin typeface="Quicksand"/>
            </a:endParaRPr>
          </a:p>
          <a:p>
            <a:pPr>
              <a:lnSpc>
                <a:spcPts val="3919"/>
              </a:lnSpc>
            </a:pPr>
            <a:r>
              <a:rPr lang="en-US" sz="2799">
                <a:solidFill>
                  <a:srgbClr val="FFFFFF"/>
                </a:solidFill>
                <a:latin typeface="Quicksand"/>
              </a:rPr>
              <a:t>2. Click on the         icon.</a:t>
            </a:r>
          </a:p>
          <a:p>
            <a:pPr>
              <a:lnSpc>
                <a:spcPts val="2239"/>
              </a:lnSpc>
            </a:pPr>
            <a:endParaRPr lang="en-US" sz="2799">
              <a:solidFill>
                <a:srgbClr val="FFFFFF"/>
              </a:solidFill>
              <a:latin typeface="Quicksand"/>
            </a:endParaRPr>
          </a:p>
          <a:p>
            <a:pPr>
              <a:lnSpc>
                <a:spcPts val="3919"/>
              </a:lnSpc>
            </a:pPr>
            <a:r>
              <a:rPr lang="en-US" sz="2799">
                <a:solidFill>
                  <a:srgbClr val="FFFFFF"/>
                </a:solidFill>
                <a:latin typeface="Quicksand"/>
              </a:rPr>
              <a:t>3. Scroll down to the 'Privacy controls'. </a:t>
            </a:r>
          </a:p>
          <a:p>
            <a:pPr>
              <a:lnSpc>
                <a:spcPts val="2239"/>
              </a:lnSpc>
            </a:pPr>
            <a:endParaRPr lang="en-US" sz="2799">
              <a:solidFill>
                <a:srgbClr val="FFFFFF"/>
              </a:solidFill>
              <a:latin typeface="Quicksand"/>
            </a:endParaRPr>
          </a:p>
          <a:p>
            <a:pPr>
              <a:lnSpc>
                <a:spcPts val="3919"/>
              </a:lnSpc>
            </a:pPr>
            <a:r>
              <a:rPr lang="en-US" sz="2799">
                <a:solidFill>
                  <a:srgbClr val="FFFFFF"/>
                </a:solidFill>
                <a:latin typeface="Quicksand"/>
              </a:rPr>
              <a:t>4. Here you can turn off your location and make your story viewable by friends only.  </a:t>
            </a:r>
          </a:p>
        </p:txBody>
      </p:sp>
      <p:sp>
        <p:nvSpPr>
          <p:cNvPr id="17" name="TextBox 17"/>
          <p:cNvSpPr txBox="1"/>
          <p:nvPr/>
        </p:nvSpPr>
        <p:spPr>
          <a:xfrm>
            <a:off x="12734906" y="2942087"/>
            <a:ext cx="4539362" cy="5558155"/>
          </a:xfrm>
          <a:prstGeom prst="rect">
            <a:avLst/>
          </a:prstGeom>
        </p:spPr>
        <p:txBody>
          <a:bodyPr lIns="0" tIns="0" rIns="0" bIns="0" rtlCol="0" anchor="t">
            <a:spAutoFit/>
          </a:bodyPr>
          <a:lstStyle/>
          <a:p>
            <a:pPr>
              <a:lnSpc>
                <a:spcPts val="3919"/>
              </a:lnSpc>
            </a:pPr>
            <a:r>
              <a:rPr lang="en-US" sz="2799">
                <a:solidFill>
                  <a:srgbClr val="343434"/>
                </a:solidFill>
                <a:latin typeface="Quicksand"/>
              </a:rPr>
              <a:t>1. Tap Profile in the bottom right.</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2. Tap the 3-line icon in the top right.</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3. Tap Settings and Privacy.</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4. Go to Privacy </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5. Turn Private Account on or off. </a:t>
            </a:r>
          </a:p>
        </p:txBody>
      </p:sp>
      <p:sp>
        <p:nvSpPr>
          <p:cNvPr id="18" name="Freeform 18"/>
          <p:cNvSpPr/>
          <p:nvPr/>
        </p:nvSpPr>
        <p:spPr>
          <a:xfrm>
            <a:off x="9288938" y="4175199"/>
            <a:ext cx="585291" cy="583828"/>
          </a:xfrm>
          <a:custGeom>
            <a:avLst/>
            <a:gdLst/>
            <a:ahLst/>
            <a:cxnLst/>
            <a:rect l="l" t="t" r="r" b="b"/>
            <a:pathLst>
              <a:path w="585291" h="583828">
                <a:moveTo>
                  <a:pt x="0" y="0"/>
                </a:moveTo>
                <a:lnTo>
                  <a:pt x="585291" y="0"/>
                </a:lnTo>
                <a:lnTo>
                  <a:pt x="585291" y="583828"/>
                </a:lnTo>
                <a:lnTo>
                  <a:pt x="0" y="5838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19"/>
          <p:cNvSpPr/>
          <p:nvPr/>
        </p:nvSpPr>
        <p:spPr>
          <a:xfrm>
            <a:off x="3562741" y="4778077"/>
            <a:ext cx="486140" cy="346983"/>
          </a:xfrm>
          <a:custGeom>
            <a:avLst/>
            <a:gdLst/>
            <a:ahLst/>
            <a:cxnLst/>
            <a:rect l="l" t="t" r="r" b="b"/>
            <a:pathLst>
              <a:path w="486140" h="346983">
                <a:moveTo>
                  <a:pt x="0" y="0"/>
                </a:moveTo>
                <a:lnTo>
                  <a:pt x="486140" y="0"/>
                </a:lnTo>
                <a:lnTo>
                  <a:pt x="486140" y="346982"/>
                </a:lnTo>
                <a:lnTo>
                  <a:pt x="0" y="3469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523487" y="1866311"/>
            <a:ext cx="5429212" cy="7702163"/>
            <a:chOff x="0" y="0"/>
            <a:chExt cx="3293171" cy="4671864"/>
          </a:xfrm>
        </p:grpSpPr>
        <p:sp>
          <p:nvSpPr>
            <p:cNvPr id="3" name="Freeform 3"/>
            <p:cNvSpPr/>
            <p:nvPr/>
          </p:nvSpPr>
          <p:spPr>
            <a:xfrm>
              <a:off x="31750" y="31750"/>
              <a:ext cx="3229671" cy="4608364"/>
            </a:xfrm>
            <a:custGeom>
              <a:avLst/>
              <a:gdLst/>
              <a:ahLst/>
              <a:cxnLst/>
              <a:rect l="l" t="t" r="r" b="b"/>
              <a:pathLst>
                <a:path w="3229671" h="4608364">
                  <a:moveTo>
                    <a:pt x="3136961" y="4608364"/>
                  </a:moveTo>
                  <a:lnTo>
                    <a:pt x="92710" y="4608364"/>
                  </a:lnTo>
                  <a:cubicBezTo>
                    <a:pt x="41910" y="4608364"/>
                    <a:pt x="0" y="4566454"/>
                    <a:pt x="0" y="4515654"/>
                  </a:cubicBezTo>
                  <a:lnTo>
                    <a:pt x="0" y="92710"/>
                  </a:lnTo>
                  <a:cubicBezTo>
                    <a:pt x="0" y="41910"/>
                    <a:pt x="41910" y="0"/>
                    <a:pt x="92710" y="0"/>
                  </a:cubicBezTo>
                  <a:lnTo>
                    <a:pt x="3135691" y="0"/>
                  </a:lnTo>
                  <a:cubicBezTo>
                    <a:pt x="3186491" y="0"/>
                    <a:pt x="3228401" y="41910"/>
                    <a:pt x="3228401" y="92710"/>
                  </a:cubicBezTo>
                  <a:lnTo>
                    <a:pt x="3228401" y="4514384"/>
                  </a:lnTo>
                  <a:cubicBezTo>
                    <a:pt x="3229671" y="4566454"/>
                    <a:pt x="3187761" y="4608364"/>
                    <a:pt x="3136961" y="4608364"/>
                  </a:cubicBezTo>
                  <a:close/>
                </a:path>
              </a:pathLst>
            </a:custGeom>
            <a:solidFill>
              <a:srgbClr val="D8DE26"/>
            </a:solidFill>
          </p:spPr>
          <p:txBody>
            <a:bodyPr/>
            <a:lstStyle/>
            <a:p>
              <a:endParaRPr lang="en-GB"/>
            </a:p>
          </p:txBody>
        </p:sp>
        <p:sp>
          <p:nvSpPr>
            <p:cNvPr id="4" name="Freeform 4"/>
            <p:cNvSpPr/>
            <p:nvPr/>
          </p:nvSpPr>
          <p:spPr>
            <a:xfrm>
              <a:off x="0" y="0"/>
              <a:ext cx="3293171" cy="4671864"/>
            </a:xfrm>
            <a:custGeom>
              <a:avLst/>
              <a:gdLst/>
              <a:ahLst/>
              <a:cxnLst/>
              <a:rect l="l" t="t" r="r" b="b"/>
              <a:pathLst>
                <a:path w="3293171" h="4671864">
                  <a:moveTo>
                    <a:pt x="3168711" y="59690"/>
                  </a:moveTo>
                  <a:cubicBezTo>
                    <a:pt x="3204271" y="59690"/>
                    <a:pt x="3233481" y="88900"/>
                    <a:pt x="3233481" y="124460"/>
                  </a:cubicBezTo>
                  <a:lnTo>
                    <a:pt x="3233481" y="4547404"/>
                  </a:lnTo>
                  <a:cubicBezTo>
                    <a:pt x="3233481" y="4582964"/>
                    <a:pt x="3204271" y="4612174"/>
                    <a:pt x="3168711" y="4612174"/>
                  </a:cubicBezTo>
                  <a:lnTo>
                    <a:pt x="124460" y="4612174"/>
                  </a:lnTo>
                  <a:cubicBezTo>
                    <a:pt x="88900" y="4612174"/>
                    <a:pt x="59690" y="4582964"/>
                    <a:pt x="59690" y="4547404"/>
                  </a:cubicBezTo>
                  <a:lnTo>
                    <a:pt x="59690" y="124460"/>
                  </a:lnTo>
                  <a:cubicBezTo>
                    <a:pt x="59690" y="88900"/>
                    <a:pt x="88900" y="59690"/>
                    <a:pt x="124460" y="59690"/>
                  </a:cubicBezTo>
                  <a:lnTo>
                    <a:pt x="3168711" y="59690"/>
                  </a:lnTo>
                  <a:moveTo>
                    <a:pt x="3168711" y="0"/>
                  </a:moveTo>
                  <a:lnTo>
                    <a:pt x="124460" y="0"/>
                  </a:lnTo>
                  <a:cubicBezTo>
                    <a:pt x="55880" y="0"/>
                    <a:pt x="0" y="55880"/>
                    <a:pt x="0" y="124460"/>
                  </a:cubicBezTo>
                  <a:lnTo>
                    <a:pt x="0" y="4547404"/>
                  </a:lnTo>
                  <a:cubicBezTo>
                    <a:pt x="0" y="4615984"/>
                    <a:pt x="55880" y="4671864"/>
                    <a:pt x="124460" y="4671864"/>
                  </a:cubicBezTo>
                  <a:lnTo>
                    <a:pt x="3168711" y="4671864"/>
                  </a:lnTo>
                  <a:cubicBezTo>
                    <a:pt x="3237291" y="4671864"/>
                    <a:pt x="3293171" y="4615984"/>
                    <a:pt x="3293171" y="4547404"/>
                  </a:cubicBezTo>
                  <a:lnTo>
                    <a:pt x="3293171" y="124460"/>
                  </a:lnTo>
                  <a:cubicBezTo>
                    <a:pt x="3293171" y="55880"/>
                    <a:pt x="3237291" y="0"/>
                    <a:pt x="3168711" y="0"/>
                  </a:cubicBezTo>
                  <a:close/>
                </a:path>
              </a:pathLst>
            </a:custGeom>
            <a:solidFill>
              <a:srgbClr val="D8DE26"/>
            </a:solidFill>
          </p:spPr>
          <p:txBody>
            <a:bodyPr/>
            <a:lstStyle/>
            <a:p>
              <a:endParaRPr lang="en-GB"/>
            </a:p>
          </p:txBody>
        </p:sp>
      </p:grpSp>
      <p:grpSp>
        <p:nvGrpSpPr>
          <p:cNvPr id="5" name="Group 5"/>
          <p:cNvGrpSpPr/>
          <p:nvPr/>
        </p:nvGrpSpPr>
        <p:grpSpPr>
          <a:xfrm>
            <a:off x="6429394" y="1866311"/>
            <a:ext cx="5429212" cy="7702163"/>
            <a:chOff x="0" y="0"/>
            <a:chExt cx="3293171" cy="4671864"/>
          </a:xfrm>
        </p:grpSpPr>
        <p:sp>
          <p:nvSpPr>
            <p:cNvPr id="6" name="Freeform 6"/>
            <p:cNvSpPr/>
            <p:nvPr/>
          </p:nvSpPr>
          <p:spPr>
            <a:xfrm>
              <a:off x="31750" y="31750"/>
              <a:ext cx="3229671" cy="4608364"/>
            </a:xfrm>
            <a:custGeom>
              <a:avLst/>
              <a:gdLst/>
              <a:ahLst/>
              <a:cxnLst/>
              <a:rect l="l" t="t" r="r" b="b"/>
              <a:pathLst>
                <a:path w="3229671" h="4608364">
                  <a:moveTo>
                    <a:pt x="3136961" y="4608364"/>
                  </a:moveTo>
                  <a:lnTo>
                    <a:pt x="92710" y="4608364"/>
                  </a:lnTo>
                  <a:cubicBezTo>
                    <a:pt x="41910" y="4608364"/>
                    <a:pt x="0" y="4566454"/>
                    <a:pt x="0" y="4515654"/>
                  </a:cubicBezTo>
                  <a:lnTo>
                    <a:pt x="0" y="92710"/>
                  </a:lnTo>
                  <a:cubicBezTo>
                    <a:pt x="0" y="41910"/>
                    <a:pt x="41910" y="0"/>
                    <a:pt x="92710" y="0"/>
                  </a:cubicBezTo>
                  <a:lnTo>
                    <a:pt x="3135691" y="0"/>
                  </a:lnTo>
                  <a:cubicBezTo>
                    <a:pt x="3186491" y="0"/>
                    <a:pt x="3228401" y="41910"/>
                    <a:pt x="3228401" y="92710"/>
                  </a:cubicBezTo>
                  <a:lnTo>
                    <a:pt x="3228401" y="4514384"/>
                  </a:lnTo>
                  <a:cubicBezTo>
                    <a:pt x="3229671" y="4566454"/>
                    <a:pt x="3187761" y="4608364"/>
                    <a:pt x="3136961" y="4608364"/>
                  </a:cubicBezTo>
                  <a:close/>
                </a:path>
              </a:pathLst>
            </a:custGeom>
            <a:solidFill>
              <a:srgbClr val="2D7D9E"/>
            </a:solidFill>
          </p:spPr>
          <p:txBody>
            <a:bodyPr/>
            <a:lstStyle/>
            <a:p>
              <a:endParaRPr lang="en-GB"/>
            </a:p>
          </p:txBody>
        </p:sp>
        <p:sp>
          <p:nvSpPr>
            <p:cNvPr id="7" name="Freeform 7"/>
            <p:cNvSpPr/>
            <p:nvPr/>
          </p:nvSpPr>
          <p:spPr>
            <a:xfrm>
              <a:off x="0" y="0"/>
              <a:ext cx="3293171" cy="4671864"/>
            </a:xfrm>
            <a:custGeom>
              <a:avLst/>
              <a:gdLst/>
              <a:ahLst/>
              <a:cxnLst/>
              <a:rect l="l" t="t" r="r" b="b"/>
              <a:pathLst>
                <a:path w="3293171" h="4671864">
                  <a:moveTo>
                    <a:pt x="3168711" y="59690"/>
                  </a:moveTo>
                  <a:cubicBezTo>
                    <a:pt x="3204271" y="59690"/>
                    <a:pt x="3233481" y="88900"/>
                    <a:pt x="3233481" y="124460"/>
                  </a:cubicBezTo>
                  <a:lnTo>
                    <a:pt x="3233481" y="4547404"/>
                  </a:lnTo>
                  <a:cubicBezTo>
                    <a:pt x="3233481" y="4582964"/>
                    <a:pt x="3204271" y="4612174"/>
                    <a:pt x="3168711" y="4612174"/>
                  </a:cubicBezTo>
                  <a:lnTo>
                    <a:pt x="124460" y="4612174"/>
                  </a:lnTo>
                  <a:cubicBezTo>
                    <a:pt x="88900" y="4612174"/>
                    <a:pt x="59690" y="4582964"/>
                    <a:pt x="59690" y="4547404"/>
                  </a:cubicBezTo>
                  <a:lnTo>
                    <a:pt x="59690" y="124460"/>
                  </a:lnTo>
                  <a:cubicBezTo>
                    <a:pt x="59690" y="88900"/>
                    <a:pt x="88900" y="59690"/>
                    <a:pt x="124460" y="59690"/>
                  </a:cubicBezTo>
                  <a:lnTo>
                    <a:pt x="3168711" y="59690"/>
                  </a:lnTo>
                  <a:moveTo>
                    <a:pt x="3168711" y="0"/>
                  </a:moveTo>
                  <a:lnTo>
                    <a:pt x="124460" y="0"/>
                  </a:lnTo>
                  <a:cubicBezTo>
                    <a:pt x="55880" y="0"/>
                    <a:pt x="0" y="55880"/>
                    <a:pt x="0" y="124460"/>
                  </a:cubicBezTo>
                  <a:lnTo>
                    <a:pt x="0" y="4547404"/>
                  </a:lnTo>
                  <a:cubicBezTo>
                    <a:pt x="0" y="4615984"/>
                    <a:pt x="55880" y="4671864"/>
                    <a:pt x="124460" y="4671864"/>
                  </a:cubicBezTo>
                  <a:lnTo>
                    <a:pt x="3168711" y="4671864"/>
                  </a:lnTo>
                  <a:cubicBezTo>
                    <a:pt x="3237291" y="4671864"/>
                    <a:pt x="3293171" y="4615984"/>
                    <a:pt x="3293171" y="4547404"/>
                  </a:cubicBezTo>
                  <a:lnTo>
                    <a:pt x="3293171" y="124460"/>
                  </a:lnTo>
                  <a:cubicBezTo>
                    <a:pt x="3293171" y="55880"/>
                    <a:pt x="3237291" y="0"/>
                    <a:pt x="3168711" y="0"/>
                  </a:cubicBezTo>
                  <a:close/>
                </a:path>
              </a:pathLst>
            </a:custGeom>
            <a:solidFill>
              <a:srgbClr val="2D7D9E"/>
            </a:solidFill>
          </p:spPr>
          <p:txBody>
            <a:bodyPr/>
            <a:lstStyle/>
            <a:p>
              <a:endParaRPr lang="en-GB"/>
            </a:p>
          </p:txBody>
        </p:sp>
      </p:grpSp>
      <p:grpSp>
        <p:nvGrpSpPr>
          <p:cNvPr id="8" name="Group 8"/>
          <p:cNvGrpSpPr/>
          <p:nvPr/>
        </p:nvGrpSpPr>
        <p:grpSpPr>
          <a:xfrm>
            <a:off x="12335301" y="1866311"/>
            <a:ext cx="5429212" cy="7702163"/>
            <a:chOff x="0" y="0"/>
            <a:chExt cx="3293171" cy="4671864"/>
          </a:xfrm>
        </p:grpSpPr>
        <p:sp>
          <p:nvSpPr>
            <p:cNvPr id="9" name="Freeform 9"/>
            <p:cNvSpPr/>
            <p:nvPr/>
          </p:nvSpPr>
          <p:spPr>
            <a:xfrm>
              <a:off x="31750" y="31750"/>
              <a:ext cx="3229671" cy="4608364"/>
            </a:xfrm>
            <a:custGeom>
              <a:avLst/>
              <a:gdLst/>
              <a:ahLst/>
              <a:cxnLst/>
              <a:rect l="l" t="t" r="r" b="b"/>
              <a:pathLst>
                <a:path w="3229671" h="4608364">
                  <a:moveTo>
                    <a:pt x="3136961" y="4608364"/>
                  </a:moveTo>
                  <a:lnTo>
                    <a:pt x="92710" y="4608364"/>
                  </a:lnTo>
                  <a:cubicBezTo>
                    <a:pt x="41910" y="4608364"/>
                    <a:pt x="0" y="4566454"/>
                    <a:pt x="0" y="4515654"/>
                  </a:cubicBezTo>
                  <a:lnTo>
                    <a:pt x="0" y="92710"/>
                  </a:lnTo>
                  <a:cubicBezTo>
                    <a:pt x="0" y="41910"/>
                    <a:pt x="41910" y="0"/>
                    <a:pt x="92710" y="0"/>
                  </a:cubicBezTo>
                  <a:lnTo>
                    <a:pt x="3135691" y="0"/>
                  </a:lnTo>
                  <a:cubicBezTo>
                    <a:pt x="3186491" y="0"/>
                    <a:pt x="3228401" y="41910"/>
                    <a:pt x="3228401" y="92710"/>
                  </a:cubicBezTo>
                  <a:lnTo>
                    <a:pt x="3228401" y="4514384"/>
                  </a:lnTo>
                  <a:cubicBezTo>
                    <a:pt x="3229671" y="4566454"/>
                    <a:pt x="3187761" y="4608364"/>
                    <a:pt x="3136961" y="4608364"/>
                  </a:cubicBezTo>
                  <a:close/>
                </a:path>
              </a:pathLst>
            </a:custGeom>
            <a:solidFill>
              <a:srgbClr val="FFFFFF"/>
            </a:solidFill>
          </p:spPr>
          <p:txBody>
            <a:bodyPr/>
            <a:lstStyle/>
            <a:p>
              <a:endParaRPr lang="en-GB"/>
            </a:p>
          </p:txBody>
        </p:sp>
        <p:sp>
          <p:nvSpPr>
            <p:cNvPr id="10" name="Freeform 10"/>
            <p:cNvSpPr/>
            <p:nvPr/>
          </p:nvSpPr>
          <p:spPr>
            <a:xfrm>
              <a:off x="0" y="0"/>
              <a:ext cx="3293171" cy="4671864"/>
            </a:xfrm>
            <a:custGeom>
              <a:avLst/>
              <a:gdLst/>
              <a:ahLst/>
              <a:cxnLst/>
              <a:rect l="l" t="t" r="r" b="b"/>
              <a:pathLst>
                <a:path w="3293171" h="4671864">
                  <a:moveTo>
                    <a:pt x="3168711" y="59690"/>
                  </a:moveTo>
                  <a:cubicBezTo>
                    <a:pt x="3204271" y="59690"/>
                    <a:pt x="3233481" y="88900"/>
                    <a:pt x="3233481" y="124460"/>
                  </a:cubicBezTo>
                  <a:lnTo>
                    <a:pt x="3233481" y="4547404"/>
                  </a:lnTo>
                  <a:cubicBezTo>
                    <a:pt x="3233481" y="4582964"/>
                    <a:pt x="3204271" y="4612174"/>
                    <a:pt x="3168711" y="4612174"/>
                  </a:cubicBezTo>
                  <a:lnTo>
                    <a:pt x="124460" y="4612174"/>
                  </a:lnTo>
                  <a:cubicBezTo>
                    <a:pt x="88900" y="4612174"/>
                    <a:pt x="59690" y="4582964"/>
                    <a:pt x="59690" y="4547404"/>
                  </a:cubicBezTo>
                  <a:lnTo>
                    <a:pt x="59690" y="124460"/>
                  </a:lnTo>
                  <a:cubicBezTo>
                    <a:pt x="59690" y="88900"/>
                    <a:pt x="88900" y="59690"/>
                    <a:pt x="124460" y="59690"/>
                  </a:cubicBezTo>
                  <a:lnTo>
                    <a:pt x="3168711" y="59690"/>
                  </a:lnTo>
                  <a:moveTo>
                    <a:pt x="3168711" y="0"/>
                  </a:moveTo>
                  <a:lnTo>
                    <a:pt x="124460" y="0"/>
                  </a:lnTo>
                  <a:cubicBezTo>
                    <a:pt x="55880" y="0"/>
                    <a:pt x="0" y="55880"/>
                    <a:pt x="0" y="124460"/>
                  </a:cubicBezTo>
                  <a:lnTo>
                    <a:pt x="0" y="4547404"/>
                  </a:lnTo>
                  <a:cubicBezTo>
                    <a:pt x="0" y="4615984"/>
                    <a:pt x="55880" y="4671864"/>
                    <a:pt x="124460" y="4671864"/>
                  </a:cubicBezTo>
                  <a:lnTo>
                    <a:pt x="3168711" y="4671864"/>
                  </a:lnTo>
                  <a:cubicBezTo>
                    <a:pt x="3237291" y="4671864"/>
                    <a:pt x="3293171" y="4615984"/>
                    <a:pt x="3293171" y="4547404"/>
                  </a:cubicBezTo>
                  <a:lnTo>
                    <a:pt x="3293171" y="124460"/>
                  </a:lnTo>
                  <a:cubicBezTo>
                    <a:pt x="3293171" y="55880"/>
                    <a:pt x="3237291" y="0"/>
                    <a:pt x="3168711" y="0"/>
                  </a:cubicBezTo>
                  <a:close/>
                </a:path>
              </a:pathLst>
            </a:custGeom>
            <a:solidFill>
              <a:srgbClr val="FFFFFF"/>
            </a:solidFill>
          </p:spPr>
          <p:txBody>
            <a:bodyPr/>
            <a:lstStyle/>
            <a:p>
              <a:endParaRPr lang="en-GB"/>
            </a:p>
          </p:txBody>
        </p:sp>
      </p:grpSp>
      <p:sp>
        <p:nvSpPr>
          <p:cNvPr id="11" name="TextBox 11"/>
          <p:cNvSpPr txBox="1"/>
          <p:nvPr/>
        </p:nvSpPr>
        <p:spPr>
          <a:xfrm>
            <a:off x="1029598" y="526098"/>
            <a:ext cx="16229702"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Privacy settings</a:t>
            </a:r>
          </a:p>
        </p:txBody>
      </p:sp>
      <p:sp>
        <p:nvSpPr>
          <p:cNvPr id="12" name="TextBox 12"/>
          <p:cNvSpPr txBox="1"/>
          <p:nvPr/>
        </p:nvSpPr>
        <p:spPr>
          <a:xfrm>
            <a:off x="712874" y="2092285"/>
            <a:ext cx="5064651" cy="697865"/>
          </a:xfrm>
          <a:prstGeom prst="rect">
            <a:avLst/>
          </a:prstGeom>
        </p:spPr>
        <p:txBody>
          <a:bodyPr lIns="0" tIns="0" rIns="0" bIns="0" rtlCol="0" anchor="t">
            <a:spAutoFit/>
          </a:bodyPr>
          <a:lstStyle/>
          <a:p>
            <a:pPr algn="ctr">
              <a:lnSpc>
                <a:spcPts val="5590"/>
              </a:lnSpc>
            </a:pPr>
            <a:r>
              <a:rPr lang="en-US" sz="4300">
                <a:solidFill>
                  <a:srgbClr val="343434"/>
                </a:solidFill>
                <a:latin typeface="Bobby Jones"/>
              </a:rPr>
              <a:t>Youtube</a:t>
            </a:r>
          </a:p>
        </p:txBody>
      </p:sp>
      <p:sp>
        <p:nvSpPr>
          <p:cNvPr id="13" name="TextBox 13"/>
          <p:cNvSpPr txBox="1"/>
          <p:nvPr/>
        </p:nvSpPr>
        <p:spPr>
          <a:xfrm>
            <a:off x="6611452" y="2092285"/>
            <a:ext cx="5064651" cy="697865"/>
          </a:xfrm>
          <a:prstGeom prst="rect">
            <a:avLst/>
          </a:prstGeom>
        </p:spPr>
        <p:txBody>
          <a:bodyPr lIns="0" tIns="0" rIns="0" bIns="0" rtlCol="0" anchor="t">
            <a:spAutoFit/>
          </a:bodyPr>
          <a:lstStyle/>
          <a:p>
            <a:pPr algn="ctr">
              <a:lnSpc>
                <a:spcPts val="5590"/>
              </a:lnSpc>
            </a:pPr>
            <a:r>
              <a:rPr lang="en-US" sz="4300">
                <a:solidFill>
                  <a:srgbClr val="F2F3F5"/>
                </a:solidFill>
                <a:latin typeface="Bobby Jones"/>
              </a:rPr>
              <a:t>Omegle</a:t>
            </a:r>
          </a:p>
        </p:txBody>
      </p:sp>
      <p:sp>
        <p:nvSpPr>
          <p:cNvPr id="14" name="TextBox 14"/>
          <p:cNvSpPr txBox="1"/>
          <p:nvPr/>
        </p:nvSpPr>
        <p:spPr>
          <a:xfrm>
            <a:off x="12556307" y="2092285"/>
            <a:ext cx="5064651" cy="697865"/>
          </a:xfrm>
          <a:prstGeom prst="rect">
            <a:avLst/>
          </a:prstGeom>
        </p:spPr>
        <p:txBody>
          <a:bodyPr lIns="0" tIns="0" rIns="0" bIns="0" rtlCol="0" anchor="t">
            <a:spAutoFit/>
          </a:bodyPr>
          <a:lstStyle/>
          <a:p>
            <a:pPr algn="ctr">
              <a:lnSpc>
                <a:spcPts val="5590"/>
              </a:lnSpc>
            </a:pPr>
            <a:r>
              <a:rPr lang="en-US" sz="4300">
                <a:solidFill>
                  <a:srgbClr val="343434"/>
                </a:solidFill>
                <a:latin typeface="Bobby Jones"/>
              </a:rPr>
              <a:t>Twitter</a:t>
            </a:r>
          </a:p>
        </p:txBody>
      </p:sp>
      <p:sp>
        <p:nvSpPr>
          <p:cNvPr id="15" name="TextBox 15"/>
          <p:cNvSpPr txBox="1"/>
          <p:nvPr/>
        </p:nvSpPr>
        <p:spPr>
          <a:xfrm>
            <a:off x="842055" y="2912983"/>
            <a:ext cx="4806289" cy="5558155"/>
          </a:xfrm>
          <a:prstGeom prst="rect">
            <a:avLst/>
          </a:prstGeom>
        </p:spPr>
        <p:txBody>
          <a:bodyPr lIns="0" tIns="0" rIns="0" bIns="0" rtlCol="0" anchor="t">
            <a:spAutoFit/>
          </a:bodyPr>
          <a:lstStyle/>
          <a:p>
            <a:pPr>
              <a:lnSpc>
                <a:spcPts val="3919"/>
              </a:lnSpc>
            </a:pPr>
            <a:r>
              <a:rPr lang="en-US" sz="2799">
                <a:solidFill>
                  <a:srgbClr val="343434"/>
                </a:solidFill>
                <a:latin typeface="Quicksand"/>
              </a:rPr>
              <a:t>1. Open the YouTube app.</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2. Tap Library Your Videos.</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3. Next to the video you want to change, tap More. EDIT.  </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4. Tap Visibility, and choose between Public, Private, and Unlisted. </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5. Tap SAVE.</a:t>
            </a:r>
          </a:p>
        </p:txBody>
      </p:sp>
      <p:sp>
        <p:nvSpPr>
          <p:cNvPr id="16" name="TextBox 16"/>
          <p:cNvSpPr txBox="1"/>
          <p:nvPr/>
        </p:nvSpPr>
        <p:spPr>
          <a:xfrm>
            <a:off x="6793955" y="2912983"/>
            <a:ext cx="4765332" cy="5558155"/>
          </a:xfrm>
          <a:prstGeom prst="rect">
            <a:avLst/>
          </a:prstGeom>
        </p:spPr>
        <p:txBody>
          <a:bodyPr lIns="0" tIns="0" rIns="0" bIns="0" rtlCol="0" anchor="t">
            <a:spAutoFit/>
          </a:bodyPr>
          <a:lstStyle/>
          <a:p>
            <a:pPr>
              <a:lnSpc>
                <a:spcPts val="3919"/>
              </a:lnSpc>
            </a:pPr>
            <a:r>
              <a:rPr lang="en-US" sz="2799">
                <a:solidFill>
                  <a:srgbClr val="FFFFFF"/>
                </a:solidFill>
                <a:latin typeface="Quicksand"/>
              </a:rPr>
              <a:t>1. Do not share personal details. </a:t>
            </a:r>
          </a:p>
          <a:p>
            <a:pPr>
              <a:lnSpc>
                <a:spcPts val="2239"/>
              </a:lnSpc>
            </a:pPr>
            <a:endParaRPr lang="en-US" sz="2799">
              <a:solidFill>
                <a:srgbClr val="FFFFFF"/>
              </a:solidFill>
              <a:latin typeface="Quicksand"/>
            </a:endParaRPr>
          </a:p>
          <a:p>
            <a:pPr>
              <a:lnSpc>
                <a:spcPts val="3919"/>
              </a:lnSpc>
            </a:pPr>
            <a:r>
              <a:rPr lang="en-US" sz="2799">
                <a:solidFill>
                  <a:srgbClr val="FFFFFF"/>
                </a:solidFill>
                <a:latin typeface="Quicksand"/>
              </a:rPr>
              <a:t>2. Do not share social media profiles.</a:t>
            </a:r>
          </a:p>
          <a:p>
            <a:pPr>
              <a:lnSpc>
                <a:spcPts val="2239"/>
              </a:lnSpc>
            </a:pPr>
            <a:endParaRPr lang="en-US" sz="2799">
              <a:solidFill>
                <a:srgbClr val="FFFFFF"/>
              </a:solidFill>
              <a:latin typeface="Quicksand"/>
            </a:endParaRPr>
          </a:p>
          <a:p>
            <a:pPr>
              <a:lnSpc>
                <a:spcPts val="3919"/>
              </a:lnSpc>
            </a:pPr>
            <a:r>
              <a:rPr lang="en-US" sz="2799">
                <a:solidFill>
                  <a:srgbClr val="FFFFFF"/>
                </a:solidFill>
                <a:latin typeface="Quicksand"/>
              </a:rPr>
              <a:t>3. Do not visit external links</a:t>
            </a:r>
          </a:p>
          <a:p>
            <a:pPr>
              <a:lnSpc>
                <a:spcPts val="2239"/>
              </a:lnSpc>
            </a:pPr>
            <a:endParaRPr lang="en-US" sz="2799">
              <a:solidFill>
                <a:srgbClr val="FFFFFF"/>
              </a:solidFill>
              <a:latin typeface="Quicksand"/>
            </a:endParaRPr>
          </a:p>
          <a:p>
            <a:pPr>
              <a:lnSpc>
                <a:spcPts val="3919"/>
              </a:lnSpc>
            </a:pPr>
            <a:r>
              <a:rPr lang="en-US" sz="2799">
                <a:solidFill>
                  <a:srgbClr val="FFFFFF"/>
                </a:solidFill>
                <a:latin typeface="Quicksand"/>
              </a:rPr>
              <a:t>4. Do not agree to meet anyone in person.</a:t>
            </a:r>
          </a:p>
          <a:p>
            <a:pPr>
              <a:lnSpc>
                <a:spcPts val="2239"/>
              </a:lnSpc>
            </a:pPr>
            <a:endParaRPr lang="en-US" sz="2799">
              <a:solidFill>
                <a:srgbClr val="FFFFFF"/>
              </a:solidFill>
              <a:latin typeface="Quicksand"/>
            </a:endParaRPr>
          </a:p>
          <a:p>
            <a:pPr>
              <a:lnSpc>
                <a:spcPts val="3919"/>
              </a:lnSpc>
            </a:pPr>
            <a:r>
              <a:rPr lang="en-US" sz="2799">
                <a:solidFill>
                  <a:srgbClr val="FFFFFF"/>
                </a:solidFill>
                <a:latin typeface="Quicksand"/>
              </a:rPr>
              <a:t>5. Disconnect if you feel uncomfortable.</a:t>
            </a:r>
          </a:p>
        </p:txBody>
      </p:sp>
      <p:sp>
        <p:nvSpPr>
          <p:cNvPr id="17" name="TextBox 17"/>
          <p:cNvSpPr txBox="1"/>
          <p:nvPr/>
        </p:nvSpPr>
        <p:spPr>
          <a:xfrm>
            <a:off x="12719938" y="2912983"/>
            <a:ext cx="4759913" cy="5281930"/>
          </a:xfrm>
          <a:prstGeom prst="rect">
            <a:avLst/>
          </a:prstGeom>
        </p:spPr>
        <p:txBody>
          <a:bodyPr lIns="0" tIns="0" rIns="0" bIns="0" rtlCol="0" anchor="t">
            <a:spAutoFit/>
          </a:bodyPr>
          <a:lstStyle/>
          <a:p>
            <a:pPr>
              <a:lnSpc>
                <a:spcPts val="3919"/>
              </a:lnSpc>
            </a:pPr>
            <a:r>
              <a:rPr lang="en-US" sz="2799">
                <a:solidFill>
                  <a:srgbClr val="343434"/>
                </a:solidFill>
                <a:latin typeface="Quicksand"/>
              </a:rPr>
              <a:t>1. Tap Profile.</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2. Tap Settings and Privacy.</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3. Tap Privacy and Safety. </a:t>
            </a:r>
          </a:p>
          <a:p>
            <a:pPr>
              <a:lnSpc>
                <a:spcPts val="2239"/>
              </a:lnSpc>
            </a:pPr>
            <a:endParaRPr lang="en-US" sz="2799">
              <a:solidFill>
                <a:srgbClr val="343434"/>
              </a:solidFill>
              <a:latin typeface="Quicksand"/>
            </a:endParaRPr>
          </a:p>
          <a:p>
            <a:pPr>
              <a:lnSpc>
                <a:spcPts val="3919"/>
              </a:lnSpc>
            </a:pPr>
            <a:r>
              <a:rPr lang="en-US" sz="2799">
                <a:solidFill>
                  <a:srgbClr val="343434"/>
                </a:solidFill>
                <a:latin typeface="Quicksand"/>
              </a:rPr>
              <a:t>4. Under Audience and tagging, and next to Protect your Tweets, drag the slider to turn on.</a:t>
            </a:r>
          </a:p>
          <a:p>
            <a:pPr>
              <a:lnSpc>
                <a:spcPts val="3919"/>
              </a:lnSpc>
            </a:pPr>
            <a:endParaRPr lang="en-US" sz="2799">
              <a:solidFill>
                <a:srgbClr val="343434"/>
              </a:solidFill>
              <a:latin typeface="Quicksand"/>
            </a:endParaRPr>
          </a:p>
          <a:p>
            <a:pPr>
              <a:lnSpc>
                <a:spcPts val="3919"/>
              </a:lnSpc>
            </a:pPr>
            <a:endParaRPr lang="en-US" sz="2799">
              <a:solidFill>
                <a:srgbClr val="343434"/>
              </a:solidFill>
              <a:latin typeface="Quicksa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3741924"/>
            <a:ext cx="10205685" cy="2263140"/>
          </a:xfrm>
          <a:prstGeom prst="rect">
            <a:avLst/>
          </a:prstGeom>
        </p:spPr>
        <p:txBody>
          <a:bodyPr lIns="0" tIns="0" rIns="0" bIns="0" rtlCol="0" anchor="t">
            <a:spAutoFit/>
          </a:bodyPr>
          <a:lstStyle/>
          <a:p>
            <a:pPr>
              <a:lnSpc>
                <a:spcPts val="17940"/>
              </a:lnSpc>
            </a:pPr>
            <a:r>
              <a:rPr lang="en-US" sz="13800">
                <a:solidFill>
                  <a:srgbClr val="FFFFFF"/>
                </a:solidFill>
                <a:latin typeface="Bobby Jones"/>
              </a:rPr>
              <a:t>ALGORITHMS? </a:t>
            </a:r>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04757" y="6818332"/>
            <a:ext cx="5045160" cy="3274768"/>
          </a:xfrm>
          <a:custGeom>
            <a:avLst/>
            <a:gdLst/>
            <a:ahLst/>
            <a:cxnLst/>
            <a:rect l="l" t="t" r="r" b="b"/>
            <a:pathLst>
              <a:path w="5045160" h="3274768">
                <a:moveTo>
                  <a:pt x="0" y="0"/>
                </a:moveTo>
                <a:lnTo>
                  <a:pt x="5045160" y="0"/>
                </a:lnTo>
                <a:lnTo>
                  <a:pt x="5045160" y="3274768"/>
                </a:lnTo>
                <a:lnTo>
                  <a:pt x="0" y="32747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a:off x="12721924" y="4797590"/>
            <a:ext cx="4945628" cy="3210162"/>
          </a:xfrm>
          <a:custGeom>
            <a:avLst/>
            <a:gdLst/>
            <a:ahLst/>
            <a:cxnLst/>
            <a:rect l="l" t="t" r="r" b="b"/>
            <a:pathLst>
              <a:path w="4945628" h="3210162">
                <a:moveTo>
                  <a:pt x="4945629" y="0"/>
                </a:moveTo>
                <a:lnTo>
                  <a:pt x="0" y="0"/>
                </a:lnTo>
                <a:lnTo>
                  <a:pt x="0" y="3210163"/>
                </a:lnTo>
                <a:lnTo>
                  <a:pt x="4945629" y="3210163"/>
                </a:lnTo>
                <a:lnTo>
                  <a:pt x="49456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1028700" y="1848632"/>
            <a:ext cx="16230600" cy="3147695"/>
          </a:xfrm>
          <a:prstGeom prst="rect">
            <a:avLst/>
          </a:prstGeom>
        </p:spPr>
        <p:txBody>
          <a:bodyPr lIns="0" tIns="0" rIns="0" bIns="0" rtlCol="0" anchor="t">
            <a:spAutoFit/>
          </a:bodyPr>
          <a:lstStyle/>
          <a:p>
            <a:pPr>
              <a:lnSpc>
                <a:spcPts val="4480"/>
              </a:lnSpc>
            </a:pPr>
            <a:r>
              <a:rPr lang="en-US" sz="3200">
                <a:solidFill>
                  <a:srgbClr val="343434"/>
                </a:solidFill>
                <a:latin typeface="Quicksand"/>
              </a:rPr>
              <a:t>An algorithm is a set of rules that social media sites use to show their users the videos, pictures or articles that they are most likely to interact with. </a:t>
            </a:r>
          </a:p>
          <a:p>
            <a:pPr>
              <a:lnSpc>
                <a:spcPts val="2940"/>
              </a:lnSpc>
            </a:pPr>
            <a:endParaRPr lang="en-US" sz="3200">
              <a:solidFill>
                <a:srgbClr val="343434"/>
              </a:solidFill>
              <a:latin typeface="Quicksand"/>
            </a:endParaRPr>
          </a:p>
          <a:p>
            <a:pPr>
              <a:lnSpc>
                <a:spcPts val="4480"/>
              </a:lnSpc>
            </a:pPr>
            <a:r>
              <a:rPr lang="en-US" sz="3200">
                <a:solidFill>
                  <a:srgbClr val="343434"/>
                </a:solidFill>
                <a:latin typeface="Quicksand"/>
              </a:rPr>
              <a:t>The goal of the algorithms is to keep you on the site, so the algorithm will use the following information.  </a:t>
            </a:r>
          </a:p>
          <a:p>
            <a:pPr>
              <a:lnSpc>
                <a:spcPts val="4480"/>
              </a:lnSpc>
            </a:pPr>
            <a:endParaRPr lang="en-US" sz="3200">
              <a:solidFill>
                <a:srgbClr val="343434"/>
              </a:solidFill>
              <a:latin typeface="Quicksand"/>
            </a:endParaRPr>
          </a:p>
        </p:txBody>
      </p:sp>
      <p:sp>
        <p:nvSpPr>
          <p:cNvPr id="5" name="TextBox 5"/>
          <p:cNvSpPr txBox="1"/>
          <p:nvPr/>
        </p:nvSpPr>
        <p:spPr>
          <a:xfrm>
            <a:off x="12894079" y="5534039"/>
            <a:ext cx="4601319" cy="1223608"/>
          </a:xfrm>
          <a:prstGeom prst="rect">
            <a:avLst/>
          </a:prstGeom>
        </p:spPr>
        <p:txBody>
          <a:bodyPr lIns="0" tIns="0" rIns="0" bIns="0" rtlCol="0" anchor="t">
            <a:spAutoFit/>
          </a:bodyPr>
          <a:lstStyle/>
          <a:p>
            <a:pPr algn="ctr">
              <a:lnSpc>
                <a:spcPts val="4757"/>
              </a:lnSpc>
            </a:pPr>
            <a:r>
              <a:rPr lang="en-US" sz="3805">
                <a:solidFill>
                  <a:srgbClr val="343434"/>
                </a:solidFill>
                <a:latin typeface="IreneFlorentina"/>
              </a:rPr>
              <a:t>Why could this be an issue?</a:t>
            </a:r>
          </a:p>
        </p:txBody>
      </p:sp>
      <p:sp>
        <p:nvSpPr>
          <p:cNvPr id="6" name="TextBox 6"/>
          <p:cNvSpPr txBox="1"/>
          <p:nvPr/>
        </p:nvSpPr>
        <p:spPr>
          <a:xfrm>
            <a:off x="10064757" y="7285835"/>
            <a:ext cx="3725160" cy="1810634"/>
          </a:xfrm>
          <a:prstGeom prst="rect">
            <a:avLst/>
          </a:prstGeom>
        </p:spPr>
        <p:txBody>
          <a:bodyPr lIns="0" tIns="0" rIns="0" bIns="0" rtlCol="0" anchor="t">
            <a:spAutoFit/>
          </a:bodyPr>
          <a:lstStyle/>
          <a:p>
            <a:pPr algn="ctr">
              <a:lnSpc>
                <a:spcPts val="4784"/>
              </a:lnSpc>
            </a:pPr>
            <a:r>
              <a:rPr lang="en-US" sz="3680">
                <a:solidFill>
                  <a:srgbClr val="FFFFFF"/>
                </a:solidFill>
                <a:latin typeface="IreneFlorentina"/>
              </a:rPr>
              <a:t>Can you think of examples?</a:t>
            </a:r>
          </a:p>
        </p:txBody>
      </p:sp>
      <p:sp>
        <p:nvSpPr>
          <p:cNvPr id="7" name="TextBox 7"/>
          <p:cNvSpPr txBox="1"/>
          <p:nvPr/>
        </p:nvSpPr>
        <p:spPr>
          <a:xfrm>
            <a:off x="1028700" y="4777252"/>
            <a:ext cx="10743817" cy="3863086"/>
          </a:xfrm>
          <a:prstGeom prst="rect">
            <a:avLst/>
          </a:prstGeom>
        </p:spPr>
        <p:txBody>
          <a:bodyPr lIns="0" tIns="0" rIns="0" bIns="0" rtlCol="0" anchor="t">
            <a:spAutoFit/>
          </a:bodyPr>
          <a:lstStyle/>
          <a:p>
            <a:pPr marL="690881" lvl="1" indent="-345440">
              <a:lnSpc>
                <a:spcPts val="6272"/>
              </a:lnSpc>
              <a:buFont typeface="Arial"/>
              <a:buChar char="•"/>
            </a:pPr>
            <a:r>
              <a:rPr lang="en-US" sz="3200">
                <a:solidFill>
                  <a:srgbClr val="343434"/>
                </a:solidFill>
                <a:latin typeface="Quicksand"/>
              </a:rPr>
              <a:t>Liking or sharing a video, picture, article, comment</a:t>
            </a:r>
          </a:p>
          <a:p>
            <a:pPr marL="690881" lvl="1" indent="-345440">
              <a:lnSpc>
                <a:spcPts val="6272"/>
              </a:lnSpc>
              <a:buFont typeface="Arial"/>
              <a:buChar char="•"/>
            </a:pPr>
            <a:r>
              <a:rPr lang="en-US" sz="3200">
                <a:solidFill>
                  <a:srgbClr val="343434"/>
                </a:solidFill>
                <a:latin typeface="Quicksand"/>
              </a:rPr>
              <a:t>Subscribing to an account </a:t>
            </a:r>
          </a:p>
          <a:p>
            <a:pPr marL="690881" lvl="1" indent="-345440">
              <a:lnSpc>
                <a:spcPts val="6272"/>
              </a:lnSpc>
              <a:buFont typeface="Arial"/>
              <a:buChar char="•"/>
            </a:pPr>
            <a:r>
              <a:rPr lang="en-US" sz="3200">
                <a:solidFill>
                  <a:srgbClr val="343434"/>
                </a:solidFill>
                <a:latin typeface="Quicksand"/>
              </a:rPr>
              <a:t>Watching the video from start to end </a:t>
            </a:r>
          </a:p>
          <a:p>
            <a:pPr marL="690881" lvl="1" indent="-345440">
              <a:lnSpc>
                <a:spcPts val="6272"/>
              </a:lnSpc>
              <a:buFont typeface="Arial"/>
              <a:buChar char="•"/>
            </a:pPr>
            <a:r>
              <a:rPr lang="en-US" sz="3200">
                <a:solidFill>
                  <a:srgbClr val="343434"/>
                </a:solidFill>
                <a:latin typeface="Quicksand"/>
              </a:rPr>
              <a:t>Skipping a video or stopping part way</a:t>
            </a:r>
          </a:p>
          <a:p>
            <a:pPr marL="690881" lvl="1" indent="-345440">
              <a:lnSpc>
                <a:spcPts val="6272"/>
              </a:lnSpc>
              <a:buFont typeface="Arial"/>
              <a:buChar char="•"/>
            </a:pPr>
            <a:r>
              <a:rPr lang="en-US" sz="3200">
                <a:solidFill>
                  <a:srgbClr val="343434"/>
                </a:solidFill>
                <a:latin typeface="Quicksand"/>
              </a:rPr>
              <a:t>Leaving comments  </a:t>
            </a:r>
          </a:p>
        </p:txBody>
      </p:sp>
      <p:sp>
        <p:nvSpPr>
          <p:cNvPr id="8" name="TextBox 8"/>
          <p:cNvSpPr txBox="1"/>
          <p:nvPr/>
        </p:nvSpPr>
        <p:spPr>
          <a:xfrm>
            <a:off x="1028700" y="482293"/>
            <a:ext cx="4866202" cy="929005"/>
          </a:xfrm>
          <a:prstGeom prst="rect">
            <a:avLst/>
          </a:prstGeom>
        </p:spPr>
        <p:txBody>
          <a:bodyPr lIns="0" tIns="0" rIns="0" bIns="0" rtlCol="0" anchor="t">
            <a:spAutoFit/>
          </a:bodyPr>
          <a:lstStyle/>
          <a:p>
            <a:pPr>
              <a:lnSpc>
                <a:spcPts val="7280"/>
              </a:lnSpc>
            </a:pPr>
            <a:r>
              <a:rPr lang="en-US" sz="5600">
                <a:solidFill>
                  <a:srgbClr val="343434"/>
                </a:solidFill>
                <a:latin typeface="Bobby Jones"/>
              </a:rPr>
              <a:t>Algorithms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7076261" y="3909089"/>
            <a:ext cx="4135477" cy="4114800"/>
          </a:xfrm>
          <a:custGeom>
            <a:avLst/>
            <a:gdLst/>
            <a:ahLst/>
            <a:cxnLst/>
            <a:rect l="l" t="t" r="r" b="b"/>
            <a:pathLst>
              <a:path w="4135477" h="4114800">
                <a:moveTo>
                  <a:pt x="0" y="0"/>
                </a:moveTo>
                <a:lnTo>
                  <a:pt x="4135478" y="0"/>
                </a:lnTo>
                <a:lnTo>
                  <a:pt x="4135478" y="4114800"/>
                </a:lnTo>
                <a:lnTo>
                  <a:pt x="0" y="41148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1456843" y="1983346"/>
            <a:ext cx="5802457" cy="6483192"/>
          </a:xfrm>
          <a:custGeom>
            <a:avLst/>
            <a:gdLst/>
            <a:ahLst/>
            <a:cxnLst/>
            <a:rect l="l" t="t" r="r" b="b"/>
            <a:pathLst>
              <a:path w="5802457" h="6483192">
                <a:moveTo>
                  <a:pt x="0" y="0"/>
                </a:moveTo>
                <a:lnTo>
                  <a:pt x="5802457" y="0"/>
                </a:lnTo>
                <a:lnTo>
                  <a:pt x="5802457" y="6483191"/>
                </a:lnTo>
                <a:lnTo>
                  <a:pt x="0" y="64831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1028700" y="2000521"/>
            <a:ext cx="5802457" cy="6483192"/>
          </a:xfrm>
          <a:custGeom>
            <a:avLst/>
            <a:gdLst/>
            <a:ahLst/>
            <a:cxnLst/>
            <a:rect l="l" t="t" r="r" b="b"/>
            <a:pathLst>
              <a:path w="5802457" h="6483192">
                <a:moveTo>
                  <a:pt x="5802457" y="0"/>
                </a:moveTo>
                <a:lnTo>
                  <a:pt x="0" y="0"/>
                </a:lnTo>
                <a:lnTo>
                  <a:pt x="0" y="6483192"/>
                </a:lnTo>
                <a:lnTo>
                  <a:pt x="5802457" y="6483192"/>
                </a:lnTo>
                <a:lnTo>
                  <a:pt x="580245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5" name="Group 5"/>
          <p:cNvGrpSpPr/>
          <p:nvPr/>
        </p:nvGrpSpPr>
        <p:grpSpPr>
          <a:xfrm>
            <a:off x="0" y="7680606"/>
            <a:ext cx="4785433" cy="2606394"/>
            <a:chOff x="0" y="0"/>
            <a:chExt cx="1260361" cy="686458"/>
          </a:xfrm>
        </p:grpSpPr>
        <p:sp>
          <p:nvSpPr>
            <p:cNvPr id="6" name="Freeform 6"/>
            <p:cNvSpPr/>
            <p:nvPr/>
          </p:nvSpPr>
          <p:spPr>
            <a:xfrm>
              <a:off x="0" y="0"/>
              <a:ext cx="1260361" cy="686458"/>
            </a:xfrm>
            <a:custGeom>
              <a:avLst/>
              <a:gdLst/>
              <a:ahLst/>
              <a:cxnLst/>
              <a:rect l="l" t="t" r="r" b="b"/>
              <a:pathLst>
                <a:path w="1260361" h="686458">
                  <a:moveTo>
                    <a:pt x="630181" y="0"/>
                  </a:moveTo>
                  <a:cubicBezTo>
                    <a:pt x="282141" y="0"/>
                    <a:pt x="0" y="153669"/>
                    <a:pt x="0" y="343229"/>
                  </a:cubicBezTo>
                  <a:cubicBezTo>
                    <a:pt x="0" y="532789"/>
                    <a:pt x="282141" y="686458"/>
                    <a:pt x="630181" y="686458"/>
                  </a:cubicBezTo>
                  <a:cubicBezTo>
                    <a:pt x="978220" y="686458"/>
                    <a:pt x="1260361" y="532789"/>
                    <a:pt x="1260361" y="343229"/>
                  </a:cubicBezTo>
                  <a:cubicBezTo>
                    <a:pt x="1260361" y="153669"/>
                    <a:pt x="978220" y="0"/>
                    <a:pt x="630181" y="0"/>
                  </a:cubicBezTo>
                  <a:close/>
                </a:path>
              </a:pathLst>
            </a:custGeom>
            <a:solidFill>
              <a:srgbClr val="660087"/>
            </a:solidFill>
          </p:spPr>
          <p:txBody>
            <a:bodyPr/>
            <a:lstStyle/>
            <a:p>
              <a:endParaRPr lang="en-GB"/>
            </a:p>
          </p:txBody>
        </p:sp>
        <p:sp>
          <p:nvSpPr>
            <p:cNvPr id="7" name="TextBox 7"/>
            <p:cNvSpPr txBox="1"/>
            <p:nvPr/>
          </p:nvSpPr>
          <p:spPr>
            <a:xfrm>
              <a:off x="76200" y="0"/>
              <a:ext cx="1107961" cy="610258"/>
            </a:xfrm>
            <a:prstGeom prst="rect">
              <a:avLst/>
            </a:prstGeom>
          </p:spPr>
          <p:txBody>
            <a:bodyPr lIns="50800" tIns="50800" rIns="50800" bIns="50800" rtlCol="0" anchor="ctr"/>
            <a:lstStyle/>
            <a:p>
              <a:pPr algn="ctr">
                <a:lnSpc>
                  <a:spcPts val="3640"/>
                </a:lnSpc>
              </a:pPr>
              <a:endParaRPr/>
            </a:p>
          </p:txBody>
        </p:sp>
      </p:grpSp>
      <p:sp>
        <p:nvSpPr>
          <p:cNvPr id="8" name="TextBox 8"/>
          <p:cNvSpPr txBox="1"/>
          <p:nvPr/>
        </p:nvSpPr>
        <p:spPr>
          <a:xfrm>
            <a:off x="1028700" y="8397988"/>
            <a:ext cx="3996587" cy="1175385"/>
          </a:xfrm>
          <a:prstGeom prst="rect">
            <a:avLst/>
          </a:prstGeom>
        </p:spPr>
        <p:txBody>
          <a:bodyPr lIns="0" tIns="0" rIns="0" bIns="0" rtlCol="0" anchor="t">
            <a:spAutoFit/>
          </a:bodyPr>
          <a:lstStyle/>
          <a:p>
            <a:pPr algn="ctr">
              <a:lnSpc>
                <a:spcPts val="9360"/>
              </a:lnSpc>
            </a:pPr>
            <a:r>
              <a:rPr lang="en-US" sz="7200">
                <a:solidFill>
                  <a:srgbClr val="F2F3F5"/>
                </a:solidFill>
                <a:latin typeface="Bobby Jones"/>
              </a:rPr>
              <a:t>North</a:t>
            </a:r>
          </a:p>
        </p:txBody>
      </p:sp>
      <p:sp>
        <p:nvSpPr>
          <p:cNvPr id="9" name="TextBox 9"/>
          <p:cNvSpPr txBox="1"/>
          <p:nvPr/>
        </p:nvSpPr>
        <p:spPr>
          <a:xfrm>
            <a:off x="1028700" y="526098"/>
            <a:ext cx="16230600"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Polorisation </a:t>
            </a:r>
          </a:p>
        </p:txBody>
      </p:sp>
      <p:grpSp>
        <p:nvGrpSpPr>
          <p:cNvPr id="10" name="Group 10"/>
          <p:cNvGrpSpPr/>
          <p:nvPr/>
        </p:nvGrpSpPr>
        <p:grpSpPr>
          <a:xfrm>
            <a:off x="13507264" y="7680606"/>
            <a:ext cx="4785433" cy="2606394"/>
            <a:chOff x="0" y="0"/>
            <a:chExt cx="1260361" cy="686458"/>
          </a:xfrm>
        </p:grpSpPr>
        <p:sp>
          <p:nvSpPr>
            <p:cNvPr id="11" name="Freeform 11"/>
            <p:cNvSpPr/>
            <p:nvPr/>
          </p:nvSpPr>
          <p:spPr>
            <a:xfrm>
              <a:off x="0" y="0"/>
              <a:ext cx="1260361" cy="686458"/>
            </a:xfrm>
            <a:custGeom>
              <a:avLst/>
              <a:gdLst/>
              <a:ahLst/>
              <a:cxnLst/>
              <a:rect l="l" t="t" r="r" b="b"/>
              <a:pathLst>
                <a:path w="1260361" h="686458">
                  <a:moveTo>
                    <a:pt x="630181" y="0"/>
                  </a:moveTo>
                  <a:cubicBezTo>
                    <a:pt x="282141" y="0"/>
                    <a:pt x="0" y="153669"/>
                    <a:pt x="0" y="343229"/>
                  </a:cubicBezTo>
                  <a:cubicBezTo>
                    <a:pt x="0" y="532789"/>
                    <a:pt x="282141" y="686458"/>
                    <a:pt x="630181" y="686458"/>
                  </a:cubicBezTo>
                  <a:cubicBezTo>
                    <a:pt x="978220" y="686458"/>
                    <a:pt x="1260361" y="532789"/>
                    <a:pt x="1260361" y="343229"/>
                  </a:cubicBezTo>
                  <a:cubicBezTo>
                    <a:pt x="1260361" y="153669"/>
                    <a:pt x="978220" y="0"/>
                    <a:pt x="630181" y="0"/>
                  </a:cubicBezTo>
                  <a:close/>
                </a:path>
              </a:pathLst>
            </a:custGeom>
            <a:solidFill>
              <a:srgbClr val="660087"/>
            </a:solidFill>
          </p:spPr>
          <p:txBody>
            <a:bodyPr/>
            <a:lstStyle/>
            <a:p>
              <a:endParaRPr lang="en-GB"/>
            </a:p>
          </p:txBody>
        </p:sp>
        <p:sp>
          <p:nvSpPr>
            <p:cNvPr id="12" name="TextBox 12"/>
            <p:cNvSpPr txBox="1"/>
            <p:nvPr/>
          </p:nvSpPr>
          <p:spPr>
            <a:xfrm>
              <a:off x="76200" y="0"/>
              <a:ext cx="1107961" cy="610258"/>
            </a:xfrm>
            <a:prstGeom prst="rect">
              <a:avLst/>
            </a:prstGeom>
          </p:spPr>
          <p:txBody>
            <a:bodyPr lIns="50800" tIns="50800" rIns="50800" bIns="50800" rtlCol="0" anchor="ctr"/>
            <a:lstStyle/>
            <a:p>
              <a:pPr algn="ctr">
                <a:lnSpc>
                  <a:spcPts val="3640"/>
                </a:lnSpc>
              </a:pPr>
              <a:endParaRPr/>
            </a:p>
          </p:txBody>
        </p:sp>
      </p:grpSp>
      <p:sp>
        <p:nvSpPr>
          <p:cNvPr id="13" name="TextBox 13"/>
          <p:cNvSpPr txBox="1"/>
          <p:nvPr/>
        </p:nvSpPr>
        <p:spPr>
          <a:xfrm>
            <a:off x="13262713" y="8397988"/>
            <a:ext cx="3996587" cy="1175385"/>
          </a:xfrm>
          <a:prstGeom prst="rect">
            <a:avLst/>
          </a:prstGeom>
        </p:spPr>
        <p:txBody>
          <a:bodyPr lIns="0" tIns="0" rIns="0" bIns="0" rtlCol="0" anchor="t">
            <a:spAutoFit/>
          </a:bodyPr>
          <a:lstStyle/>
          <a:p>
            <a:pPr algn="ctr">
              <a:lnSpc>
                <a:spcPts val="9360"/>
              </a:lnSpc>
            </a:pPr>
            <a:r>
              <a:rPr lang="en-US" sz="7200">
                <a:solidFill>
                  <a:srgbClr val="F2F3F5"/>
                </a:solidFill>
                <a:latin typeface="Bobby Jones"/>
              </a:rPr>
              <a:t>South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679970"/>
            <a:ext cx="16230600" cy="2291080"/>
          </a:xfrm>
          <a:prstGeom prst="rect">
            <a:avLst/>
          </a:prstGeom>
        </p:spPr>
        <p:txBody>
          <a:bodyPr lIns="0" tIns="0" rIns="0" bIns="0" rtlCol="0" anchor="t">
            <a:spAutoFit/>
          </a:bodyPr>
          <a:lstStyle/>
          <a:p>
            <a:pPr>
              <a:lnSpc>
                <a:spcPts val="3919"/>
              </a:lnSpc>
            </a:pPr>
            <a:r>
              <a:rPr lang="en-US" sz="2799">
                <a:solidFill>
                  <a:srgbClr val="343434"/>
                </a:solidFill>
                <a:latin typeface="Quicksand"/>
              </a:rPr>
              <a:t>The algorithms help bring together like-minded people and create groups where certain views are dominant. </a:t>
            </a:r>
          </a:p>
          <a:p>
            <a:pPr>
              <a:lnSpc>
                <a:spcPts val="2520"/>
              </a:lnSpc>
            </a:pPr>
            <a:endParaRPr lang="en-US" sz="2799">
              <a:solidFill>
                <a:srgbClr val="343434"/>
              </a:solidFill>
              <a:latin typeface="Quicksand"/>
            </a:endParaRPr>
          </a:p>
          <a:p>
            <a:pPr>
              <a:lnSpc>
                <a:spcPts val="3919"/>
              </a:lnSpc>
            </a:pPr>
            <a:r>
              <a:rPr lang="en-US" sz="2799">
                <a:solidFill>
                  <a:srgbClr val="343434"/>
                </a:solidFill>
                <a:latin typeface="Quicksand"/>
              </a:rPr>
              <a:t>For example, if you watch a lot of dog videos, the algorithm with show you a lot of information about dogs. If you don't interact with any cat videos they will rarely show up on your feed. </a:t>
            </a:r>
          </a:p>
        </p:txBody>
      </p:sp>
      <p:sp>
        <p:nvSpPr>
          <p:cNvPr id="3" name="Freeform 3"/>
          <p:cNvSpPr/>
          <p:nvPr/>
        </p:nvSpPr>
        <p:spPr>
          <a:xfrm>
            <a:off x="4554375" y="4305698"/>
            <a:ext cx="2996399" cy="2190096"/>
          </a:xfrm>
          <a:custGeom>
            <a:avLst/>
            <a:gdLst/>
            <a:ahLst/>
            <a:cxnLst/>
            <a:rect l="l" t="t" r="r" b="b"/>
            <a:pathLst>
              <a:path w="2996399" h="2190096">
                <a:moveTo>
                  <a:pt x="0" y="0"/>
                </a:moveTo>
                <a:lnTo>
                  <a:pt x="2996400" y="0"/>
                </a:lnTo>
                <a:lnTo>
                  <a:pt x="2996400" y="2190096"/>
                </a:lnTo>
                <a:lnTo>
                  <a:pt x="0" y="2190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8534672" y="4368188"/>
            <a:ext cx="1218656" cy="1281110"/>
          </a:xfrm>
          <a:custGeom>
            <a:avLst/>
            <a:gdLst/>
            <a:ahLst/>
            <a:cxnLst/>
            <a:rect l="l" t="t" r="r" b="b"/>
            <a:pathLst>
              <a:path w="1218656" h="1281110">
                <a:moveTo>
                  <a:pt x="0" y="0"/>
                </a:moveTo>
                <a:lnTo>
                  <a:pt x="1218656" y="0"/>
                </a:lnTo>
                <a:lnTo>
                  <a:pt x="1218656" y="1281110"/>
                </a:lnTo>
                <a:lnTo>
                  <a:pt x="0" y="12811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0734403" y="4305698"/>
            <a:ext cx="3522459" cy="2190096"/>
          </a:xfrm>
          <a:custGeom>
            <a:avLst/>
            <a:gdLst/>
            <a:ahLst/>
            <a:cxnLst/>
            <a:rect l="l" t="t" r="r" b="b"/>
            <a:pathLst>
              <a:path w="3522459" h="2190096">
                <a:moveTo>
                  <a:pt x="0" y="0"/>
                </a:moveTo>
                <a:lnTo>
                  <a:pt x="3522459" y="0"/>
                </a:lnTo>
                <a:lnTo>
                  <a:pt x="3522459" y="2190096"/>
                </a:lnTo>
                <a:lnTo>
                  <a:pt x="0" y="2190096"/>
                </a:lnTo>
                <a:lnTo>
                  <a:pt x="0" y="0"/>
                </a:lnTo>
                <a:close/>
              </a:path>
            </a:pathLst>
          </a:custGeom>
          <a:blipFill>
            <a:blip r:embed="rId6">
              <a:extLst>
                <a:ext uri="{96DAC541-7B7A-43D3-8B79-37D633B846F1}">
                  <asvg:svgBlip xmlns:asvg="http://schemas.microsoft.com/office/drawing/2016/SVG/main" r:embed="rId7"/>
                </a:ext>
              </a:extLst>
            </a:blip>
            <a:stretch>
              <a:fillRect r="-901" b="-69047"/>
            </a:stretch>
          </a:blipFill>
        </p:spPr>
        <p:txBody>
          <a:bodyPr/>
          <a:lstStyle/>
          <a:p>
            <a:endParaRPr lang="en-GB"/>
          </a:p>
        </p:txBody>
      </p:sp>
      <p:sp>
        <p:nvSpPr>
          <p:cNvPr id="6" name="TextBox 6"/>
          <p:cNvSpPr txBox="1"/>
          <p:nvPr/>
        </p:nvSpPr>
        <p:spPr>
          <a:xfrm>
            <a:off x="1028700" y="434289"/>
            <a:ext cx="16230600" cy="929005"/>
          </a:xfrm>
          <a:prstGeom prst="rect">
            <a:avLst/>
          </a:prstGeom>
        </p:spPr>
        <p:txBody>
          <a:bodyPr lIns="0" tIns="0" rIns="0" bIns="0" rtlCol="0" anchor="t">
            <a:spAutoFit/>
          </a:bodyPr>
          <a:lstStyle/>
          <a:p>
            <a:pPr>
              <a:lnSpc>
                <a:spcPts val="7280"/>
              </a:lnSpc>
            </a:pPr>
            <a:r>
              <a:rPr lang="en-US" sz="5600">
                <a:solidFill>
                  <a:srgbClr val="343434"/>
                </a:solidFill>
                <a:latin typeface="Bobby Jones"/>
              </a:rPr>
              <a:t>pOLORIsATION</a:t>
            </a:r>
          </a:p>
        </p:txBody>
      </p:sp>
      <p:sp>
        <p:nvSpPr>
          <p:cNvPr id="7" name="TextBox 7"/>
          <p:cNvSpPr txBox="1"/>
          <p:nvPr/>
        </p:nvSpPr>
        <p:spPr>
          <a:xfrm>
            <a:off x="14683082" y="7387632"/>
            <a:ext cx="2693585" cy="697865"/>
          </a:xfrm>
          <a:prstGeom prst="rect">
            <a:avLst/>
          </a:prstGeom>
        </p:spPr>
        <p:txBody>
          <a:bodyPr lIns="0" tIns="0" rIns="0" bIns="0" rtlCol="0" anchor="t">
            <a:spAutoFit/>
          </a:bodyPr>
          <a:lstStyle/>
          <a:p>
            <a:pPr>
              <a:lnSpc>
                <a:spcPts val="5590"/>
              </a:lnSpc>
            </a:pPr>
            <a:r>
              <a:rPr lang="en-US" sz="4300">
                <a:solidFill>
                  <a:srgbClr val="343434"/>
                </a:solidFill>
                <a:latin typeface="Bobby Jones"/>
              </a:rPr>
              <a:t>Politics </a:t>
            </a:r>
          </a:p>
        </p:txBody>
      </p:sp>
      <p:sp>
        <p:nvSpPr>
          <p:cNvPr id="8" name="TextBox 8"/>
          <p:cNvSpPr txBox="1"/>
          <p:nvPr/>
        </p:nvSpPr>
        <p:spPr>
          <a:xfrm>
            <a:off x="5141242" y="8954791"/>
            <a:ext cx="4227739" cy="697865"/>
          </a:xfrm>
          <a:prstGeom prst="rect">
            <a:avLst/>
          </a:prstGeom>
        </p:spPr>
        <p:txBody>
          <a:bodyPr lIns="0" tIns="0" rIns="0" bIns="0" rtlCol="0" anchor="t">
            <a:spAutoFit/>
          </a:bodyPr>
          <a:lstStyle/>
          <a:p>
            <a:pPr>
              <a:lnSpc>
                <a:spcPts val="5590"/>
              </a:lnSpc>
            </a:pPr>
            <a:r>
              <a:rPr lang="en-US" sz="4300">
                <a:solidFill>
                  <a:srgbClr val="343434"/>
                </a:solidFill>
                <a:latin typeface="Bobby Jones"/>
              </a:rPr>
              <a:t>Gun reform (usa)</a:t>
            </a:r>
          </a:p>
        </p:txBody>
      </p:sp>
      <p:sp>
        <p:nvSpPr>
          <p:cNvPr id="9" name="TextBox 9"/>
          <p:cNvSpPr txBox="1"/>
          <p:nvPr/>
        </p:nvSpPr>
        <p:spPr>
          <a:xfrm>
            <a:off x="10360385" y="7387611"/>
            <a:ext cx="4307822" cy="697865"/>
          </a:xfrm>
          <a:prstGeom prst="rect">
            <a:avLst/>
          </a:prstGeom>
        </p:spPr>
        <p:txBody>
          <a:bodyPr lIns="0" tIns="0" rIns="0" bIns="0" rtlCol="0" anchor="t">
            <a:spAutoFit/>
          </a:bodyPr>
          <a:lstStyle/>
          <a:p>
            <a:pPr>
              <a:lnSpc>
                <a:spcPts val="5590"/>
              </a:lnSpc>
            </a:pPr>
            <a:r>
              <a:rPr lang="en-US" sz="4300">
                <a:solidFill>
                  <a:srgbClr val="343434"/>
                </a:solidFill>
                <a:latin typeface="Bobby Jones"/>
              </a:rPr>
              <a:t>Women's Rights</a:t>
            </a:r>
          </a:p>
        </p:txBody>
      </p:sp>
      <p:sp>
        <p:nvSpPr>
          <p:cNvPr id="10" name="TextBox 10"/>
          <p:cNvSpPr txBox="1"/>
          <p:nvPr/>
        </p:nvSpPr>
        <p:spPr>
          <a:xfrm>
            <a:off x="10360385" y="8171201"/>
            <a:ext cx="3730516" cy="697865"/>
          </a:xfrm>
          <a:prstGeom prst="rect">
            <a:avLst/>
          </a:prstGeom>
        </p:spPr>
        <p:txBody>
          <a:bodyPr lIns="0" tIns="0" rIns="0" bIns="0" rtlCol="0" anchor="t">
            <a:spAutoFit/>
          </a:bodyPr>
          <a:lstStyle/>
          <a:p>
            <a:pPr>
              <a:lnSpc>
                <a:spcPts val="5590"/>
              </a:lnSpc>
            </a:pPr>
            <a:r>
              <a:rPr lang="en-US" sz="4300">
                <a:solidFill>
                  <a:srgbClr val="343434"/>
                </a:solidFill>
                <a:latin typeface="Bobby Jones"/>
              </a:rPr>
              <a:t>LGBTQ+ Rights</a:t>
            </a:r>
          </a:p>
        </p:txBody>
      </p:sp>
      <p:sp>
        <p:nvSpPr>
          <p:cNvPr id="11" name="TextBox 11"/>
          <p:cNvSpPr txBox="1"/>
          <p:nvPr/>
        </p:nvSpPr>
        <p:spPr>
          <a:xfrm>
            <a:off x="1028700" y="7387632"/>
            <a:ext cx="3720612" cy="697844"/>
          </a:xfrm>
          <a:prstGeom prst="rect">
            <a:avLst/>
          </a:prstGeom>
        </p:spPr>
        <p:txBody>
          <a:bodyPr lIns="0" tIns="0" rIns="0" bIns="0" rtlCol="0" anchor="t">
            <a:spAutoFit/>
          </a:bodyPr>
          <a:lstStyle/>
          <a:p>
            <a:pPr>
              <a:lnSpc>
                <a:spcPts val="5592"/>
              </a:lnSpc>
            </a:pPr>
            <a:r>
              <a:rPr lang="en-US" sz="4301">
                <a:solidFill>
                  <a:srgbClr val="343434"/>
                </a:solidFill>
                <a:latin typeface="Bobby Jones"/>
              </a:rPr>
              <a:t>hOMELESSNESS</a:t>
            </a:r>
          </a:p>
        </p:txBody>
      </p:sp>
      <p:sp>
        <p:nvSpPr>
          <p:cNvPr id="12" name="TextBox 12"/>
          <p:cNvSpPr txBox="1"/>
          <p:nvPr/>
        </p:nvSpPr>
        <p:spPr>
          <a:xfrm>
            <a:off x="5141242" y="7387611"/>
            <a:ext cx="4034104" cy="697865"/>
          </a:xfrm>
          <a:prstGeom prst="rect">
            <a:avLst/>
          </a:prstGeom>
        </p:spPr>
        <p:txBody>
          <a:bodyPr lIns="0" tIns="0" rIns="0" bIns="0" rtlCol="0" anchor="t">
            <a:spAutoFit/>
          </a:bodyPr>
          <a:lstStyle/>
          <a:p>
            <a:pPr>
              <a:lnSpc>
                <a:spcPts val="5590"/>
              </a:lnSpc>
            </a:pPr>
            <a:r>
              <a:rPr lang="en-US" sz="4300">
                <a:solidFill>
                  <a:srgbClr val="343434"/>
                </a:solidFill>
                <a:latin typeface="Bobby Jones"/>
              </a:rPr>
              <a:t>Climate change</a:t>
            </a:r>
          </a:p>
        </p:txBody>
      </p:sp>
      <p:sp>
        <p:nvSpPr>
          <p:cNvPr id="13" name="TextBox 13"/>
          <p:cNvSpPr txBox="1"/>
          <p:nvPr/>
        </p:nvSpPr>
        <p:spPr>
          <a:xfrm>
            <a:off x="5141242" y="8171201"/>
            <a:ext cx="3653475" cy="697865"/>
          </a:xfrm>
          <a:prstGeom prst="rect">
            <a:avLst/>
          </a:prstGeom>
        </p:spPr>
        <p:txBody>
          <a:bodyPr lIns="0" tIns="0" rIns="0" bIns="0" rtlCol="0" anchor="t">
            <a:spAutoFit/>
          </a:bodyPr>
          <a:lstStyle/>
          <a:p>
            <a:pPr>
              <a:lnSpc>
                <a:spcPts val="5590"/>
              </a:lnSpc>
            </a:pPr>
            <a:r>
              <a:rPr lang="en-US" sz="4300">
                <a:solidFill>
                  <a:srgbClr val="343434"/>
                </a:solidFill>
                <a:latin typeface="Bobby Jones"/>
              </a:rPr>
              <a:t>dEPP VS hEARD</a:t>
            </a:r>
          </a:p>
        </p:txBody>
      </p:sp>
      <p:sp>
        <p:nvSpPr>
          <p:cNvPr id="14" name="TextBox 14"/>
          <p:cNvSpPr txBox="1"/>
          <p:nvPr/>
        </p:nvSpPr>
        <p:spPr>
          <a:xfrm>
            <a:off x="1028700" y="8954791"/>
            <a:ext cx="2843070" cy="697865"/>
          </a:xfrm>
          <a:prstGeom prst="rect">
            <a:avLst/>
          </a:prstGeom>
        </p:spPr>
        <p:txBody>
          <a:bodyPr lIns="0" tIns="0" rIns="0" bIns="0" rtlCol="0" anchor="t">
            <a:spAutoFit/>
          </a:bodyPr>
          <a:lstStyle/>
          <a:p>
            <a:pPr>
              <a:lnSpc>
                <a:spcPts val="5590"/>
              </a:lnSpc>
            </a:pPr>
            <a:r>
              <a:rPr lang="en-US" sz="4300">
                <a:solidFill>
                  <a:srgbClr val="343434"/>
                </a:solidFill>
                <a:latin typeface="Bobby Jones"/>
              </a:rPr>
              <a:t>roe v wade</a:t>
            </a:r>
          </a:p>
        </p:txBody>
      </p:sp>
      <p:sp>
        <p:nvSpPr>
          <p:cNvPr id="15" name="TextBox 15"/>
          <p:cNvSpPr txBox="1"/>
          <p:nvPr/>
        </p:nvSpPr>
        <p:spPr>
          <a:xfrm>
            <a:off x="1028700" y="8171201"/>
            <a:ext cx="2271597" cy="697865"/>
          </a:xfrm>
          <a:prstGeom prst="rect">
            <a:avLst/>
          </a:prstGeom>
        </p:spPr>
        <p:txBody>
          <a:bodyPr lIns="0" tIns="0" rIns="0" bIns="0" rtlCol="0" anchor="t">
            <a:spAutoFit/>
          </a:bodyPr>
          <a:lstStyle/>
          <a:p>
            <a:pPr>
              <a:lnSpc>
                <a:spcPts val="5590"/>
              </a:lnSpc>
            </a:pPr>
            <a:r>
              <a:rPr lang="en-US" sz="4300">
                <a:solidFill>
                  <a:srgbClr val="343434"/>
                </a:solidFill>
                <a:latin typeface="Bobby Jones"/>
              </a:rPr>
              <a:t>Corbyn</a:t>
            </a:r>
          </a:p>
        </p:txBody>
      </p:sp>
      <p:sp>
        <p:nvSpPr>
          <p:cNvPr id="16" name="TextBox 16"/>
          <p:cNvSpPr txBox="1"/>
          <p:nvPr/>
        </p:nvSpPr>
        <p:spPr>
          <a:xfrm>
            <a:off x="14668207" y="8171201"/>
            <a:ext cx="3648043" cy="697865"/>
          </a:xfrm>
          <a:prstGeom prst="rect">
            <a:avLst/>
          </a:prstGeom>
        </p:spPr>
        <p:txBody>
          <a:bodyPr lIns="0" tIns="0" rIns="0" bIns="0" rtlCol="0" anchor="t">
            <a:spAutoFit/>
          </a:bodyPr>
          <a:lstStyle/>
          <a:p>
            <a:pPr>
              <a:lnSpc>
                <a:spcPts val="5590"/>
              </a:lnSpc>
            </a:pPr>
            <a:r>
              <a:rPr lang="en-US" sz="4300">
                <a:solidFill>
                  <a:srgbClr val="343434"/>
                </a:solidFill>
                <a:latin typeface="Bobby Jones"/>
              </a:rPr>
              <a:t>just stop oil</a:t>
            </a:r>
          </a:p>
        </p:txBody>
      </p:sp>
      <p:sp>
        <p:nvSpPr>
          <p:cNvPr id="17" name="TextBox 17"/>
          <p:cNvSpPr txBox="1"/>
          <p:nvPr/>
        </p:nvSpPr>
        <p:spPr>
          <a:xfrm>
            <a:off x="1028700" y="6687206"/>
            <a:ext cx="16230600" cy="490855"/>
          </a:xfrm>
          <a:prstGeom prst="rect">
            <a:avLst/>
          </a:prstGeom>
        </p:spPr>
        <p:txBody>
          <a:bodyPr lIns="0" tIns="0" rIns="0" bIns="0" rtlCol="0" anchor="t">
            <a:spAutoFit/>
          </a:bodyPr>
          <a:lstStyle/>
          <a:p>
            <a:pPr>
              <a:lnSpc>
                <a:spcPts val="3919"/>
              </a:lnSpc>
            </a:pPr>
            <a:r>
              <a:rPr lang="en-US" sz="2799">
                <a:solidFill>
                  <a:srgbClr val="343434"/>
                </a:solidFill>
                <a:latin typeface="Quicksand"/>
              </a:rPr>
              <a:t>This will happen with other things too, for example: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rot="184826">
            <a:off x="5084922" y="3793436"/>
            <a:ext cx="4204198" cy="5003199"/>
            <a:chOff x="0" y="0"/>
            <a:chExt cx="5605598" cy="6670932"/>
          </a:xfrm>
        </p:grpSpPr>
        <p:sp>
          <p:nvSpPr>
            <p:cNvPr id="3" name="Freeform 3"/>
            <p:cNvSpPr/>
            <p:nvPr/>
          </p:nvSpPr>
          <p:spPr>
            <a:xfrm rot="-171346">
              <a:off x="156524" y="127860"/>
              <a:ext cx="5292551" cy="6415213"/>
            </a:xfrm>
            <a:custGeom>
              <a:avLst/>
              <a:gdLst/>
              <a:ahLst/>
              <a:cxnLst/>
              <a:rect l="l" t="t" r="r" b="b"/>
              <a:pathLst>
                <a:path w="5292551" h="6415213">
                  <a:moveTo>
                    <a:pt x="0" y="0"/>
                  </a:moveTo>
                  <a:lnTo>
                    <a:pt x="5292550" y="0"/>
                  </a:lnTo>
                  <a:lnTo>
                    <a:pt x="5292550" y="6415213"/>
                  </a:lnTo>
                  <a:lnTo>
                    <a:pt x="0" y="6415213"/>
                  </a:lnTo>
                  <a:lnTo>
                    <a:pt x="0" y="0"/>
                  </a:lnTo>
                  <a:close/>
                </a:path>
              </a:pathLst>
            </a:custGeom>
            <a:blipFill>
              <a:blip r:embed="rId3"/>
              <a:stretch>
                <a:fillRect/>
              </a:stretch>
            </a:blipFill>
          </p:spPr>
          <p:txBody>
            <a:bodyPr/>
            <a:lstStyle/>
            <a:p>
              <a:endParaRPr lang="en-GB"/>
            </a:p>
          </p:txBody>
        </p:sp>
        <p:grpSp>
          <p:nvGrpSpPr>
            <p:cNvPr id="4" name="Group 4"/>
            <p:cNvGrpSpPr>
              <a:grpSpLocks noChangeAspect="1"/>
            </p:cNvGrpSpPr>
            <p:nvPr/>
          </p:nvGrpSpPr>
          <p:grpSpPr>
            <a:xfrm rot="-171346">
              <a:off x="322704" y="532431"/>
              <a:ext cx="4844638" cy="4844618"/>
              <a:chOff x="0" y="0"/>
              <a:chExt cx="6350025" cy="6350000"/>
            </a:xfrm>
          </p:grpSpPr>
          <p:sp>
            <p:nvSpPr>
              <p:cNvPr id="5" name="Freeform 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14329" r="-63447"/>
                </a:stretch>
              </a:blipFill>
            </p:spPr>
            <p:txBody>
              <a:bodyPr/>
              <a:lstStyle/>
              <a:p>
                <a:endParaRPr lang="en-GB"/>
              </a:p>
            </p:txBody>
          </p:sp>
        </p:grpSp>
      </p:grpSp>
      <p:grpSp>
        <p:nvGrpSpPr>
          <p:cNvPr id="6" name="Group 6"/>
          <p:cNvGrpSpPr/>
          <p:nvPr/>
        </p:nvGrpSpPr>
        <p:grpSpPr>
          <a:xfrm rot="354455">
            <a:off x="12644736" y="3398467"/>
            <a:ext cx="4498297" cy="5095731"/>
            <a:chOff x="0" y="0"/>
            <a:chExt cx="5997730" cy="6794309"/>
          </a:xfrm>
        </p:grpSpPr>
        <p:sp>
          <p:nvSpPr>
            <p:cNvPr id="7" name="Freeform 7"/>
            <p:cNvSpPr/>
            <p:nvPr/>
          </p:nvSpPr>
          <p:spPr>
            <a:xfrm rot="-720012">
              <a:off x="561091" y="442277"/>
              <a:ext cx="4875548" cy="5909755"/>
            </a:xfrm>
            <a:custGeom>
              <a:avLst/>
              <a:gdLst/>
              <a:ahLst/>
              <a:cxnLst/>
              <a:rect l="l" t="t" r="r" b="b"/>
              <a:pathLst>
                <a:path w="4875548" h="5909755">
                  <a:moveTo>
                    <a:pt x="0" y="0"/>
                  </a:moveTo>
                  <a:lnTo>
                    <a:pt x="4875548" y="0"/>
                  </a:lnTo>
                  <a:lnTo>
                    <a:pt x="4875548" y="5909755"/>
                  </a:lnTo>
                  <a:lnTo>
                    <a:pt x="0" y="5909755"/>
                  </a:lnTo>
                  <a:lnTo>
                    <a:pt x="0" y="0"/>
                  </a:lnTo>
                  <a:close/>
                </a:path>
              </a:pathLst>
            </a:custGeom>
            <a:blipFill>
              <a:blip r:embed="rId3"/>
              <a:stretch>
                <a:fillRect/>
              </a:stretch>
            </a:blipFill>
          </p:spPr>
          <p:txBody>
            <a:bodyPr/>
            <a:lstStyle/>
            <a:p>
              <a:endParaRPr lang="en-GB"/>
            </a:p>
          </p:txBody>
        </p:sp>
        <p:grpSp>
          <p:nvGrpSpPr>
            <p:cNvPr id="8" name="Group 8"/>
            <p:cNvGrpSpPr>
              <a:grpSpLocks noChangeAspect="1"/>
            </p:cNvGrpSpPr>
            <p:nvPr/>
          </p:nvGrpSpPr>
          <p:grpSpPr>
            <a:xfrm rot="-720012">
              <a:off x="659116" y="827888"/>
              <a:ext cx="4462926" cy="4462908"/>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38888" r="-38888"/>
                </a:stretch>
              </a:blipFill>
            </p:spPr>
            <p:txBody>
              <a:bodyPr/>
              <a:lstStyle/>
              <a:p>
                <a:endParaRPr lang="en-GB"/>
              </a:p>
            </p:txBody>
          </p:sp>
        </p:grpSp>
      </p:grpSp>
      <p:grpSp>
        <p:nvGrpSpPr>
          <p:cNvPr id="10" name="Group 10"/>
          <p:cNvGrpSpPr/>
          <p:nvPr/>
        </p:nvGrpSpPr>
        <p:grpSpPr>
          <a:xfrm>
            <a:off x="9009974" y="3503666"/>
            <a:ext cx="4196612" cy="4896817"/>
            <a:chOff x="0" y="0"/>
            <a:chExt cx="5595483" cy="6529089"/>
          </a:xfrm>
        </p:grpSpPr>
        <p:sp>
          <p:nvSpPr>
            <p:cNvPr id="11" name="Freeform 11"/>
            <p:cNvSpPr/>
            <p:nvPr/>
          </p:nvSpPr>
          <p:spPr>
            <a:xfrm rot="374106">
              <a:off x="312476" y="252101"/>
              <a:ext cx="4970532" cy="6024887"/>
            </a:xfrm>
            <a:custGeom>
              <a:avLst/>
              <a:gdLst/>
              <a:ahLst/>
              <a:cxnLst/>
              <a:rect l="l" t="t" r="r" b="b"/>
              <a:pathLst>
                <a:path w="4970532" h="6024887">
                  <a:moveTo>
                    <a:pt x="0" y="0"/>
                  </a:moveTo>
                  <a:lnTo>
                    <a:pt x="4970531" y="0"/>
                  </a:lnTo>
                  <a:lnTo>
                    <a:pt x="4970531" y="6024887"/>
                  </a:lnTo>
                  <a:lnTo>
                    <a:pt x="0" y="6024887"/>
                  </a:lnTo>
                  <a:lnTo>
                    <a:pt x="0" y="0"/>
                  </a:lnTo>
                  <a:close/>
                </a:path>
              </a:pathLst>
            </a:custGeom>
            <a:blipFill>
              <a:blip r:embed="rId3"/>
              <a:stretch>
                <a:fillRect/>
              </a:stretch>
            </a:blipFill>
          </p:spPr>
          <p:txBody>
            <a:bodyPr/>
            <a:lstStyle/>
            <a:p>
              <a:endParaRPr lang="en-GB"/>
            </a:p>
          </p:txBody>
        </p:sp>
        <p:grpSp>
          <p:nvGrpSpPr>
            <p:cNvPr id="12" name="Group 12"/>
            <p:cNvGrpSpPr>
              <a:grpSpLocks noChangeAspect="1"/>
            </p:cNvGrpSpPr>
            <p:nvPr/>
          </p:nvGrpSpPr>
          <p:grpSpPr>
            <a:xfrm rot="374106">
              <a:off x="525722" y="627975"/>
              <a:ext cx="4549872" cy="4549853"/>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6"/>
                <a:stretch>
                  <a:fillRect l="-24999" r="-24999"/>
                </a:stretch>
              </a:blipFill>
            </p:spPr>
            <p:txBody>
              <a:bodyPr/>
              <a:lstStyle/>
              <a:p>
                <a:endParaRPr lang="en-GB"/>
              </a:p>
            </p:txBody>
          </p:sp>
        </p:grpSp>
      </p:grpSp>
      <p:sp>
        <p:nvSpPr>
          <p:cNvPr id="14" name="Freeform 14"/>
          <p:cNvSpPr/>
          <p:nvPr/>
        </p:nvSpPr>
        <p:spPr>
          <a:xfrm rot="-365556">
            <a:off x="1535396" y="3869897"/>
            <a:ext cx="3742764" cy="4536684"/>
          </a:xfrm>
          <a:custGeom>
            <a:avLst/>
            <a:gdLst/>
            <a:ahLst/>
            <a:cxnLst/>
            <a:rect l="l" t="t" r="r" b="b"/>
            <a:pathLst>
              <a:path w="3742764" h="4536684">
                <a:moveTo>
                  <a:pt x="0" y="0"/>
                </a:moveTo>
                <a:lnTo>
                  <a:pt x="3742765" y="0"/>
                </a:lnTo>
                <a:lnTo>
                  <a:pt x="3742765" y="4536684"/>
                </a:lnTo>
                <a:lnTo>
                  <a:pt x="0" y="4536684"/>
                </a:lnTo>
                <a:lnTo>
                  <a:pt x="0" y="0"/>
                </a:lnTo>
                <a:close/>
              </a:path>
            </a:pathLst>
          </a:custGeom>
          <a:blipFill>
            <a:blip r:embed="rId3"/>
            <a:stretch>
              <a:fillRect/>
            </a:stretch>
          </a:blipFill>
        </p:spPr>
        <p:txBody>
          <a:bodyPr/>
          <a:lstStyle/>
          <a:p>
            <a:endParaRPr lang="en-GB"/>
          </a:p>
        </p:txBody>
      </p:sp>
      <p:grpSp>
        <p:nvGrpSpPr>
          <p:cNvPr id="15" name="Group 15"/>
          <p:cNvGrpSpPr>
            <a:grpSpLocks noChangeAspect="1"/>
          </p:cNvGrpSpPr>
          <p:nvPr/>
        </p:nvGrpSpPr>
        <p:grpSpPr>
          <a:xfrm rot="-365556">
            <a:off x="1637778" y="4158736"/>
            <a:ext cx="3426011" cy="3425997"/>
            <a:chOff x="0" y="0"/>
            <a:chExt cx="6350025" cy="6350000"/>
          </a:xfrm>
        </p:grpSpPr>
        <p:sp>
          <p:nvSpPr>
            <p:cNvPr id="16" name="Freeform 1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7"/>
              <a:stretch>
                <a:fillRect l="-16666" r="-16666"/>
              </a:stretch>
            </a:blipFill>
          </p:spPr>
          <p:txBody>
            <a:bodyPr/>
            <a:lstStyle/>
            <a:p>
              <a:endParaRPr lang="en-GB"/>
            </a:p>
          </p:txBody>
        </p:sp>
      </p:grpSp>
      <p:sp>
        <p:nvSpPr>
          <p:cNvPr id="17" name="Freeform 17"/>
          <p:cNvSpPr/>
          <p:nvPr/>
        </p:nvSpPr>
        <p:spPr>
          <a:xfrm>
            <a:off x="7942446" y="1517257"/>
            <a:ext cx="2135056" cy="1489202"/>
          </a:xfrm>
          <a:custGeom>
            <a:avLst/>
            <a:gdLst/>
            <a:ahLst/>
            <a:cxnLst/>
            <a:rect l="l" t="t" r="r" b="b"/>
            <a:pathLst>
              <a:path w="2135056" h="1489202">
                <a:moveTo>
                  <a:pt x="0" y="0"/>
                </a:moveTo>
                <a:lnTo>
                  <a:pt x="2135056" y="0"/>
                </a:lnTo>
                <a:lnTo>
                  <a:pt x="2135056" y="1489202"/>
                </a:lnTo>
                <a:lnTo>
                  <a:pt x="0" y="1489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8" name="TextBox 18"/>
          <p:cNvSpPr txBox="1"/>
          <p:nvPr/>
        </p:nvSpPr>
        <p:spPr>
          <a:xfrm>
            <a:off x="894674" y="1438167"/>
            <a:ext cx="7047772" cy="1742339"/>
          </a:xfrm>
          <a:prstGeom prst="rect">
            <a:avLst/>
          </a:prstGeom>
        </p:spPr>
        <p:txBody>
          <a:bodyPr lIns="0" tIns="0" rIns="0" bIns="0" rtlCol="0" anchor="t">
            <a:spAutoFit/>
          </a:bodyPr>
          <a:lstStyle/>
          <a:p>
            <a:pPr algn="ctr">
              <a:lnSpc>
                <a:spcPts val="6742"/>
              </a:lnSpc>
            </a:pPr>
            <a:r>
              <a:rPr lang="en-US" sz="6301">
                <a:solidFill>
                  <a:srgbClr val="FFFFFF"/>
                </a:solidFill>
                <a:latin typeface="Bobby Jones"/>
              </a:rPr>
              <a:t>Controversial figures</a:t>
            </a:r>
          </a:p>
        </p:txBody>
      </p:sp>
      <p:sp>
        <p:nvSpPr>
          <p:cNvPr id="19" name="TextBox 19"/>
          <p:cNvSpPr txBox="1"/>
          <p:nvPr/>
        </p:nvSpPr>
        <p:spPr>
          <a:xfrm>
            <a:off x="10077502" y="1666238"/>
            <a:ext cx="7047772" cy="1105515"/>
          </a:xfrm>
          <a:prstGeom prst="rect">
            <a:avLst/>
          </a:prstGeom>
        </p:spPr>
        <p:txBody>
          <a:bodyPr lIns="0" tIns="0" rIns="0" bIns="0" rtlCol="0" anchor="t">
            <a:spAutoFit/>
          </a:bodyPr>
          <a:lstStyle/>
          <a:p>
            <a:pPr algn="ctr">
              <a:lnSpc>
                <a:spcPts val="8712"/>
              </a:lnSpc>
            </a:pPr>
            <a:r>
              <a:rPr lang="en-US" sz="6701">
                <a:solidFill>
                  <a:srgbClr val="FFFFFF"/>
                </a:solidFill>
                <a:latin typeface="Bobby Jones"/>
              </a:rPr>
              <a:t>Polarisation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384508" y="4656732"/>
            <a:ext cx="5927584" cy="2295591"/>
          </a:xfrm>
          <a:custGeom>
            <a:avLst/>
            <a:gdLst/>
            <a:ahLst/>
            <a:cxnLst/>
            <a:rect l="l" t="t" r="r" b="b"/>
            <a:pathLst>
              <a:path w="5927584" h="2295591">
                <a:moveTo>
                  <a:pt x="5927584" y="0"/>
                </a:moveTo>
                <a:lnTo>
                  <a:pt x="0" y="0"/>
                </a:lnTo>
                <a:lnTo>
                  <a:pt x="0" y="2295592"/>
                </a:lnTo>
                <a:lnTo>
                  <a:pt x="5927584" y="2295592"/>
                </a:lnTo>
                <a:lnTo>
                  <a:pt x="592758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6877715" y="6540067"/>
            <a:ext cx="4532571" cy="2942050"/>
          </a:xfrm>
          <a:custGeom>
            <a:avLst/>
            <a:gdLst/>
            <a:ahLst/>
            <a:cxnLst/>
            <a:rect l="l" t="t" r="r" b="b"/>
            <a:pathLst>
              <a:path w="4532571" h="2942050">
                <a:moveTo>
                  <a:pt x="0" y="0"/>
                </a:moveTo>
                <a:lnTo>
                  <a:pt x="4532570" y="0"/>
                </a:lnTo>
                <a:lnTo>
                  <a:pt x="4532570" y="2942050"/>
                </a:lnTo>
                <a:lnTo>
                  <a:pt x="0" y="2942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4656347" y="4664208"/>
            <a:ext cx="4265091" cy="2768432"/>
          </a:xfrm>
          <a:custGeom>
            <a:avLst/>
            <a:gdLst/>
            <a:ahLst/>
            <a:cxnLst/>
            <a:rect l="l" t="t" r="r" b="b"/>
            <a:pathLst>
              <a:path w="4265091" h="2768432">
                <a:moveTo>
                  <a:pt x="4265091" y="0"/>
                </a:moveTo>
                <a:lnTo>
                  <a:pt x="0" y="0"/>
                </a:lnTo>
                <a:lnTo>
                  <a:pt x="0" y="2768431"/>
                </a:lnTo>
                <a:lnTo>
                  <a:pt x="4265091" y="2768431"/>
                </a:lnTo>
                <a:lnTo>
                  <a:pt x="426509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945040" y="1827403"/>
            <a:ext cx="4963930" cy="3222042"/>
          </a:xfrm>
          <a:custGeom>
            <a:avLst/>
            <a:gdLst/>
            <a:ahLst/>
            <a:cxnLst/>
            <a:rect l="l" t="t" r="r" b="b"/>
            <a:pathLst>
              <a:path w="4963930" h="3222042">
                <a:moveTo>
                  <a:pt x="0" y="0"/>
                </a:moveTo>
                <a:lnTo>
                  <a:pt x="4963930" y="0"/>
                </a:lnTo>
                <a:lnTo>
                  <a:pt x="4963930" y="3222042"/>
                </a:lnTo>
                <a:lnTo>
                  <a:pt x="0" y="32220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flipH="1">
            <a:off x="12494776" y="6599525"/>
            <a:ext cx="5464513" cy="2116257"/>
          </a:xfrm>
          <a:custGeom>
            <a:avLst/>
            <a:gdLst/>
            <a:ahLst/>
            <a:cxnLst/>
            <a:rect l="l" t="t" r="r" b="b"/>
            <a:pathLst>
              <a:path w="5464513" h="2116257">
                <a:moveTo>
                  <a:pt x="5464513" y="0"/>
                </a:moveTo>
                <a:lnTo>
                  <a:pt x="0" y="0"/>
                </a:lnTo>
                <a:lnTo>
                  <a:pt x="0" y="2116257"/>
                </a:lnTo>
                <a:lnTo>
                  <a:pt x="5464513" y="2116257"/>
                </a:lnTo>
                <a:lnTo>
                  <a:pt x="546451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flipH="1">
            <a:off x="6994531" y="2040875"/>
            <a:ext cx="4779954" cy="3102625"/>
          </a:xfrm>
          <a:custGeom>
            <a:avLst/>
            <a:gdLst/>
            <a:ahLst/>
            <a:cxnLst/>
            <a:rect l="l" t="t" r="r" b="b"/>
            <a:pathLst>
              <a:path w="4779954" h="3102625">
                <a:moveTo>
                  <a:pt x="4779955" y="0"/>
                </a:moveTo>
                <a:lnTo>
                  <a:pt x="0" y="0"/>
                </a:lnTo>
                <a:lnTo>
                  <a:pt x="0" y="3102625"/>
                </a:lnTo>
                <a:lnTo>
                  <a:pt x="4779955" y="3102625"/>
                </a:lnTo>
                <a:lnTo>
                  <a:pt x="477995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flipH="1">
            <a:off x="12860047" y="1650807"/>
            <a:ext cx="5188031" cy="3367504"/>
          </a:xfrm>
          <a:custGeom>
            <a:avLst/>
            <a:gdLst/>
            <a:ahLst/>
            <a:cxnLst/>
            <a:rect l="l" t="t" r="r" b="b"/>
            <a:pathLst>
              <a:path w="5188031" h="3367504">
                <a:moveTo>
                  <a:pt x="5188032" y="0"/>
                </a:moveTo>
                <a:lnTo>
                  <a:pt x="0" y="0"/>
                </a:lnTo>
                <a:lnTo>
                  <a:pt x="0" y="3367504"/>
                </a:lnTo>
                <a:lnTo>
                  <a:pt x="5188032" y="3367504"/>
                </a:lnTo>
                <a:lnTo>
                  <a:pt x="518803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flipH="1">
            <a:off x="786564" y="5350440"/>
            <a:ext cx="3687534" cy="3755821"/>
          </a:xfrm>
          <a:custGeom>
            <a:avLst/>
            <a:gdLst/>
            <a:ahLst/>
            <a:cxnLst/>
            <a:rect l="l" t="t" r="r" b="b"/>
            <a:pathLst>
              <a:path w="3687534" h="3755821">
                <a:moveTo>
                  <a:pt x="3687534" y="0"/>
                </a:moveTo>
                <a:lnTo>
                  <a:pt x="0" y="0"/>
                </a:lnTo>
                <a:lnTo>
                  <a:pt x="0" y="3755821"/>
                </a:lnTo>
                <a:lnTo>
                  <a:pt x="3687534" y="3755821"/>
                </a:lnTo>
                <a:lnTo>
                  <a:pt x="3687534"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a:off x="14347988" y="8108561"/>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 name="Freeform 11"/>
          <p:cNvSpPr/>
          <p:nvPr/>
        </p:nvSpPr>
        <p:spPr>
          <a:xfrm>
            <a:off x="15454063" y="4576799"/>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Freeform 12"/>
          <p:cNvSpPr/>
          <p:nvPr/>
        </p:nvSpPr>
        <p:spPr>
          <a:xfrm>
            <a:off x="10717765" y="7984911"/>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3" name="Freeform 13"/>
          <p:cNvSpPr/>
          <p:nvPr/>
        </p:nvSpPr>
        <p:spPr>
          <a:xfrm>
            <a:off x="564287" y="3620592"/>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14" name="Group 14"/>
          <p:cNvGrpSpPr/>
          <p:nvPr/>
        </p:nvGrpSpPr>
        <p:grpSpPr>
          <a:xfrm rot="-548014">
            <a:off x="1358401" y="4127647"/>
            <a:ext cx="107229" cy="39003"/>
            <a:chOff x="0" y="0"/>
            <a:chExt cx="1913890" cy="696140"/>
          </a:xfrm>
        </p:grpSpPr>
        <p:sp>
          <p:nvSpPr>
            <p:cNvPr id="15" name="Freeform 15"/>
            <p:cNvSpPr/>
            <p:nvPr/>
          </p:nvSpPr>
          <p:spPr>
            <a:xfrm>
              <a:off x="0" y="0"/>
              <a:ext cx="1913890" cy="696140"/>
            </a:xfrm>
            <a:custGeom>
              <a:avLst/>
              <a:gdLst/>
              <a:ahLst/>
              <a:cxnLst/>
              <a:rect l="l" t="t" r="r" b="b"/>
              <a:pathLst>
                <a:path w="1913890" h="696140">
                  <a:moveTo>
                    <a:pt x="0" y="0"/>
                  </a:moveTo>
                  <a:lnTo>
                    <a:pt x="1913890" y="0"/>
                  </a:lnTo>
                  <a:lnTo>
                    <a:pt x="1913890" y="696140"/>
                  </a:lnTo>
                  <a:lnTo>
                    <a:pt x="0" y="696140"/>
                  </a:lnTo>
                  <a:close/>
                </a:path>
              </a:pathLst>
            </a:custGeom>
            <a:solidFill>
              <a:srgbClr val="660087"/>
            </a:solidFill>
          </p:spPr>
          <p:txBody>
            <a:bodyPr/>
            <a:lstStyle/>
            <a:p>
              <a:endParaRPr lang="en-GB"/>
            </a:p>
          </p:txBody>
        </p:sp>
      </p:grpSp>
      <p:sp>
        <p:nvSpPr>
          <p:cNvPr id="16" name="Freeform 16"/>
          <p:cNvSpPr/>
          <p:nvPr/>
        </p:nvSpPr>
        <p:spPr>
          <a:xfrm>
            <a:off x="4181923" y="7525363"/>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7" name="Freeform 17"/>
          <p:cNvSpPr/>
          <p:nvPr/>
        </p:nvSpPr>
        <p:spPr>
          <a:xfrm>
            <a:off x="9912996" y="646615"/>
            <a:ext cx="1193896" cy="832742"/>
          </a:xfrm>
          <a:custGeom>
            <a:avLst/>
            <a:gdLst/>
            <a:ahLst/>
            <a:cxnLst/>
            <a:rect l="l" t="t" r="r" b="b"/>
            <a:pathLst>
              <a:path w="1193896" h="832742">
                <a:moveTo>
                  <a:pt x="0" y="0"/>
                </a:moveTo>
                <a:lnTo>
                  <a:pt x="1193896" y="0"/>
                </a:lnTo>
                <a:lnTo>
                  <a:pt x="1193896" y="832742"/>
                </a:lnTo>
                <a:lnTo>
                  <a:pt x="0" y="83274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8" name="TextBox 18"/>
          <p:cNvSpPr txBox="1"/>
          <p:nvPr/>
        </p:nvSpPr>
        <p:spPr>
          <a:xfrm>
            <a:off x="1953868" y="682051"/>
            <a:ext cx="8250655" cy="797306"/>
          </a:xfrm>
          <a:prstGeom prst="rect">
            <a:avLst/>
          </a:prstGeom>
        </p:spPr>
        <p:txBody>
          <a:bodyPr lIns="0" tIns="0" rIns="0" bIns="0" rtlCol="0" anchor="t">
            <a:spAutoFit/>
          </a:bodyPr>
          <a:lstStyle/>
          <a:p>
            <a:pPr algn="ctr">
              <a:lnSpc>
                <a:spcPts val="5992"/>
              </a:lnSpc>
            </a:pPr>
            <a:r>
              <a:rPr lang="en-US" sz="5600">
                <a:solidFill>
                  <a:srgbClr val="343434"/>
                </a:solidFill>
                <a:latin typeface="Bobby Jones"/>
              </a:rPr>
              <a:t>Controversial figures</a:t>
            </a:r>
          </a:p>
        </p:txBody>
      </p:sp>
      <p:sp>
        <p:nvSpPr>
          <p:cNvPr id="19" name="TextBox 19"/>
          <p:cNvSpPr txBox="1"/>
          <p:nvPr/>
        </p:nvSpPr>
        <p:spPr>
          <a:xfrm>
            <a:off x="10790710" y="550352"/>
            <a:ext cx="5098297" cy="929005"/>
          </a:xfrm>
          <a:prstGeom prst="rect">
            <a:avLst/>
          </a:prstGeom>
        </p:spPr>
        <p:txBody>
          <a:bodyPr lIns="0" tIns="0" rIns="0" bIns="0" rtlCol="0" anchor="t">
            <a:spAutoFit/>
          </a:bodyPr>
          <a:lstStyle/>
          <a:p>
            <a:pPr algn="ctr">
              <a:lnSpc>
                <a:spcPts val="7280"/>
              </a:lnSpc>
            </a:pPr>
            <a:r>
              <a:rPr lang="en-US" sz="5600">
                <a:solidFill>
                  <a:srgbClr val="343434"/>
                </a:solidFill>
                <a:latin typeface="Bobby Jones"/>
              </a:rPr>
              <a:t>Polarisation</a:t>
            </a:r>
          </a:p>
        </p:txBody>
      </p:sp>
      <p:sp>
        <p:nvSpPr>
          <p:cNvPr id="20" name="TextBox 20"/>
          <p:cNvSpPr txBox="1"/>
          <p:nvPr/>
        </p:nvSpPr>
        <p:spPr>
          <a:xfrm>
            <a:off x="1355985" y="2199960"/>
            <a:ext cx="4386716" cy="2008505"/>
          </a:xfrm>
          <a:prstGeom prst="rect">
            <a:avLst/>
          </a:prstGeom>
        </p:spPr>
        <p:txBody>
          <a:bodyPr lIns="0" tIns="0" rIns="0" bIns="0" rtlCol="0" anchor="t">
            <a:spAutoFit/>
          </a:bodyPr>
          <a:lstStyle/>
          <a:p>
            <a:pPr algn="ctr">
              <a:lnSpc>
                <a:spcPts val="3220"/>
              </a:lnSpc>
              <a:spcBef>
                <a:spcPct val="0"/>
              </a:spcBef>
            </a:pPr>
            <a:r>
              <a:rPr lang="en-US" sz="2300">
                <a:solidFill>
                  <a:srgbClr val="343434"/>
                </a:solidFill>
                <a:latin typeface="IreneFlorentina"/>
              </a:rPr>
              <a:t>Men's March to protest at the creeping global emasculation of my gender by rabid feminists. </a:t>
            </a:r>
          </a:p>
        </p:txBody>
      </p:sp>
      <p:sp>
        <p:nvSpPr>
          <p:cNvPr id="21" name="TextBox 21"/>
          <p:cNvSpPr txBox="1"/>
          <p:nvPr/>
        </p:nvSpPr>
        <p:spPr>
          <a:xfrm>
            <a:off x="1028700" y="5546933"/>
            <a:ext cx="3153223" cy="3208655"/>
          </a:xfrm>
          <a:prstGeom prst="rect">
            <a:avLst/>
          </a:prstGeom>
        </p:spPr>
        <p:txBody>
          <a:bodyPr lIns="0" tIns="0" rIns="0" bIns="0" rtlCol="0" anchor="t">
            <a:spAutoFit/>
          </a:bodyPr>
          <a:lstStyle/>
          <a:p>
            <a:pPr algn="ctr">
              <a:lnSpc>
                <a:spcPts val="3220"/>
              </a:lnSpc>
              <a:spcBef>
                <a:spcPct val="0"/>
              </a:spcBef>
            </a:pPr>
            <a:r>
              <a:rPr lang="en-US" sz="2300">
                <a:solidFill>
                  <a:srgbClr val="FFFFFF"/>
                </a:solidFill>
                <a:latin typeface="IreneFlorentina"/>
              </a:rPr>
              <a:t>An extremely credible source has called my office and told me that Barack Obama's birth certificate is a fraud. </a:t>
            </a:r>
          </a:p>
        </p:txBody>
      </p:sp>
      <p:sp>
        <p:nvSpPr>
          <p:cNvPr id="22" name="TextBox 22"/>
          <p:cNvSpPr txBox="1"/>
          <p:nvPr/>
        </p:nvSpPr>
        <p:spPr>
          <a:xfrm>
            <a:off x="7122289" y="2325149"/>
            <a:ext cx="4259222" cy="2008505"/>
          </a:xfrm>
          <a:prstGeom prst="rect">
            <a:avLst/>
          </a:prstGeom>
        </p:spPr>
        <p:txBody>
          <a:bodyPr lIns="0" tIns="0" rIns="0" bIns="0" rtlCol="0" anchor="t">
            <a:spAutoFit/>
          </a:bodyPr>
          <a:lstStyle/>
          <a:p>
            <a:pPr algn="ctr">
              <a:lnSpc>
                <a:spcPts val="3220"/>
              </a:lnSpc>
              <a:spcBef>
                <a:spcPct val="0"/>
              </a:spcBef>
            </a:pPr>
            <a:r>
              <a:rPr lang="en-US" sz="2300">
                <a:solidFill>
                  <a:srgbClr val="343434"/>
                </a:solidFill>
                <a:latin typeface="IreneFlorentina"/>
              </a:rPr>
              <a:t>All of the women on The Apprentice flirted with men consciously or unconsciously. That's to be expected. </a:t>
            </a:r>
          </a:p>
        </p:txBody>
      </p:sp>
      <p:sp>
        <p:nvSpPr>
          <p:cNvPr id="23" name="TextBox 23"/>
          <p:cNvSpPr txBox="1"/>
          <p:nvPr/>
        </p:nvSpPr>
        <p:spPr>
          <a:xfrm>
            <a:off x="5016596" y="5108560"/>
            <a:ext cx="3234059" cy="1263015"/>
          </a:xfrm>
          <a:prstGeom prst="rect">
            <a:avLst/>
          </a:prstGeom>
        </p:spPr>
        <p:txBody>
          <a:bodyPr lIns="0" tIns="0" rIns="0" bIns="0" rtlCol="0" anchor="t">
            <a:spAutoFit/>
          </a:bodyPr>
          <a:lstStyle/>
          <a:p>
            <a:pPr algn="ctr">
              <a:lnSpc>
                <a:spcPts val="3360"/>
              </a:lnSpc>
            </a:pPr>
            <a:r>
              <a:rPr lang="en-US" sz="2400">
                <a:solidFill>
                  <a:srgbClr val="FFFFFF"/>
                </a:solidFill>
                <a:latin typeface="IreneFlorentina"/>
              </a:rPr>
              <a:t>Men and women </a:t>
            </a:r>
          </a:p>
          <a:p>
            <a:pPr algn="ctr">
              <a:lnSpc>
                <a:spcPts val="3360"/>
              </a:lnSpc>
              <a:spcBef>
                <a:spcPct val="0"/>
              </a:spcBef>
            </a:pPr>
            <a:r>
              <a:rPr lang="en-US" sz="2400">
                <a:solidFill>
                  <a:srgbClr val="FFFFFF"/>
                </a:solidFill>
                <a:latin typeface="IreneFlorentina"/>
              </a:rPr>
              <a:t>can't coexist in the workplace.</a:t>
            </a:r>
          </a:p>
        </p:txBody>
      </p:sp>
      <p:sp>
        <p:nvSpPr>
          <p:cNvPr id="24" name="TextBox 24"/>
          <p:cNvSpPr txBox="1"/>
          <p:nvPr/>
        </p:nvSpPr>
        <p:spPr>
          <a:xfrm>
            <a:off x="12948475" y="6807869"/>
            <a:ext cx="4401005" cy="1263015"/>
          </a:xfrm>
          <a:prstGeom prst="rect">
            <a:avLst/>
          </a:prstGeom>
        </p:spPr>
        <p:txBody>
          <a:bodyPr lIns="0" tIns="0" rIns="0" bIns="0" rtlCol="0" anchor="t">
            <a:spAutoFit/>
          </a:bodyPr>
          <a:lstStyle/>
          <a:p>
            <a:pPr algn="ctr">
              <a:lnSpc>
                <a:spcPts val="3360"/>
              </a:lnSpc>
              <a:spcBef>
                <a:spcPct val="0"/>
              </a:spcBef>
            </a:pPr>
            <a:r>
              <a:rPr lang="en-US" sz="2400">
                <a:solidFill>
                  <a:srgbClr val="343434"/>
                </a:solidFill>
                <a:latin typeface="IreneFlorentina"/>
              </a:rPr>
              <a:t>You don’t have to be handsome. You just need to be scary. </a:t>
            </a:r>
          </a:p>
        </p:txBody>
      </p:sp>
      <p:sp>
        <p:nvSpPr>
          <p:cNvPr id="25" name="TextBox 25"/>
          <p:cNvSpPr txBox="1"/>
          <p:nvPr/>
        </p:nvSpPr>
        <p:spPr>
          <a:xfrm>
            <a:off x="13071091" y="1932660"/>
            <a:ext cx="4583474" cy="2101215"/>
          </a:xfrm>
          <a:prstGeom prst="rect">
            <a:avLst/>
          </a:prstGeom>
        </p:spPr>
        <p:txBody>
          <a:bodyPr lIns="0" tIns="0" rIns="0" bIns="0" rtlCol="0" anchor="t">
            <a:spAutoFit/>
          </a:bodyPr>
          <a:lstStyle/>
          <a:p>
            <a:pPr algn="ctr">
              <a:lnSpc>
                <a:spcPts val="3360"/>
              </a:lnSpc>
              <a:spcBef>
                <a:spcPct val="0"/>
              </a:spcBef>
            </a:pPr>
            <a:r>
              <a:rPr lang="en-US" sz="2400">
                <a:solidFill>
                  <a:srgbClr val="343434"/>
                </a:solidFill>
                <a:latin typeface="IreneFlorentina"/>
              </a:rPr>
              <a:t>I do know how to administer CPR. However, I will not administer CPR unless you’re a hot female.</a:t>
            </a:r>
          </a:p>
        </p:txBody>
      </p:sp>
      <p:sp>
        <p:nvSpPr>
          <p:cNvPr id="26" name="TextBox 26"/>
          <p:cNvSpPr txBox="1"/>
          <p:nvPr/>
        </p:nvSpPr>
        <p:spPr>
          <a:xfrm>
            <a:off x="7235682" y="6885649"/>
            <a:ext cx="3755106" cy="1682115"/>
          </a:xfrm>
          <a:prstGeom prst="rect">
            <a:avLst/>
          </a:prstGeom>
        </p:spPr>
        <p:txBody>
          <a:bodyPr lIns="0" tIns="0" rIns="0" bIns="0" rtlCol="0" anchor="t">
            <a:spAutoFit/>
          </a:bodyPr>
          <a:lstStyle/>
          <a:p>
            <a:pPr algn="ctr">
              <a:lnSpc>
                <a:spcPts val="3360"/>
              </a:lnSpc>
              <a:spcBef>
                <a:spcPct val="0"/>
              </a:spcBef>
            </a:pPr>
            <a:r>
              <a:rPr lang="en-US" sz="2400">
                <a:solidFill>
                  <a:srgbClr val="343434"/>
                </a:solidFill>
                <a:latin typeface="IreneFlorentina"/>
              </a:rPr>
              <a:t>'I think we should ban divorce too. Yeah, I think that should be banned.'</a:t>
            </a:r>
          </a:p>
        </p:txBody>
      </p:sp>
      <p:sp>
        <p:nvSpPr>
          <p:cNvPr id="27" name="TextBox 27"/>
          <p:cNvSpPr txBox="1"/>
          <p:nvPr/>
        </p:nvSpPr>
        <p:spPr>
          <a:xfrm>
            <a:off x="9921888" y="4948763"/>
            <a:ext cx="5145777" cy="1263015"/>
          </a:xfrm>
          <a:prstGeom prst="rect">
            <a:avLst/>
          </a:prstGeom>
        </p:spPr>
        <p:txBody>
          <a:bodyPr lIns="0" tIns="0" rIns="0" bIns="0" rtlCol="0" anchor="t">
            <a:spAutoFit/>
          </a:bodyPr>
          <a:lstStyle/>
          <a:p>
            <a:pPr algn="ctr">
              <a:lnSpc>
                <a:spcPts val="3360"/>
              </a:lnSpc>
              <a:spcBef>
                <a:spcPct val="0"/>
              </a:spcBef>
            </a:pPr>
            <a:r>
              <a:rPr lang="en-US" sz="2400">
                <a:solidFill>
                  <a:srgbClr val="FFFFFF"/>
                </a:solidFill>
                <a:latin typeface="IreneFlorentina"/>
              </a:rPr>
              <a:t>I will build a great wall- and nobody builds walls better than me, believe me.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3579160"/>
            <a:ext cx="7837131" cy="2263140"/>
          </a:xfrm>
          <a:prstGeom prst="rect">
            <a:avLst/>
          </a:prstGeom>
        </p:spPr>
        <p:txBody>
          <a:bodyPr lIns="0" tIns="0" rIns="0" bIns="0" rtlCol="0" anchor="t">
            <a:spAutoFit/>
          </a:bodyPr>
          <a:lstStyle/>
          <a:p>
            <a:pPr>
              <a:lnSpc>
                <a:spcPts val="17940"/>
              </a:lnSpc>
            </a:pPr>
            <a:r>
              <a:rPr lang="en-US" sz="13800">
                <a:solidFill>
                  <a:srgbClr val="FFFFFF"/>
                </a:solidFill>
                <a:latin typeface="Bobby Jones"/>
              </a:rPr>
              <a:t>break  </a:t>
            </a:r>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3579160"/>
            <a:ext cx="7837131" cy="2263140"/>
          </a:xfrm>
          <a:prstGeom prst="rect">
            <a:avLst/>
          </a:prstGeom>
        </p:spPr>
        <p:txBody>
          <a:bodyPr lIns="0" tIns="0" rIns="0" bIns="0" rtlCol="0" anchor="t">
            <a:spAutoFit/>
          </a:bodyPr>
          <a:lstStyle/>
          <a:p>
            <a:pPr>
              <a:lnSpc>
                <a:spcPts val="17940"/>
              </a:lnSpc>
            </a:pPr>
            <a:r>
              <a:rPr lang="en-US" sz="13800">
                <a:solidFill>
                  <a:srgbClr val="FFFFFF"/>
                </a:solidFill>
                <a:latin typeface="Bobby Jones"/>
              </a:rPr>
              <a:t>GAME </a:t>
            </a:r>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1369704" y="0"/>
            <a:ext cx="6918296" cy="10287000"/>
            <a:chOff x="0" y="0"/>
            <a:chExt cx="9224395" cy="13716000"/>
          </a:xfrm>
        </p:grpSpPr>
        <p:grpSp>
          <p:nvGrpSpPr>
            <p:cNvPr id="3" name="Group 3"/>
            <p:cNvGrpSpPr/>
            <p:nvPr/>
          </p:nvGrpSpPr>
          <p:grpSpPr>
            <a:xfrm>
              <a:off x="1827179" y="0"/>
              <a:ext cx="7397216" cy="13716000"/>
              <a:chOff x="0" y="0"/>
              <a:chExt cx="1876701" cy="3479800"/>
            </a:xfrm>
          </p:grpSpPr>
          <p:sp>
            <p:nvSpPr>
              <p:cNvPr id="4" name="Freeform 4"/>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5" name="Freeform 5"/>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6" name="Freeform 6"/>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7" name="Freeform 7"/>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
        <p:nvSpPr>
          <p:cNvPr id="8" name="TextBox 8"/>
          <p:cNvSpPr txBox="1"/>
          <p:nvPr/>
        </p:nvSpPr>
        <p:spPr>
          <a:xfrm>
            <a:off x="1028700" y="3579160"/>
            <a:ext cx="11917322" cy="2263140"/>
          </a:xfrm>
          <a:prstGeom prst="rect">
            <a:avLst/>
          </a:prstGeom>
        </p:spPr>
        <p:txBody>
          <a:bodyPr lIns="0" tIns="0" rIns="0" bIns="0" rtlCol="0" anchor="t">
            <a:spAutoFit/>
          </a:bodyPr>
          <a:lstStyle/>
          <a:p>
            <a:pPr>
              <a:lnSpc>
                <a:spcPts val="17940"/>
              </a:lnSpc>
            </a:pPr>
            <a:r>
              <a:rPr lang="en-US" sz="13800">
                <a:solidFill>
                  <a:srgbClr val="FFFFFF"/>
                </a:solidFill>
                <a:latin typeface="Bobby Jones"/>
              </a:rPr>
              <a:t>Introductions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463362" y="524262"/>
            <a:ext cx="5695870" cy="1612126"/>
            <a:chOff x="0" y="0"/>
            <a:chExt cx="2333287" cy="660400"/>
          </a:xfrm>
        </p:grpSpPr>
        <p:sp>
          <p:nvSpPr>
            <p:cNvPr id="3" name="Freeform 3"/>
            <p:cNvSpPr/>
            <p:nvPr/>
          </p:nvSpPr>
          <p:spPr>
            <a:xfrm>
              <a:off x="0" y="0"/>
              <a:ext cx="2333287" cy="660400"/>
            </a:xfrm>
            <a:custGeom>
              <a:avLst/>
              <a:gdLst/>
              <a:ahLst/>
              <a:cxnLst/>
              <a:rect l="l" t="t" r="r" b="b"/>
              <a:pathLst>
                <a:path w="2333287" h="660400">
                  <a:moveTo>
                    <a:pt x="2208826" y="660400"/>
                  </a:moveTo>
                  <a:lnTo>
                    <a:pt x="124460" y="660400"/>
                  </a:lnTo>
                  <a:cubicBezTo>
                    <a:pt x="55880" y="660400"/>
                    <a:pt x="0" y="604520"/>
                    <a:pt x="0" y="535940"/>
                  </a:cubicBezTo>
                  <a:lnTo>
                    <a:pt x="0" y="124460"/>
                  </a:lnTo>
                  <a:cubicBezTo>
                    <a:pt x="0" y="55880"/>
                    <a:pt x="55880" y="0"/>
                    <a:pt x="124460" y="0"/>
                  </a:cubicBezTo>
                  <a:lnTo>
                    <a:pt x="2208827" y="0"/>
                  </a:lnTo>
                  <a:cubicBezTo>
                    <a:pt x="2277407" y="0"/>
                    <a:pt x="2333287" y="55880"/>
                    <a:pt x="2333287" y="124460"/>
                  </a:cubicBezTo>
                  <a:lnTo>
                    <a:pt x="2333287" y="535940"/>
                  </a:lnTo>
                  <a:cubicBezTo>
                    <a:pt x="2333287" y="604520"/>
                    <a:pt x="2277407" y="660400"/>
                    <a:pt x="2208827" y="660400"/>
                  </a:cubicBezTo>
                  <a:close/>
                </a:path>
              </a:pathLst>
            </a:custGeom>
            <a:solidFill>
              <a:srgbClr val="2D7D9E"/>
            </a:solidFill>
          </p:spPr>
          <p:txBody>
            <a:bodyPr/>
            <a:lstStyle/>
            <a:p>
              <a:endParaRPr lang="en-GB"/>
            </a:p>
          </p:txBody>
        </p:sp>
      </p:grpSp>
      <p:sp>
        <p:nvSpPr>
          <p:cNvPr id="4" name="TextBox 4"/>
          <p:cNvSpPr txBox="1"/>
          <p:nvPr/>
        </p:nvSpPr>
        <p:spPr>
          <a:xfrm>
            <a:off x="510468" y="438537"/>
            <a:ext cx="1874106"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real </a:t>
            </a:r>
          </a:p>
        </p:txBody>
      </p:sp>
      <p:sp>
        <p:nvSpPr>
          <p:cNvPr id="5" name="Freeform 5"/>
          <p:cNvSpPr/>
          <p:nvPr/>
        </p:nvSpPr>
        <p:spPr>
          <a:xfrm>
            <a:off x="20277" y="6122602"/>
            <a:ext cx="10059840" cy="1986818"/>
          </a:xfrm>
          <a:custGeom>
            <a:avLst/>
            <a:gdLst/>
            <a:ahLst/>
            <a:cxnLst/>
            <a:rect l="l" t="t" r="r" b="b"/>
            <a:pathLst>
              <a:path w="10059840" h="1986818">
                <a:moveTo>
                  <a:pt x="0" y="0"/>
                </a:moveTo>
                <a:lnTo>
                  <a:pt x="10059840" y="0"/>
                </a:lnTo>
                <a:lnTo>
                  <a:pt x="10059840" y="1986818"/>
                </a:lnTo>
                <a:lnTo>
                  <a:pt x="0" y="1986818"/>
                </a:lnTo>
                <a:lnTo>
                  <a:pt x="0" y="0"/>
                </a:lnTo>
                <a:close/>
              </a:path>
            </a:pathLst>
          </a:custGeom>
          <a:blipFill>
            <a:blip r:embed="rId2"/>
            <a:stretch>
              <a:fillRect/>
            </a:stretch>
          </a:blipFill>
        </p:spPr>
        <p:txBody>
          <a:bodyPr/>
          <a:lstStyle/>
          <a:p>
            <a:endParaRPr lang="en-GB"/>
          </a:p>
        </p:txBody>
      </p:sp>
      <p:sp>
        <p:nvSpPr>
          <p:cNvPr id="6" name="Freeform 6"/>
          <p:cNvSpPr/>
          <p:nvPr/>
        </p:nvSpPr>
        <p:spPr>
          <a:xfrm flipH="1">
            <a:off x="1043203" y="2808044"/>
            <a:ext cx="6177787" cy="4404608"/>
          </a:xfrm>
          <a:custGeom>
            <a:avLst/>
            <a:gdLst/>
            <a:ahLst/>
            <a:cxnLst/>
            <a:rect l="l" t="t" r="r" b="b"/>
            <a:pathLst>
              <a:path w="6177787" h="4404608">
                <a:moveTo>
                  <a:pt x="6177788" y="0"/>
                </a:moveTo>
                <a:lnTo>
                  <a:pt x="0" y="0"/>
                </a:lnTo>
                <a:lnTo>
                  <a:pt x="0" y="4404608"/>
                </a:lnTo>
                <a:lnTo>
                  <a:pt x="6177788" y="4404608"/>
                </a:lnTo>
                <a:lnTo>
                  <a:pt x="617778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rot="1316342">
            <a:off x="8777788" y="-460171"/>
            <a:ext cx="14833550" cy="14833550"/>
          </a:xfrm>
          <a:custGeom>
            <a:avLst/>
            <a:gdLst/>
            <a:ahLst/>
            <a:cxnLst/>
            <a:rect l="l" t="t" r="r" b="b"/>
            <a:pathLst>
              <a:path w="14833550" h="14833550">
                <a:moveTo>
                  <a:pt x="0" y="0"/>
                </a:moveTo>
                <a:lnTo>
                  <a:pt x="14833550" y="0"/>
                </a:lnTo>
                <a:lnTo>
                  <a:pt x="14833550" y="14833550"/>
                </a:lnTo>
                <a:lnTo>
                  <a:pt x="0" y="148335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8474125" y="5963195"/>
            <a:ext cx="10059840" cy="1986818"/>
          </a:xfrm>
          <a:custGeom>
            <a:avLst/>
            <a:gdLst/>
            <a:ahLst/>
            <a:cxnLst/>
            <a:rect l="l" t="t" r="r" b="b"/>
            <a:pathLst>
              <a:path w="10059840" h="1986818">
                <a:moveTo>
                  <a:pt x="0" y="0"/>
                </a:moveTo>
                <a:lnTo>
                  <a:pt x="10059840" y="0"/>
                </a:lnTo>
                <a:lnTo>
                  <a:pt x="10059840" y="1986819"/>
                </a:lnTo>
                <a:lnTo>
                  <a:pt x="0" y="1986819"/>
                </a:lnTo>
                <a:lnTo>
                  <a:pt x="0" y="0"/>
                </a:lnTo>
                <a:close/>
              </a:path>
            </a:pathLst>
          </a:custGeom>
          <a:blipFill>
            <a:blip r:embed="rId2">
              <a:alphaModFix amt="55000"/>
            </a:blip>
            <a:stretch>
              <a:fillRect/>
            </a:stretch>
          </a:blipFill>
        </p:spPr>
        <p:txBody>
          <a:bodyPr/>
          <a:lstStyle/>
          <a:p>
            <a:endParaRPr lang="en-GB"/>
          </a:p>
        </p:txBody>
      </p:sp>
      <p:sp>
        <p:nvSpPr>
          <p:cNvPr id="9" name="Freeform 9"/>
          <p:cNvSpPr/>
          <p:nvPr/>
        </p:nvSpPr>
        <p:spPr>
          <a:xfrm>
            <a:off x="10995321" y="2746591"/>
            <a:ext cx="6263979" cy="4466061"/>
          </a:xfrm>
          <a:custGeom>
            <a:avLst/>
            <a:gdLst/>
            <a:ahLst/>
            <a:cxnLst/>
            <a:rect l="l" t="t" r="r" b="b"/>
            <a:pathLst>
              <a:path w="6263979" h="4466061">
                <a:moveTo>
                  <a:pt x="0" y="0"/>
                </a:moveTo>
                <a:lnTo>
                  <a:pt x="6263979" y="0"/>
                </a:lnTo>
                <a:lnTo>
                  <a:pt x="6263979" y="4466061"/>
                </a:lnTo>
                <a:lnTo>
                  <a:pt x="0" y="44660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10"/>
          <p:cNvSpPr txBox="1"/>
          <p:nvPr/>
        </p:nvSpPr>
        <p:spPr>
          <a:xfrm>
            <a:off x="11320047" y="4576660"/>
            <a:ext cx="3618354" cy="1545941"/>
          </a:xfrm>
          <a:prstGeom prst="rect">
            <a:avLst/>
          </a:prstGeom>
        </p:spPr>
        <p:txBody>
          <a:bodyPr lIns="0" tIns="0" rIns="0" bIns="0" rtlCol="0" anchor="t">
            <a:spAutoFit/>
          </a:bodyPr>
          <a:lstStyle/>
          <a:p>
            <a:pPr algn="ctr">
              <a:lnSpc>
                <a:spcPts val="12214"/>
              </a:lnSpc>
            </a:pPr>
            <a:r>
              <a:rPr lang="en-US" sz="9396">
                <a:solidFill>
                  <a:srgbClr val="FFFFFF"/>
                </a:solidFill>
                <a:latin typeface="Bobby Jones Soft"/>
              </a:rPr>
              <a:t>FAKE </a:t>
            </a:r>
          </a:p>
        </p:txBody>
      </p:sp>
      <p:sp>
        <p:nvSpPr>
          <p:cNvPr id="11" name="Freeform 11"/>
          <p:cNvSpPr/>
          <p:nvPr/>
        </p:nvSpPr>
        <p:spPr>
          <a:xfrm>
            <a:off x="8207883" y="3086100"/>
            <a:ext cx="1872234" cy="4114800"/>
          </a:xfrm>
          <a:custGeom>
            <a:avLst/>
            <a:gdLst/>
            <a:ahLst/>
            <a:cxnLst/>
            <a:rect l="l" t="t" r="r" b="b"/>
            <a:pathLst>
              <a:path w="1872234" h="4114800">
                <a:moveTo>
                  <a:pt x="0" y="0"/>
                </a:moveTo>
                <a:lnTo>
                  <a:pt x="1872234" y="0"/>
                </a:lnTo>
                <a:lnTo>
                  <a:pt x="18722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2" name="Group 12"/>
          <p:cNvGrpSpPr/>
          <p:nvPr/>
        </p:nvGrpSpPr>
        <p:grpSpPr>
          <a:xfrm>
            <a:off x="1028700" y="7803004"/>
            <a:ext cx="15706730" cy="2086779"/>
            <a:chOff x="0" y="0"/>
            <a:chExt cx="4136752" cy="549604"/>
          </a:xfrm>
        </p:grpSpPr>
        <p:sp>
          <p:nvSpPr>
            <p:cNvPr id="13" name="Freeform 13"/>
            <p:cNvSpPr/>
            <p:nvPr/>
          </p:nvSpPr>
          <p:spPr>
            <a:xfrm>
              <a:off x="0" y="0"/>
              <a:ext cx="4136752" cy="549604"/>
            </a:xfrm>
            <a:custGeom>
              <a:avLst/>
              <a:gdLst/>
              <a:ahLst/>
              <a:cxnLst/>
              <a:rect l="l" t="t" r="r" b="b"/>
              <a:pathLst>
                <a:path w="4136752" h="549604">
                  <a:moveTo>
                    <a:pt x="7394" y="0"/>
                  </a:moveTo>
                  <a:lnTo>
                    <a:pt x="4129358" y="0"/>
                  </a:lnTo>
                  <a:cubicBezTo>
                    <a:pt x="4131320" y="0"/>
                    <a:pt x="4133200" y="779"/>
                    <a:pt x="4134587" y="2166"/>
                  </a:cubicBezTo>
                  <a:cubicBezTo>
                    <a:pt x="4135973" y="3552"/>
                    <a:pt x="4136752" y="5433"/>
                    <a:pt x="4136752" y="7394"/>
                  </a:cubicBezTo>
                  <a:lnTo>
                    <a:pt x="4136752" y="542211"/>
                  </a:lnTo>
                  <a:cubicBezTo>
                    <a:pt x="4136752" y="544172"/>
                    <a:pt x="4135973" y="546052"/>
                    <a:pt x="4134587" y="547439"/>
                  </a:cubicBezTo>
                  <a:cubicBezTo>
                    <a:pt x="4133200" y="548825"/>
                    <a:pt x="4131320" y="549604"/>
                    <a:pt x="4129358" y="549604"/>
                  </a:cubicBezTo>
                  <a:lnTo>
                    <a:pt x="7394" y="549604"/>
                  </a:lnTo>
                  <a:cubicBezTo>
                    <a:pt x="5433" y="549604"/>
                    <a:pt x="3552" y="548825"/>
                    <a:pt x="2166" y="547439"/>
                  </a:cubicBezTo>
                  <a:cubicBezTo>
                    <a:pt x="779" y="546052"/>
                    <a:pt x="0" y="544172"/>
                    <a:pt x="0" y="542211"/>
                  </a:cubicBezTo>
                  <a:lnTo>
                    <a:pt x="0" y="7394"/>
                  </a:lnTo>
                  <a:cubicBezTo>
                    <a:pt x="0" y="5433"/>
                    <a:pt x="779" y="3552"/>
                    <a:pt x="2166" y="2166"/>
                  </a:cubicBezTo>
                  <a:cubicBezTo>
                    <a:pt x="3552" y="779"/>
                    <a:pt x="5433" y="0"/>
                    <a:pt x="7394" y="0"/>
                  </a:cubicBezTo>
                  <a:close/>
                </a:path>
              </a:pathLst>
            </a:custGeom>
            <a:solidFill>
              <a:srgbClr val="FFFFFF"/>
            </a:solidFill>
            <a:ln cap="sq">
              <a:noFill/>
              <a:prstDash val="solid"/>
              <a:miter/>
            </a:ln>
          </p:spPr>
          <p:txBody>
            <a:bodyPr/>
            <a:lstStyle/>
            <a:p>
              <a:endParaRPr lang="en-GB"/>
            </a:p>
          </p:txBody>
        </p:sp>
        <p:sp>
          <p:nvSpPr>
            <p:cNvPr id="14" name="TextBox 14"/>
            <p:cNvSpPr txBox="1"/>
            <p:nvPr/>
          </p:nvSpPr>
          <p:spPr>
            <a:xfrm>
              <a:off x="0" y="-47625"/>
              <a:ext cx="4136752" cy="597229"/>
            </a:xfrm>
            <a:prstGeom prst="rect">
              <a:avLst/>
            </a:prstGeom>
          </p:spPr>
          <p:txBody>
            <a:bodyPr lIns="50800" tIns="50800" rIns="50800" bIns="50800" rtlCol="0" anchor="ctr"/>
            <a:lstStyle/>
            <a:p>
              <a:pPr algn="ctr">
                <a:lnSpc>
                  <a:spcPts val="2680"/>
                </a:lnSpc>
              </a:pPr>
              <a:endParaRPr/>
            </a:p>
          </p:txBody>
        </p:sp>
      </p:grpSp>
      <p:sp>
        <p:nvSpPr>
          <p:cNvPr id="15" name="TextBox 15"/>
          <p:cNvSpPr txBox="1"/>
          <p:nvPr/>
        </p:nvSpPr>
        <p:spPr>
          <a:xfrm>
            <a:off x="3602636" y="4576660"/>
            <a:ext cx="3618354" cy="1545941"/>
          </a:xfrm>
          <a:prstGeom prst="rect">
            <a:avLst/>
          </a:prstGeom>
        </p:spPr>
        <p:txBody>
          <a:bodyPr lIns="0" tIns="0" rIns="0" bIns="0" rtlCol="0" anchor="t">
            <a:spAutoFit/>
          </a:bodyPr>
          <a:lstStyle/>
          <a:p>
            <a:pPr algn="ctr">
              <a:lnSpc>
                <a:spcPts val="12214"/>
              </a:lnSpc>
            </a:pPr>
            <a:r>
              <a:rPr lang="en-US" sz="9396">
                <a:solidFill>
                  <a:srgbClr val="FFFFFF"/>
                </a:solidFill>
                <a:latin typeface="Bobby Jones"/>
              </a:rPr>
              <a:t>real </a:t>
            </a:r>
          </a:p>
        </p:txBody>
      </p:sp>
      <p:sp>
        <p:nvSpPr>
          <p:cNvPr id="16" name="TextBox 16"/>
          <p:cNvSpPr txBox="1"/>
          <p:nvPr/>
        </p:nvSpPr>
        <p:spPr>
          <a:xfrm>
            <a:off x="1734101" y="7927863"/>
            <a:ext cx="14295929" cy="1884687"/>
          </a:xfrm>
          <a:prstGeom prst="rect">
            <a:avLst/>
          </a:prstGeom>
        </p:spPr>
        <p:txBody>
          <a:bodyPr lIns="0" tIns="0" rIns="0" bIns="0" rtlCol="0" anchor="t">
            <a:spAutoFit/>
          </a:bodyPr>
          <a:lstStyle/>
          <a:p>
            <a:pPr algn="ctr">
              <a:lnSpc>
                <a:spcPts val="7315"/>
              </a:lnSpc>
            </a:pPr>
            <a:r>
              <a:rPr lang="en-US" sz="6650">
                <a:solidFill>
                  <a:srgbClr val="660087"/>
                </a:solidFill>
                <a:latin typeface="Bobby Jones"/>
              </a:rPr>
              <a:t>Bill gates added microchips to the covid-19 vaccine</a:t>
            </a:r>
          </a:p>
        </p:txBody>
      </p:sp>
      <p:sp>
        <p:nvSpPr>
          <p:cNvPr id="17" name="TextBox 17"/>
          <p:cNvSpPr txBox="1"/>
          <p:nvPr/>
        </p:nvSpPr>
        <p:spPr>
          <a:xfrm>
            <a:off x="3019814" y="776486"/>
            <a:ext cx="2212694"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FAKE</a:t>
            </a:r>
          </a:p>
        </p:txBody>
      </p:sp>
      <p:sp>
        <p:nvSpPr>
          <p:cNvPr id="18" name="TextBox 18"/>
          <p:cNvSpPr txBox="1"/>
          <p:nvPr/>
        </p:nvSpPr>
        <p:spPr>
          <a:xfrm>
            <a:off x="2128578" y="814586"/>
            <a:ext cx="1049137" cy="669171"/>
          </a:xfrm>
          <a:prstGeom prst="rect">
            <a:avLst/>
          </a:prstGeom>
        </p:spPr>
        <p:txBody>
          <a:bodyPr lIns="0" tIns="0" rIns="0" bIns="0" rtlCol="0" anchor="t">
            <a:spAutoFit/>
          </a:bodyPr>
          <a:lstStyle/>
          <a:p>
            <a:pPr algn="ctr">
              <a:lnSpc>
                <a:spcPts val="5338"/>
              </a:lnSpc>
            </a:pPr>
            <a:r>
              <a:rPr lang="en-US" sz="4106">
                <a:solidFill>
                  <a:srgbClr val="660087"/>
                </a:solidFill>
                <a:latin typeface="Bobby Jones"/>
              </a:rPr>
              <a:t>OR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7663201"/>
            <a:ext cx="16230600" cy="1595099"/>
          </a:xfrm>
          <a:prstGeom prst="rect">
            <a:avLst/>
          </a:prstGeom>
        </p:spPr>
        <p:txBody>
          <a:bodyPr lIns="0" tIns="0" rIns="0" bIns="0" rtlCol="0" anchor="t">
            <a:spAutoFit/>
          </a:bodyPr>
          <a:lstStyle/>
          <a:p>
            <a:pPr algn="ctr">
              <a:lnSpc>
                <a:spcPts val="6372"/>
              </a:lnSpc>
              <a:spcBef>
                <a:spcPct val="0"/>
              </a:spcBef>
            </a:pPr>
            <a:r>
              <a:rPr lang="en-US" sz="4901">
                <a:solidFill>
                  <a:srgbClr val="FFFFFF"/>
                </a:solidFill>
                <a:latin typeface="Bobby Jones"/>
              </a:rPr>
              <a:t>This was a common conspiracy theory that has no factual basis behind it but 28% of Americans believed this. </a:t>
            </a:r>
          </a:p>
        </p:txBody>
      </p:sp>
      <p:grpSp>
        <p:nvGrpSpPr>
          <p:cNvPr id="3" name="Group 3"/>
          <p:cNvGrpSpPr/>
          <p:nvPr/>
        </p:nvGrpSpPr>
        <p:grpSpPr>
          <a:xfrm>
            <a:off x="-463362" y="524262"/>
            <a:ext cx="5695870" cy="1612126"/>
            <a:chOff x="0" y="0"/>
            <a:chExt cx="2333287" cy="660400"/>
          </a:xfrm>
        </p:grpSpPr>
        <p:sp>
          <p:nvSpPr>
            <p:cNvPr id="4" name="Freeform 4"/>
            <p:cNvSpPr/>
            <p:nvPr/>
          </p:nvSpPr>
          <p:spPr>
            <a:xfrm>
              <a:off x="0" y="0"/>
              <a:ext cx="2333287" cy="660400"/>
            </a:xfrm>
            <a:custGeom>
              <a:avLst/>
              <a:gdLst/>
              <a:ahLst/>
              <a:cxnLst/>
              <a:rect l="l" t="t" r="r" b="b"/>
              <a:pathLst>
                <a:path w="2333287" h="660400">
                  <a:moveTo>
                    <a:pt x="2208826" y="660400"/>
                  </a:moveTo>
                  <a:lnTo>
                    <a:pt x="124460" y="660400"/>
                  </a:lnTo>
                  <a:cubicBezTo>
                    <a:pt x="55880" y="660400"/>
                    <a:pt x="0" y="604520"/>
                    <a:pt x="0" y="535940"/>
                  </a:cubicBezTo>
                  <a:lnTo>
                    <a:pt x="0" y="124460"/>
                  </a:lnTo>
                  <a:cubicBezTo>
                    <a:pt x="0" y="55880"/>
                    <a:pt x="55880" y="0"/>
                    <a:pt x="124460" y="0"/>
                  </a:cubicBezTo>
                  <a:lnTo>
                    <a:pt x="2208827" y="0"/>
                  </a:lnTo>
                  <a:cubicBezTo>
                    <a:pt x="2277407" y="0"/>
                    <a:pt x="2333287" y="55880"/>
                    <a:pt x="2333287" y="124460"/>
                  </a:cubicBezTo>
                  <a:lnTo>
                    <a:pt x="2333287" y="535940"/>
                  </a:lnTo>
                  <a:cubicBezTo>
                    <a:pt x="2333287" y="604520"/>
                    <a:pt x="2277407" y="660400"/>
                    <a:pt x="2208827" y="660400"/>
                  </a:cubicBezTo>
                  <a:close/>
                </a:path>
              </a:pathLst>
            </a:custGeom>
            <a:solidFill>
              <a:srgbClr val="2D7D9E"/>
            </a:solidFill>
          </p:spPr>
          <p:txBody>
            <a:bodyPr/>
            <a:lstStyle/>
            <a:p>
              <a:endParaRPr lang="en-GB"/>
            </a:p>
          </p:txBody>
        </p:sp>
      </p:grpSp>
      <p:sp>
        <p:nvSpPr>
          <p:cNvPr id="5" name="TextBox 5"/>
          <p:cNvSpPr txBox="1"/>
          <p:nvPr/>
        </p:nvSpPr>
        <p:spPr>
          <a:xfrm>
            <a:off x="510468" y="438537"/>
            <a:ext cx="1874106"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real </a:t>
            </a:r>
          </a:p>
        </p:txBody>
      </p:sp>
      <p:sp>
        <p:nvSpPr>
          <p:cNvPr id="6" name="TextBox 6"/>
          <p:cNvSpPr txBox="1"/>
          <p:nvPr/>
        </p:nvSpPr>
        <p:spPr>
          <a:xfrm>
            <a:off x="3019814" y="776486"/>
            <a:ext cx="2212694"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FAKE</a:t>
            </a:r>
          </a:p>
        </p:txBody>
      </p:sp>
      <p:sp>
        <p:nvSpPr>
          <p:cNvPr id="7" name="TextBox 7"/>
          <p:cNvSpPr txBox="1"/>
          <p:nvPr/>
        </p:nvSpPr>
        <p:spPr>
          <a:xfrm>
            <a:off x="2128578" y="814586"/>
            <a:ext cx="1049137" cy="669171"/>
          </a:xfrm>
          <a:prstGeom prst="rect">
            <a:avLst/>
          </a:prstGeom>
        </p:spPr>
        <p:txBody>
          <a:bodyPr lIns="0" tIns="0" rIns="0" bIns="0" rtlCol="0" anchor="t">
            <a:spAutoFit/>
          </a:bodyPr>
          <a:lstStyle/>
          <a:p>
            <a:pPr algn="ctr">
              <a:lnSpc>
                <a:spcPts val="5338"/>
              </a:lnSpc>
            </a:pPr>
            <a:r>
              <a:rPr lang="en-US" sz="4106">
                <a:solidFill>
                  <a:srgbClr val="660087"/>
                </a:solidFill>
                <a:latin typeface="Bobby Jones"/>
              </a:rPr>
              <a:t>OR</a:t>
            </a:r>
          </a:p>
        </p:txBody>
      </p:sp>
      <p:grpSp>
        <p:nvGrpSpPr>
          <p:cNvPr id="8" name="Group 8"/>
          <p:cNvGrpSpPr/>
          <p:nvPr/>
        </p:nvGrpSpPr>
        <p:grpSpPr>
          <a:xfrm>
            <a:off x="2835352" y="1407041"/>
            <a:ext cx="12422578" cy="6017024"/>
            <a:chOff x="0" y="0"/>
            <a:chExt cx="16563437" cy="8022698"/>
          </a:xfrm>
        </p:grpSpPr>
        <p:grpSp>
          <p:nvGrpSpPr>
            <p:cNvPr id="9" name="Group 9"/>
            <p:cNvGrpSpPr/>
            <p:nvPr/>
          </p:nvGrpSpPr>
          <p:grpSpPr>
            <a:xfrm rot="-593566">
              <a:off x="343698" y="1323829"/>
              <a:ext cx="15876040" cy="5375040"/>
              <a:chOff x="0" y="0"/>
              <a:chExt cx="3535132" cy="1196865"/>
            </a:xfrm>
          </p:grpSpPr>
          <p:sp>
            <p:nvSpPr>
              <p:cNvPr id="10" name="Freeform 10"/>
              <p:cNvSpPr/>
              <p:nvPr/>
            </p:nvSpPr>
            <p:spPr>
              <a:xfrm>
                <a:off x="0" y="0"/>
                <a:ext cx="3535132" cy="1196865"/>
              </a:xfrm>
              <a:custGeom>
                <a:avLst/>
                <a:gdLst/>
                <a:ahLst/>
                <a:cxnLst/>
                <a:rect l="l" t="t" r="r" b="b"/>
                <a:pathLst>
                  <a:path w="3535132" h="1196865">
                    <a:moveTo>
                      <a:pt x="9753" y="0"/>
                    </a:moveTo>
                    <a:lnTo>
                      <a:pt x="3525379" y="0"/>
                    </a:lnTo>
                    <a:cubicBezTo>
                      <a:pt x="3530765" y="0"/>
                      <a:pt x="3535132" y="4367"/>
                      <a:pt x="3535132" y="9753"/>
                    </a:cubicBezTo>
                    <a:lnTo>
                      <a:pt x="3535132" y="1187112"/>
                    </a:lnTo>
                    <a:cubicBezTo>
                      <a:pt x="3535132" y="1189698"/>
                      <a:pt x="3534104" y="1192179"/>
                      <a:pt x="3532275" y="1194008"/>
                    </a:cubicBezTo>
                    <a:cubicBezTo>
                      <a:pt x="3530446" y="1195837"/>
                      <a:pt x="3527966" y="1196865"/>
                      <a:pt x="3525379" y="1196865"/>
                    </a:cubicBezTo>
                    <a:lnTo>
                      <a:pt x="9753" y="1196865"/>
                    </a:lnTo>
                    <a:cubicBezTo>
                      <a:pt x="4367" y="1196865"/>
                      <a:pt x="0" y="1192498"/>
                      <a:pt x="0" y="1187112"/>
                    </a:cubicBezTo>
                    <a:lnTo>
                      <a:pt x="0" y="9753"/>
                    </a:lnTo>
                    <a:cubicBezTo>
                      <a:pt x="0" y="4367"/>
                      <a:pt x="4367" y="0"/>
                      <a:pt x="9753" y="0"/>
                    </a:cubicBezTo>
                    <a:close/>
                  </a:path>
                </a:pathLst>
              </a:custGeom>
              <a:solidFill>
                <a:srgbClr val="FFFFFF"/>
              </a:solidFill>
              <a:ln cap="sq">
                <a:noFill/>
                <a:prstDash val="solid"/>
                <a:miter/>
              </a:ln>
            </p:spPr>
            <p:txBody>
              <a:bodyPr/>
              <a:lstStyle/>
              <a:p>
                <a:endParaRPr lang="en-GB"/>
              </a:p>
            </p:txBody>
          </p:sp>
          <p:sp>
            <p:nvSpPr>
              <p:cNvPr id="11" name="TextBox 11"/>
              <p:cNvSpPr txBox="1"/>
              <p:nvPr/>
            </p:nvSpPr>
            <p:spPr>
              <a:xfrm>
                <a:off x="0" y="-47625"/>
                <a:ext cx="3535132" cy="1244490"/>
              </a:xfrm>
              <a:prstGeom prst="rect">
                <a:avLst/>
              </a:prstGeom>
            </p:spPr>
            <p:txBody>
              <a:bodyPr lIns="50800" tIns="50800" rIns="50800" bIns="50800" rtlCol="0" anchor="ctr"/>
              <a:lstStyle/>
              <a:p>
                <a:pPr algn="ctr">
                  <a:lnSpc>
                    <a:spcPts val="2680"/>
                  </a:lnSpc>
                </a:pPr>
                <a:endParaRPr/>
              </a:p>
            </p:txBody>
          </p:sp>
        </p:grpSp>
        <p:sp>
          <p:nvSpPr>
            <p:cNvPr id="12" name="TextBox 12"/>
            <p:cNvSpPr txBox="1"/>
            <p:nvPr/>
          </p:nvSpPr>
          <p:spPr>
            <a:xfrm rot="-594255">
              <a:off x="3170988" y="1191886"/>
              <a:ext cx="10173779" cy="5337879"/>
            </a:xfrm>
            <a:prstGeom prst="rect">
              <a:avLst/>
            </a:prstGeom>
          </p:spPr>
          <p:txBody>
            <a:bodyPr lIns="0" tIns="0" rIns="0" bIns="0" rtlCol="0" anchor="t">
              <a:spAutoFit/>
            </a:bodyPr>
            <a:lstStyle/>
            <a:p>
              <a:pPr algn="ctr">
                <a:lnSpc>
                  <a:spcPts val="32277"/>
                </a:lnSpc>
              </a:pPr>
              <a:r>
                <a:rPr lang="en-US" sz="24828">
                  <a:solidFill>
                    <a:srgbClr val="660087"/>
                  </a:solidFill>
                  <a:latin typeface="Bobby Jones"/>
                </a:rPr>
                <a:t>FAKE</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463362" y="524262"/>
            <a:ext cx="5695870" cy="1612126"/>
            <a:chOff x="0" y="0"/>
            <a:chExt cx="2333287" cy="660400"/>
          </a:xfrm>
        </p:grpSpPr>
        <p:sp>
          <p:nvSpPr>
            <p:cNvPr id="3" name="Freeform 3"/>
            <p:cNvSpPr/>
            <p:nvPr/>
          </p:nvSpPr>
          <p:spPr>
            <a:xfrm>
              <a:off x="0" y="0"/>
              <a:ext cx="2333287" cy="660400"/>
            </a:xfrm>
            <a:custGeom>
              <a:avLst/>
              <a:gdLst/>
              <a:ahLst/>
              <a:cxnLst/>
              <a:rect l="l" t="t" r="r" b="b"/>
              <a:pathLst>
                <a:path w="2333287" h="660400">
                  <a:moveTo>
                    <a:pt x="2208826" y="660400"/>
                  </a:moveTo>
                  <a:lnTo>
                    <a:pt x="124460" y="660400"/>
                  </a:lnTo>
                  <a:cubicBezTo>
                    <a:pt x="55880" y="660400"/>
                    <a:pt x="0" y="604520"/>
                    <a:pt x="0" y="535940"/>
                  </a:cubicBezTo>
                  <a:lnTo>
                    <a:pt x="0" y="124460"/>
                  </a:lnTo>
                  <a:cubicBezTo>
                    <a:pt x="0" y="55880"/>
                    <a:pt x="55880" y="0"/>
                    <a:pt x="124460" y="0"/>
                  </a:cubicBezTo>
                  <a:lnTo>
                    <a:pt x="2208827" y="0"/>
                  </a:lnTo>
                  <a:cubicBezTo>
                    <a:pt x="2277407" y="0"/>
                    <a:pt x="2333287" y="55880"/>
                    <a:pt x="2333287" y="124460"/>
                  </a:cubicBezTo>
                  <a:lnTo>
                    <a:pt x="2333287" y="535940"/>
                  </a:lnTo>
                  <a:cubicBezTo>
                    <a:pt x="2333287" y="604520"/>
                    <a:pt x="2277407" y="660400"/>
                    <a:pt x="2208827" y="660400"/>
                  </a:cubicBezTo>
                  <a:close/>
                </a:path>
              </a:pathLst>
            </a:custGeom>
            <a:solidFill>
              <a:srgbClr val="2D7D9E"/>
            </a:solidFill>
          </p:spPr>
          <p:txBody>
            <a:bodyPr/>
            <a:lstStyle/>
            <a:p>
              <a:endParaRPr lang="en-GB"/>
            </a:p>
          </p:txBody>
        </p:sp>
      </p:grpSp>
      <p:sp>
        <p:nvSpPr>
          <p:cNvPr id="4" name="TextBox 4"/>
          <p:cNvSpPr txBox="1"/>
          <p:nvPr/>
        </p:nvSpPr>
        <p:spPr>
          <a:xfrm>
            <a:off x="510468" y="438537"/>
            <a:ext cx="1874106"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real </a:t>
            </a:r>
          </a:p>
        </p:txBody>
      </p:sp>
      <p:sp>
        <p:nvSpPr>
          <p:cNvPr id="5" name="Freeform 5"/>
          <p:cNvSpPr/>
          <p:nvPr/>
        </p:nvSpPr>
        <p:spPr>
          <a:xfrm>
            <a:off x="20277" y="6122602"/>
            <a:ext cx="10059840" cy="1986818"/>
          </a:xfrm>
          <a:custGeom>
            <a:avLst/>
            <a:gdLst/>
            <a:ahLst/>
            <a:cxnLst/>
            <a:rect l="l" t="t" r="r" b="b"/>
            <a:pathLst>
              <a:path w="10059840" h="1986818">
                <a:moveTo>
                  <a:pt x="0" y="0"/>
                </a:moveTo>
                <a:lnTo>
                  <a:pt x="10059840" y="0"/>
                </a:lnTo>
                <a:lnTo>
                  <a:pt x="10059840" y="1986818"/>
                </a:lnTo>
                <a:lnTo>
                  <a:pt x="0" y="1986818"/>
                </a:lnTo>
                <a:lnTo>
                  <a:pt x="0" y="0"/>
                </a:lnTo>
                <a:close/>
              </a:path>
            </a:pathLst>
          </a:custGeom>
          <a:blipFill>
            <a:blip r:embed="rId2"/>
            <a:stretch>
              <a:fillRect/>
            </a:stretch>
          </a:blipFill>
        </p:spPr>
        <p:txBody>
          <a:bodyPr/>
          <a:lstStyle/>
          <a:p>
            <a:endParaRPr lang="en-GB"/>
          </a:p>
        </p:txBody>
      </p:sp>
      <p:sp>
        <p:nvSpPr>
          <p:cNvPr id="6" name="Freeform 6"/>
          <p:cNvSpPr/>
          <p:nvPr/>
        </p:nvSpPr>
        <p:spPr>
          <a:xfrm flipH="1">
            <a:off x="1043203" y="2808044"/>
            <a:ext cx="6177787" cy="4404608"/>
          </a:xfrm>
          <a:custGeom>
            <a:avLst/>
            <a:gdLst/>
            <a:ahLst/>
            <a:cxnLst/>
            <a:rect l="l" t="t" r="r" b="b"/>
            <a:pathLst>
              <a:path w="6177787" h="4404608">
                <a:moveTo>
                  <a:pt x="6177788" y="0"/>
                </a:moveTo>
                <a:lnTo>
                  <a:pt x="0" y="0"/>
                </a:lnTo>
                <a:lnTo>
                  <a:pt x="0" y="4404608"/>
                </a:lnTo>
                <a:lnTo>
                  <a:pt x="6177788" y="4404608"/>
                </a:lnTo>
                <a:lnTo>
                  <a:pt x="617778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rot="1316342">
            <a:off x="8777788" y="-460171"/>
            <a:ext cx="14833550" cy="14833550"/>
          </a:xfrm>
          <a:custGeom>
            <a:avLst/>
            <a:gdLst/>
            <a:ahLst/>
            <a:cxnLst/>
            <a:rect l="l" t="t" r="r" b="b"/>
            <a:pathLst>
              <a:path w="14833550" h="14833550">
                <a:moveTo>
                  <a:pt x="0" y="0"/>
                </a:moveTo>
                <a:lnTo>
                  <a:pt x="14833550" y="0"/>
                </a:lnTo>
                <a:lnTo>
                  <a:pt x="14833550" y="14833550"/>
                </a:lnTo>
                <a:lnTo>
                  <a:pt x="0" y="148335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8474125" y="5963195"/>
            <a:ext cx="10059840" cy="1986818"/>
          </a:xfrm>
          <a:custGeom>
            <a:avLst/>
            <a:gdLst/>
            <a:ahLst/>
            <a:cxnLst/>
            <a:rect l="l" t="t" r="r" b="b"/>
            <a:pathLst>
              <a:path w="10059840" h="1986818">
                <a:moveTo>
                  <a:pt x="0" y="0"/>
                </a:moveTo>
                <a:lnTo>
                  <a:pt x="10059840" y="0"/>
                </a:lnTo>
                <a:lnTo>
                  <a:pt x="10059840" y="1986819"/>
                </a:lnTo>
                <a:lnTo>
                  <a:pt x="0" y="1986819"/>
                </a:lnTo>
                <a:lnTo>
                  <a:pt x="0" y="0"/>
                </a:lnTo>
                <a:close/>
              </a:path>
            </a:pathLst>
          </a:custGeom>
          <a:blipFill>
            <a:blip r:embed="rId2">
              <a:alphaModFix amt="55000"/>
            </a:blip>
            <a:stretch>
              <a:fillRect/>
            </a:stretch>
          </a:blipFill>
        </p:spPr>
        <p:txBody>
          <a:bodyPr/>
          <a:lstStyle/>
          <a:p>
            <a:endParaRPr lang="en-GB"/>
          </a:p>
        </p:txBody>
      </p:sp>
      <p:sp>
        <p:nvSpPr>
          <p:cNvPr id="9" name="Freeform 9"/>
          <p:cNvSpPr/>
          <p:nvPr/>
        </p:nvSpPr>
        <p:spPr>
          <a:xfrm>
            <a:off x="10995321" y="2746591"/>
            <a:ext cx="6263979" cy="4466061"/>
          </a:xfrm>
          <a:custGeom>
            <a:avLst/>
            <a:gdLst/>
            <a:ahLst/>
            <a:cxnLst/>
            <a:rect l="l" t="t" r="r" b="b"/>
            <a:pathLst>
              <a:path w="6263979" h="4466061">
                <a:moveTo>
                  <a:pt x="0" y="0"/>
                </a:moveTo>
                <a:lnTo>
                  <a:pt x="6263979" y="0"/>
                </a:lnTo>
                <a:lnTo>
                  <a:pt x="6263979" y="4466061"/>
                </a:lnTo>
                <a:lnTo>
                  <a:pt x="0" y="44660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10"/>
          <p:cNvSpPr txBox="1"/>
          <p:nvPr/>
        </p:nvSpPr>
        <p:spPr>
          <a:xfrm>
            <a:off x="11320047" y="4576660"/>
            <a:ext cx="3618354" cy="1545941"/>
          </a:xfrm>
          <a:prstGeom prst="rect">
            <a:avLst/>
          </a:prstGeom>
        </p:spPr>
        <p:txBody>
          <a:bodyPr lIns="0" tIns="0" rIns="0" bIns="0" rtlCol="0" anchor="t">
            <a:spAutoFit/>
          </a:bodyPr>
          <a:lstStyle/>
          <a:p>
            <a:pPr algn="ctr">
              <a:lnSpc>
                <a:spcPts val="12214"/>
              </a:lnSpc>
            </a:pPr>
            <a:r>
              <a:rPr lang="en-US" sz="9396">
                <a:solidFill>
                  <a:srgbClr val="FFFFFF"/>
                </a:solidFill>
                <a:latin typeface="Bobby Jones Soft"/>
              </a:rPr>
              <a:t>FAKE </a:t>
            </a:r>
          </a:p>
        </p:txBody>
      </p:sp>
      <p:sp>
        <p:nvSpPr>
          <p:cNvPr id="11" name="Freeform 11"/>
          <p:cNvSpPr/>
          <p:nvPr/>
        </p:nvSpPr>
        <p:spPr>
          <a:xfrm>
            <a:off x="8207883" y="3086100"/>
            <a:ext cx="1872234" cy="4114800"/>
          </a:xfrm>
          <a:custGeom>
            <a:avLst/>
            <a:gdLst/>
            <a:ahLst/>
            <a:cxnLst/>
            <a:rect l="l" t="t" r="r" b="b"/>
            <a:pathLst>
              <a:path w="1872234" h="4114800">
                <a:moveTo>
                  <a:pt x="0" y="0"/>
                </a:moveTo>
                <a:lnTo>
                  <a:pt x="1872234" y="0"/>
                </a:lnTo>
                <a:lnTo>
                  <a:pt x="18722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2" name="Group 12"/>
          <p:cNvGrpSpPr/>
          <p:nvPr/>
        </p:nvGrpSpPr>
        <p:grpSpPr>
          <a:xfrm>
            <a:off x="1028700" y="7803004"/>
            <a:ext cx="15706730" cy="2086779"/>
            <a:chOff x="0" y="0"/>
            <a:chExt cx="4136752" cy="549604"/>
          </a:xfrm>
        </p:grpSpPr>
        <p:sp>
          <p:nvSpPr>
            <p:cNvPr id="13" name="Freeform 13"/>
            <p:cNvSpPr/>
            <p:nvPr/>
          </p:nvSpPr>
          <p:spPr>
            <a:xfrm>
              <a:off x="0" y="0"/>
              <a:ext cx="4136752" cy="549604"/>
            </a:xfrm>
            <a:custGeom>
              <a:avLst/>
              <a:gdLst/>
              <a:ahLst/>
              <a:cxnLst/>
              <a:rect l="l" t="t" r="r" b="b"/>
              <a:pathLst>
                <a:path w="4136752" h="549604">
                  <a:moveTo>
                    <a:pt x="7394" y="0"/>
                  </a:moveTo>
                  <a:lnTo>
                    <a:pt x="4129358" y="0"/>
                  </a:lnTo>
                  <a:cubicBezTo>
                    <a:pt x="4131320" y="0"/>
                    <a:pt x="4133200" y="779"/>
                    <a:pt x="4134587" y="2166"/>
                  </a:cubicBezTo>
                  <a:cubicBezTo>
                    <a:pt x="4135973" y="3552"/>
                    <a:pt x="4136752" y="5433"/>
                    <a:pt x="4136752" y="7394"/>
                  </a:cubicBezTo>
                  <a:lnTo>
                    <a:pt x="4136752" y="542211"/>
                  </a:lnTo>
                  <a:cubicBezTo>
                    <a:pt x="4136752" y="544172"/>
                    <a:pt x="4135973" y="546052"/>
                    <a:pt x="4134587" y="547439"/>
                  </a:cubicBezTo>
                  <a:cubicBezTo>
                    <a:pt x="4133200" y="548825"/>
                    <a:pt x="4131320" y="549604"/>
                    <a:pt x="4129358" y="549604"/>
                  </a:cubicBezTo>
                  <a:lnTo>
                    <a:pt x="7394" y="549604"/>
                  </a:lnTo>
                  <a:cubicBezTo>
                    <a:pt x="5433" y="549604"/>
                    <a:pt x="3552" y="548825"/>
                    <a:pt x="2166" y="547439"/>
                  </a:cubicBezTo>
                  <a:cubicBezTo>
                    <a:pt x="779" y="546052"/>
                    <a:pt x="0" y="544172"/>
                    <a:pt x="0" y="542211"/>
                  </a:cubicBezTo>
                  <a:lnTo>
                    <a:pt x="0" y="7394"/>
                  </a:lnTo>
                  <a:cubicBezTo>
                    <a:pt x="0" y="5433"/>
                    <a:pt x="779" y="3552"/>
                    <a:pt x="2166" y="2166"/>
                  </a:cubicBezTo>
                  <a:cubicBezTo>
                    <a:pt x="3552" y="779"/>
                    <a:pt x="5433" y="0"/>
                    <a:pt x="7394" y="0"/>
                  </a:cubicBezTo>
                  <a:close/>
                </a:path>
              </a:pathLst>
            </a:custGeom>
            <a:solidFill>
              <a:srgbClr val="FFFFFF"/>
            </a:solidFill>
            <a:ln cap="sq">
              <a:noFill/>
              <a:prstDash val="solid"/>
              <a:miter/>
            </a:ln>
          </p:spPr>
          <p:txBody>
            <a:bodyPr/>
            <a:lstStyle/>
            <a:p>
              <a:endParaRPr lang="en-GB"/>
            </a:p>
          </p:txBody>
        </p:sp>
        <p:sp>
          <p:nvSpPr>
            <p:cNvPr id="14" name="TextBox 14"/>
            <p:cNvSpPr txBox="1"/>
            <p:nvPr/>
          </p:nvSpPr>
          <p:spPr>
            <a:xfrm>
              <a:off x="0" y="-47625"/>
              <a:ext cx="4136752" cy="597229"/>
            </a:xfrm>
            <a:prstGeom prst="rect">
              <a:avLst/>
            </a:prstGeom>
          </p:spPr>
          <p:txBody>
            <a:bodyPr lIns="50800" tIns="50800" rIns="50800" bIns="50800" rtlCol="0" anchor="ctr"/>
            <a:lstStyle/>
            <a:p>
              <a:pPr algn="ctr">
                <a:lnSpc>
                  <a:spcPts val="2680"/>
                </a:lnSpc>
              </a:pPr>
              <a:endParaRPr/>
            </a:p>
          </p:txBody>
        </p:sp>
      </p:grpSp>
      <p:sp>
        <p:nvSpPr>
          <p:cNvPr id="15" name="TextBox 15"/>
          <p:cNvSpPr txBox="1"/>
          <p:nvPr/>
        </p:nvSpPr>
        <p:spPr>
          <a:xfrm>
            <a:off x="3602636" y="4576660"/>
            <a:ext cx="3618354" cy="1545941"/>
          </a:xfrm>
          <a:prstGeom prst="rect">
            <a:avLst/>
          </a:prstGeom>
        </p:spPr>
        <p:txBody>
          <a:bodyPr lIns="0" tIns="0" rIns="0" bIns="0" rtlCol="0" anchor="t">
            <a:spAutoFit/>
          </a:bodyPr>
          <a:lstStyle/>
          <a:p>
            <a:pPr algn="ctr">
              <a:lnSpc>
                <a:spcPts val="12214"/>
              </a:lnSpc>
            </a:pPr>
            <a:r>
              <a:rPr lang="en-US" sz="9396">
                <a:solidFill>
                  <a:srgbClr val="FFFFFF"/>
                </a:solidFill>
                <a:latin typeface="Bobby Jones"/>
              </a:rPr>
              <a:t>real </a:t>
            </a:r>
          </a:p>
        </p:txBody>
      </p:sp>
      <p:sp>
        <p:nvSpPr>
          <p:cNvPr id="16" name="TextBox 16"/>
          <p:cNvSpPr txBox="1"/>
          <p:nvPr/>
        </p:nvSpPr>
        <p:spPr>
          <a:xfrm>
            <a:off x="1734101" y="7927863"/>
            <a:ext cx="14295929" cy="1884687"/>
          </a:xfrm>
          <a:prstGeom prst="rect">
            <a:avLst/>
          </a:prstGeom>
        </p:spPr>
        <p:txBody>
          <a:bodyPr lIns="0" tIns="0" rIns="0" bIns="0" rtlCol="0" anchor="t">
            <a:spAutoFit/>
          </a:bodyPr>
          <a:lstStyle/>
          <a:p>
            <a:pPr algn="ctr">
              <a:lnSpc>
                <a:spcPts val="7315"/>
              </a:lnSpc>
            </a:pPr>
            <a:r>
              <a:rPr lang="en-US" sz="6650">
                <a:solidFill>
                  <a:srgbClr val="660087"/>
                </a:solidFill>
                <a:latin typeface="Bobby Jones"/>
              </a:rPr>
              <a:t>A monkey in Japan has been taught how to knit. </a:t>
            </a:r>
          </a:p>
        </p:txBody>
      </p:sp>
      <p:sp>
        <p:nvSpPr>
          <p:cNvPr id="17" name="TextBox 17"/>
          <p:cNvSpPr txBox="1"/>
          <p:nvPr/>
        </p:nvSpPr>
        <p:spPr>
          <a:xfrm>
            <a:off x="3019814" y="776486"/>
            <a:ext cx="2212694"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FAKE</a:t>
            </a:r>
          </a:p>
        </p:txBody>
      </p:sp>
      <p:sp>
        <p:nvSpPr>
          <p:cNvPr id="18" name="TextBox 18"/>
          <p:cNvSpPr txBox="1"/>
          <p:nvPr/>
        </p:nvSpPr>
        <p:spPr>
          <a:xfrm>
            <a:off x="2128578" y="814586"/>
            <a:ext cx="1049137" cy="669171"/>
          </a:xfrm>
          <a:prstGeom prst="rect">
            <a:avLst/>
          </a:prstGeom>
        </p:spPr>
        <p:txBody>
          <a:bodyPr lIns="0" tIns="0" rIns="0" bIns="0" rtlCol="0" anchor="t">
            <a:spAutoFit/>
          </a:bodyPr>
          <a:lstStyle/>
          <a:p>
            <a:pPr algn="ctr">
              <a:lnSpc>
                <a:spcPts val="5338"/>
              </a:lnSpc>
            </a:pPr>
            <a:r>
              <a:rPr lang="en-US" sz="4106">
                <a:solidFill>
                  <a:srgbClr val="660087"/>
                </a:solidFill>
                <a:latin typeface="Bobby Jones"/>
              </a:rPr>
              <a:t>OR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7562152"/>
            <a:ext cx="16230600" cy="2395199"/>
          </a:xfrm>
          <a:prstGeom prst="rect">
            <a:avLst/>
          </a:prstGeom>
        </p:spPr>
        <p:txBody>
          <a:bodyPr lIns="0" tIns="0" rIns="0" bIns="0" rtlCol="0" anchor="t">
            <a:spAutoFit/>
          </a:bodyPr>
          <a:lstStyle/>
          <a:p>
            <a:pPr algn="ctr">
              <a:lnSpc>
                <a:spcPts val="6372"/>
              </a:lnSpc>
              <a:spcBef>
                <a:spcPct val="0"/>
              </a:spcBef>
            </a:pPr>
            <a:r>
              <a:rPr lang="en-US" sz="4901">
                <a:solidFill>
                  <a:srgbClr val="FFFFFF"/>
                </a:solidFill>
                <a:latin typeface="Bobby Jones"/>
              </a:rPr>
              <a:t>This was a fake story, based off a fake photo on the internet, and we know we can't always trust pictures we see online!</a:t>
            </a:r>
          </a:p>
        </p:txBody>
      </p:sp>
      <p:grpSp>
        <p:nvGrpSpPr>
          <p:cNvPr id="3" name="Group 3"/>
          <p:cNvGrpSpPr/>
          <p:nvPr/>
        </p:nvGrpSpPr>
        <p:grpSpPr>
          <a:xfrm>
            <a:off x="2835352" y="1407041"/>
            <a:ext cx="12422578" cy="6017024"/>
            <a:chOff x="0" y="0"/>
            <a:chExt cx="16563437" cy="8022698"/>
          </a:xfrm>
        </p:grpSpPr>
        <p:grpSp>
          <p:nvGrpSpPr>
            <p:cNvPr id="4" name="Group 4"/>
            <p:cNvGrpSpPr/>
            <p:nvPr/>
          </p:nvGrpSpPr>
          <p:grpSpPr>
            <a:xfrm rot="-593566">
              <a:off x="343698" y="1323829"/>
              <a:ext cx="15876040" cy="5375040"/>
              <a:chOff x="0" y="0"/>
              <a:chExt cx="3535132" cy="1196865"/>
            </a:xfrm>
          </p:grpSpPr>
          <p:sp>
            <p:nvSpPr>
              <p:cNvPr id="5" name="Freeform 5"/>
              <p:cNvSpPr/>
              <p:nvPr/>
            </p:nvSpPr>
            <p:spPr>
              <a:xfrm>
                <a:off x="0" y="0"/>
                <a:ext cx="3535132" cy="1196865"/>
              </a:xfrm>
              <a:custGeom>
                <a:avLst/>
                <a:gdLst/>
                <a:ahLst/>
                <a:cxnLst/>
                <a:rect l="l" t="t" r="r" b="b"/>
                <a:pathLst>
                  <a:path w="3535132" h="1196865">
                    <a:moveTo>
                      <a:pt x="9753" y="0"/>
                    </a:moveTo>
                    <a:lnTo>
                      <a:pt x="3525379" y="0"/>
                    </a:lnTo>
                    <a:cubicBezTo>
                      <a:pt x="3530765" y="0"/>
                      <a:pt x="3535132" y="4367"/>
                      <a:pt x="3535132" y="9753"/>
                    </a:cubicBezTo>
                    <a:lnTo>
                      <a:pt x="3535132" y="1187112"/>
                    </a:lnTo>
                    <a:cubicBezTo>
                      <a:pt x="3535132" y="1189698"/>
                      <a:pt x="3534104" y="1192179"/>
                      <a:pt x="3532275" y="1194008"/>
                    </a:cubicBezTo>
                    <a:cubicBezTo>
                      <a:pt x="3530446" y="1195837"/>
                      <a:pt x="3527966" y="1196865"/>
                      <a:pt x="3525379" y="1196865"/>
                    </a:cubicBezTo>
                    <a:lnTo>
                      <a:pt x="9753" y="1196865"/>
                    </a:lnTo>
                    <a:cubicBezTo>
                      <a:pt x="4367" y="1196865"/>
                      <a:pt x="0" y="1192498"/>
                      <a:pt x="0" y="1187112"/>
                    </a:cubicBezTo>
                    <a:lnTo>
                      <a:pt x="0" y="9753"/>
                    </a:lnTo>
                    <a:cubicBezTo>
                      <a:pt x="0" y="4367"/>
                      <a:pt x="4367" y="0"/>
                      <a:pt x="9753" y="0"/>
                    </a:cubicBezTo>
                    <a:close/>
                  </a:path>
                </a:pathLst>
              </a:custGeom>
              <a:solidFill>
                <a:srgbClr val="FFFFFF"/>
              </a:solidFill>
              <a:ln cap="sq">
                <a:noFill/>
                <a:prstDash val="solid"/>
                <a:miter/>
              </a:ln>
            </p:spPr>
            <p:txBody>
              <a:bodyPr/>
              <a:lstStyle/>
              <a:p>
                <a:endParaRPr lang="en-GB"/>
              </a:p>
            </p:txBody>
          </p:sp>
          <p:sp>
            <p:nvSpPr>
              <p:cNvPr id="6" name="TextBox 6"/>
              <p:cNvSpPr txBox="1"/>
              <p:nvPr/>
            </p:nvSpPr>
            <p:spPr>
              <a:xfrm>
                <a:off x="0" y="-47625"/>
                <a:ext cx="3535132" cy="1244490"/>
              </a:xfrm>
              <a:prstGeom prst="rect">
                <a:avLst/>
              </a:prstGeom>
            </p:spPr>
            <p:txBody>
              <a:bodyPr lIns="50800" tIns="50800" rIns="50800" bIns="50800" rtlCol="0" anchor="ctr"/>
              <a:lstStyle/>
              <a:p>
                <a:pPr algn="ctr">
                  <a:lnSpc>
                    <a:spcPts val="2680"/>
                  </a:lnSpc>
                </a:pPr>
                <a:endParaRPr/>
              </a:p>
            </p:txBody>
          </p:sp>
        </p:grpSp>
        <p:sp>
          <p:nvSpPr>
            <p:cNvPr id="7" name="TextBox 7"/>
            <p:cNvSpPr txBox="1"/>
            <p:nvPr/>
          </p:nvSpPr>
          <p:spPr>
            <a:xfrm rot="-594255">
              <a:off x="3170988" y="1191886"/>
              <a:ext cx="10173779" cy="5337879"/>
            </a:xfrm>
            <a:prstGeom prst="rect">
              <a:avLst/>
            </a:prstGeom>
          </p:spPr>
          <p:txBody>
            <a:bodyPr lIns="0" tIns="0" rIns="0" bIns="0" rtlCol="0" anchor="t">
              <a:spAutoFit/>
            </a:bodyPr>
            <a:lstStyle/>
            <a:p>
              <a:pPr algn="ctr">
                <a:lnSpc>
                  <a:spcPts val="32277"/>
                </a:lnSpc>
              </a:pPr>
              <a:r>
                <a:rPr lang="en-US" sz="24828">
                  <a:solidFill>
                    <a:srgbClr val="660087"/>
                  </a:solidFill>
                  <a:latin typeface="Bobby Jones"/>
                </a:rPr>
                <a:t>FAKE</a:t>
              </a:r>
            </a:p>
          </p:txBody>
        </p:sp>
      </p:grpSp>
      <p:grpSp>
        <p:nvGrpSpPr>
          <p:cNvPr id="8" name="Group 8"/>
          <p:cNvGrpSpPr/>
          <p:nvPr/>
        </p:nvGrpSpPr>
        <p:grpSpPr>
          <a:xfrm>
            <a:off x="-463362" y="524262"/>
            <a:ext cx="5695870" cy="1612126"/>
            <a:chOff x="0" y="0"/>
            <a:chExt cx="2333287" cy="660400"/>
          </a:xfrm>
        </p:grpSpPr>
        <p:sp>
          <p:nvSpPr>
            <p:cNvPr id="9" name="Freeform 9"/>
            <p:cNvSpPr/>
            <p:nvPr/>
          </p:nvSpPr>
          <p:spPr>
            <a:xfrm>
              <a:off x="0" y="0"/>
              <a:ext cx="2333287" cy="660400"/>
            </a:xfrm>
            <a:custGeom>
              <a:avLst/>
              <a:gdLst/>
              <a:ahLst/>
              <a:cxnLst/>
              <a:rect l="l" t="t" r="r" b="b"/>
              <a:pathLst>
                <a:path w="2333287" h="660400">
                  <a:moveTo>
                    <a:pt x="2208826" y="660400"/>
                  </a:moveTo>
                  <a:lnTo>
                    <a:pt x="124460" y="660400"/>
                  </a:lnTo>
                  <a:cubicBezTo>
                    <a:pt x="55880" y="660400"/>
                    <a:pt x="0" y="604520"/>
                    <a:pt x="0" y="535940"/>
                  </a:cubicBezTo>
                  <a:lnTo>
                    <a:pt x="0" y="124460"/>
                  </a:lnTo>
                  <a:cubicBezTo>
                    <a:pt x="0" y="55880"/>
                    <a:pt x="55880" y="0"/>
                    <a:pt x="124460" y="0"/>
                  </a:cubicBezTo>
                  <a:lnTo>
                    <a:pt x="2208827" y="0"/>
                  </a:lnTo>
                  <a:cubicBezTo>
                    <a:pt x="2277407" y="0"/>
                    <a:pt x="2333287" y="55880"/>
                    <a:pt x="2333287" y="124460"/>
                  </a:cubicBezTo>
                  <a:lnTo>
                    <a:pt x="2333287" y="535940"/>
                  </a:lnTo>
                  <a:cubicBezTo>
                    <a:pt x="2333287" y="604520"/>
                    <a:pt x="2277407" y="660400"/>
                    <a:pt x="2208827" y="660400"/>
                  </a:cubicBezTo>
                  <a:close/>
                </a:path>
              </a:pathLst>
            </a:custGeom>
            <a:solidFill>
              <a:srgbClr val="2D7D9E"/>
            </a:solidFill>
          </p:spPr>
          <p:txBody>
            <a:bodyPr/>
            <a:lstStyle/>
            <a:p>
              <a:endParaRPr lang="en-GB"/>
            </a:p>
          </p:txBody>
        </p:sp>
      </p:grpSp>
      <p:sp>
        <p:nvSpPr>
          <p:cNvPr id="10" name="TextBox 10"/>
          <p:cNvSpPr txBox="1"/>
          <p:nvPr/>
        </p:nvSpPr>
        <p:spPr>
          <a:xfrm>
            <a:off x="510468" y="438537"/>
            <a:ext cx="1874106"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real </a:t>
            </a:r>
          </a:p>
        </p:txBody>
      </p:sp>
      <p:sp>
        <p:nvSpPr>
          <p:cNvPr id="11" name="TextBox 11"/>
          <p:cNvSpPr txBox="1"/>
          <p:nvPr/>
        </p:nvSpPr>
        <p:spPr>
          <a:xfrm>
            <a:off x="3019814" y="776486"/>
            <a:ext cx="2212694"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FAKE</a:t>
            </a:r>
          </a:p>
        </p:txBody>
      </p:sp>
      <p:sp>
        <p:nvSpPr>
          <p:cNvPr id="12" name="TextBox 12"/>
          <p:cNvSpPr txBox="1"/>
          <p:nvPr/>
        </p:nvSpPr>
        <p:spPr>
          <a:xfrm>
            <a:off x="2128578" y="814586"/>
            <a:ext cx="1049137" cy="669171"/>
          </a:xfrm>
          <a:prstGeom prst="rect">
            <a:avLst/>
          </a:prstGeom>
        </p:spPr>
        <p:txBody>
          <a:bodyPr lIns="0" tIns="0" rIns="0" bIns="0" rtlCol="0" anchor="t">
            <a:spAutoFit/>
          </a:bodyPr>
          <a:lstStyle/>
          <a:p>
            <a:pPr algn="ctr">
              <a:lnSpc>
                <a:spcPts val="5338"/>
              </a:lnSpc>
            </a:pPr>
            <a:r>
              <a:rPr lang="en-US" sz="4106">
                <a:solidFill>
                  <a:srgbClr val="660087"/>
                </a:solidFill>
                <a:latin typeface="Bobby Jones"/>
              </a:rPr>
              <a:t>OR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463362" y="524262"/>
            <a:ext cx="5695870" cy="1612126"/>
            <a:chOff x="0" y="0"/>
            <a:chExt cx="2333287" cy="660400"/>
          </a:xfrm>
        </p:grpSpPr>
        <p:sp>
          <p:nvSpPr>
            <p:cNvPr id="3" name="Freeform 3"/>
            <p:cNvSpPr/>
            <p:nvPr/>
          </p:nvSpPr>
          <p:spPr>
            <a:xfrm>
              <a:off x="0" y="0"/>
              <a:ext cx="2333287" cy="660400"/>
            </a:xfrm>
            <a:custGeom>
              <a:avLst/>
              <a:gdLst/>
              <a:ahLst/>
              <a:cxnLst/>
              <a:rect l="l" t="t" r="r" b="b"/>
              <a:pathLst>
                <a:path w="2333287" h="660400">
                  <a:moveTo>
                    <a:pt x="2208826" y="660400"/>
                  </a:moveTo>
                  <a:lnTo>
                    <a:pt x="124460" y="660400"/>
                  </a:lnTo>
                  <a:cubicBezTo>
                    <a:pt x="55880" y="660400"/>
                    <a:pt x="0" y="604520"/>
                    <a:pt x="0" y="535940"/>
                  </a:cubicBezTo>
                  <a:lnTo>
                    <a:pt x="0" y="124460"/>
                  </a:lnTo>
                  <a:cubicBezTo>
                    <a:pt x="0" y="55880"/>
                    <a:pt x="55880" y="0"/>
                    <a:pt x="124460" y="0"/>
                  </a:cubicBezTo>
                  <a:lnTo>
                    <a:pt x="2208827" y="0"/>
                  </a:lnTo>
                  <a:cubicBezTo>
                    <a:pt x="2277407" y="0"/>
                    <a:pt x="2333287" y="55880"/>
                    <a:pt x="2333287" y="124460"/>
                  </a:cubicBezTo>
                  <a:lnTo>
                    <a:pt x="2333287" y="535940"/>
                  </a:lnTo>
                  <a:cubicBezTo>
                    <a:pt x="2333287" y="604520"/>
                    <a:pt x="2277407" y="660400"/>
                    <a:pt x="2208827" y="660400"/>
                  </a:cubicBezTo>
                  <a:close/>
                </a:path>
              </a:pathLst>
            </a:custGeom>
            <a:solidFill>
              <a:srgbClr val="2D7D9E"/>
            </a:solidFill>
          </p:spPr>
          <p:txBody>
            <a:bodyPr/>
            <a:lstStyle/>
            <a:p>
              <a:endParaRPr lang="en-GB"/>
            </a:p>
          </p:txBody>
        </p:sp>
      </p:grpSp>
      <p:sp>
        <p:nvSpPr>
          <p:cNvPr id="4" name="TextBox 4"/>
          <p:cNvSpPr txBox="1"/>
          <p:nvPr/>
        </p:nvSpPr>
        <p:spPr>
          <a:xfrm>
            <a:off x="510468" y="438537"/>
            <a:ext cx="1874106"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real </a:t>
            </a:r>
          </a:p>
        </p:txBody>
      </p:sp>
      <p:sp>
        <p:nvSpPr>
          <p:cNvPr id="5" name="Freeform 5"/>
          <p:cNvSpPr/>
          <p:nvPr/>
        </p:nvSpPr>
        <p:spPr>
          <a:xfrm>
            <a:off x="20277" y="6122602"/>
            <a:ext cx="10059840" cy="1986818"/>
          </a:xfrm>
          <a:custGeom>
            <a:avLst/>
            <a:gdLst/>
            <a:ahLst/>
            <a:cxnLst/>
            <a:rect l="l" t="t" r="r" b="b"/>
            <a:pathLst>
              <a:path w="10059840" h="1986818">
                <a:moveTo>
                  <a:pt x="0" y="0"/>
                </a:moveTo>
                <a:lnTo>
                  <a:pt x="10059840" y="0"/>
                </a:lnTo>
                <a:lnTo>
                  <a:pt x="10059840" y="1986818"/>
                </a:lnTo>
                <a:lnTo>
                  <a:pt x="0" y="1986818"/>
                </a:lnTo>
                <a:lnTo>
                  <a:pt x="0" y="0"/>
                </a:lnTo>
                <a:close/>
              </a:path>
            </a:pathLst>
          </a:custGeom>
          <a:blipFill>
            <a:blip r:embed="rId2"/>
            <a:stretch>
              <a:fillRect/>
            </a:stretch>
          </a:blipFill>
        </p:spPr>
        <p:txBody>
          <a:bodyPr/>
          <a:lstStyle/>
          <a:p>
            <a:endParaRPr lang="en-GB"/>
          </a:p>
        </p:txBody>
      </p:sp>
      <p:sp>
        <p:nvSpPr>
          <p:cNvPr id="6" name="Freeform 6"/>
          <p:cNvSpPr/>
          <p:nvPr/>
        </p:nvSpPr>
        <p:spPr>
          <a:xfrm flipH="1">
            <a:off x="1043203" y="2808044"/>
            <a:ext cx="6177787" cy="4404608"/>
          </a:xfrm>
          <a:custGeom>
            <a:avLst/>
            <a:gdLst/>
            <a:ahLst/>
            <a:cxnLst/>
            <a:rect l="l" t="t" r="r" b="b"/>
            <a:pathLst>
              <a:path w="6177787" h="4404608">
                <a:moveTo>
                  <a:pt x="6177788" y="0"/>
                </a:moveTo>
                <a:lnTo>
                  <a:pt x="0" y="0"/>
                </a:lnTo>
                <a:lnTo>
                  <a:pt x="0" y="4404608"/>
                </a:lnTo>
                <a:lnTo>
                  <a:pt x="6177788" y="4404608"/>
                </a:lnTo>
                <a:lnTo>
                  <a:pt x="617778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rot="1316342">
            <a:off x="8777788" y="-460171"/>
            <a:ext cx="14833550" cy="14833550"/>
          </a:xfrm>
          <a:custGeom>
            <a:avLst/>
            <a:gdLst/>
            <a:ahLst/>
            <a:cxnLst/>
            <a:rect l="l" t="t" r="r" b="b"/>
            <a:pathLst>
              <a:path w="14833550" h="14833550">
                <a:moveTo>
                  <a:pt x="0" y="0"/>
                </a:moveTo>
                <a:lnTo>
                  <a:pt x="14833550" y="0"/>
                </a:lnTo>
                <a:lnTo>
                  <a:pt x="14833550" y="14833550"/>
                </a:lnTo>
                <a:lnTo>
                  <a:pt x="0" y="148335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8474125" y="5963195"/>
            <a:ext cx="10059840" cy="1986818"/>
          </a:xfrm>
          <a:custGeom>
            <a:avLst/>
            <a:gdLst/>
            <a:ahLst/>
            <a:cxnLst/>
            <a:rect l="l" t="t" r="r" b="b"/>
            <a:pathLst>
              <a:path w="10059840" h="1986818">
                <a:moveTo>
                  <a:pt x="0" y="0"/>
                </a:moveTo>
                <a:lnTo>
                  <a:pt x="10059840" y="0"/>
                </a:lnTo>
                <a:lnTo>
                  <a:pt x="10059840" y="1986819"/>
                </a:lnTo>
                <a:lnTo>
                  <a:pt x="0" y="1986819"/>
                </a:lnTo>
                <a:lnTo>
                  <a:pt x="0" y="0"/>
                </a:lnTo>
                <a:close/>
              </a:path>
            </a:pathLst>
          </a:custGeom>
          <a:blipFill>
            <a:blip r:embed="rId2">
              <a:alphaModFix amt="55000"/>
            </a:blip>
            <a:stretch>
              <a:fillRect/>
            </a:stretch>
          </a:blipFill>
        </p:spPr>
        <p:txBody>
          <a:bodyPr/>
          <a:lstStyle/>
          <a:p>
            <a:endParaRPr lang="en-GB"/>
          </a:p>
        </p:txBody>
      </p:sp>
      <p:sp>
        <p:nvSpPr>
          <p:cNvPr id="9" name="Freeform 9"/>
          <p:cNvSpPr/>
          <p:nvPr/>
        </p:nvSpPr>
        <p:spPr>
          <a:xfrm>
            <a:off x="10995321" y="2746591"/>
            <a:ext cx="6263979" cy="4466061"/>
          </a:xfrm>
          <a:custGeom>
            <a:avLst/>
            <a:gdLst/>
            <a:ahLst/>
            <a:cxnLst/>
            <a:rect l="l" t="t" r="r" b="b"/>
            <a:pathLst>
              <a:path w="6263979" h="4466061">
                <a:moveTo>
                  <a:pt x="0" y="0"/>
                </a:moveTo>
                <a:lnTo>
                  <a:pt x="6263979" y="0"/>
                </a:lnTo>
                <a:lnTo>
                  <a:pt x="6263979" y="4466061"/>
                </a:lnTo>
                <a:lnTo>
                  <a:pt x="0" y="44660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10"/>
          <p:cNvSpPr txBox="1"/>
          <p:nvPr/>
        </p:nvSpPr>
        <p:spPr>
          <a:xfrm>
            <a:off x="11320047" y="4576660"/>
            <a:ext cx="3618354" cy="1545941"/>
          </a:xfrm>
          <a:prstGeom prst="rect">
            <a:avLst/>
          </a:prstGeom>
        </p:spPr>
        <p:txBody>
          <a:bodyPr lIns="0" tIns="0" rIns="0" bIns="0" rtlCol="0" anchor="t">
            <a:spAutoFit/>
          </a:bodyPr>
          <a:lstStyle/>
          <a:p>
            <a:pPr algn="ctr">
              <a:lnSpc>
                <a:spcPts val="12214"/>
              </a:lnSpc>
            </a:pPr>
            <a:r>
              <a:rPr lang="en-US" sz="9396">
                <a:solidFill>
                  <a:srgbClr val="FFFFFF"/>
                </a:solidFill>
                <a:latin typeface="Bobby Jones Soft"/>
              </a:rPr>
              <a:t>FAKE </a:t>
            </a:r>
          </a:p>
        </p:txBody>
      </p:sp>
      <p:sp>
        <p:nvSpPr>
          <p:cNvPr id="11" name="Freeform 11"/>
          <p:cNvSpPr/>
          <p:nvPr/>
        </p:nvSpPr>
        <p:spPr>
          <a:xfrm>
            <a:off x="8207883" y="3086100"/>
            <a:ext cx="1872234" cy="4114800"/>
          </a:xfrm>
          <a:custGeom>
            <a:avLst/>
            <a:gdLst/>
            <a:ahLst/>
            <a:cxnLst/>
            <a:rect l="l" t="t" r="r" b="b"/>
            <a:pathLst>
              <a:path w="1872234" h="4114800">
                <a:moveTo>
                  <a:pt x="0" y="0"/>
                </a:moveTo>
                <a:lnTo>
                  <a:pt x="1872234" y="0"/>
                </a:lnTo>
                <a:lnTo>
                  <a:pt x="18722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2" name="Group 12"/>
          <p:cNvGrpSpPr/>
          <p:nvPr/>
        </p:nvGrpSpPr>
        <p:grpSpPr>
          <a:xfrm>
            <a:off x="1028700" y="7803004"/>
            <a:ext cx="15706730" cy="2086779"/>
            <a:chOff x="0" y="0"/>
            <a:chExt cx="4136752" cy="549604"/>
          </a:xfrm>
        </p:grpSpPr>
        <p:sp>
          <p:nvSpPr>
            <p:cNvPr id="13" name="Freeform 13"/>
            <p:cNvSpPr/>
            <p:nvPr/>
          </p:nvSpPr>
          <p:spPr>
            <a:xfrm>
              <a:off x="0" y="0"/>
              <a:ext cx="4136752" cy="549604"/>
            </a:xfrm>
            <a:custGeom>
              <a:avLst/>
              <a:gdLst/>
              <a:ahLst/>
              <a:cxnLst/>
              <a:rect l="l" t="t" r="r" b="b"/>
              <a:pathLst>
                <a:path w="4136752" h="549604">
                  <a:moveTo>
                    <a:pt x="7394" y="0"/>
                  </a:moveTo>
                  <a:lnTo>
                    <a:pt x="4129358" y="0"/>
                  </a:lnTo>
                  <a:cubicBezTo>
                    <a:pt x="4131320" y="0"/>
                    <a:pt x="4133200" y="779"/>
                    <a:pt x="4134587" y="2166"/>
                  </a:cubicBezTo>
                  <a:cubicBezTo>
                    <a:pt x="4135973" y="3552"/>
                    <a:pt x="4136752" y="5433"/>
                    <a:pt x="4136752" y="7394"/>
                  </a:cubicBezTo>
                  <a:lnTo>
                    <a:pt x="4136752" y="542211"/>
                  </a:lnTo>
                  <a:cubicBezTo>
                    <a:pt x="4136752" y="544172"/>
                    <a:pt x="4135973" y="546052"/>
                    <a:pt x="4134587" y="547439"/>
                  </a:cubicBezTo>
                  <a:cubicBezTo>
                    <a:pt x="4133200" y="548825"/>
                    <a:pt x="4131320" y="549604"/>
                    <a:pt x="4129358" y="549604"/>
                  </a:cubicBezTo>
                  <a:lnTo>
                    <a:pt x="7394" y="549604"/>
                  </a:lnTo>
                  <a:cubicBezTo>
                    <a:pt x="5433" y="549604"/>
                    <a:pt x="3552" y="548825"/>
                    <a:pt x="2166" y="547439"/>
                  </a:cubicBezTo>
                  <a:cubicBezTo>
                    <a:pt x="779" y="546052"/>
                    <a:pt x="0" y="544172"/>
                    <a:pt x="0" y="542211"/>
                  </a:cubicBezTo>
                  <a:lnTo>
                    <a:pt x="0" y="7394"/>
                  </a:lnTo>
                  <a:cubicBezTo>
                    <a:pt x="0" y="5433"/>
                    <a:pt x="779" y="3552"/>
                    <a:pt x="2166" y="2166"/>
                  </a:cubicBezTo>
                  <a:cubicBezTo>
                    <a:pt x="3552" y="779"/>
                    <a:pt x="5433" y="0"/>
                    <a:pt x="7394" y="0"/>
                  </a:cubicBezTo>
                  <a:close/>
                </a:path>
              </a:pathLst>
            </a:custGeom>
            <a:solidFill>
              <a:srgbClr val="FFFFFF"/>
            </a:solidFill>
            <a:ln cap="sq">
              <a:noFill/>
              <a:prstDash val="solid"/>
              <a:miter/>
            </a:ln>
          </p:spPr>
          <p:txBody>
            <a:bodyPr/>
            <a:lstStyle/>
            <a:p>
              <a:endParaRPr lang="en-GB"/>
            </a:p>
          </p:txBody>
        </p:sp>
        <p:sp>
          <p:nvSpPr>
            <p:cNvPr id="14" name="TextBox 14"/>
            <p:cNvSpPr txBox="1"/>
            <p:nvPr/>
          </p:nvSpPr>
          <p:spPr>
            <a:xfrm>
              <a:off x="0" y="-47625"/>
              <a:ext cx="4136752" cy="597229"/>
            </a:xfrm>
            <a:prstGeom prst="rect">
              <a:avLst/>
            </a:prstGeom>
          </p:spPr>
          <p:txBody>
            <a:bodyPr lIns="50800" tIns="50800" rIns="50800" bIns="50800" rtlCol="0" anchor="ctr"/>
            <a:lstStyle/>
            <a:p>
              <a:pPr algn="ctr">
                <a:lnSpc>
                  <a:spcPts val="2680"/>
                </a:lnSpc>
              </a:pPr>
              <a:endParaRPr/>
            </a:p>
          </p:txBody>
        </p:sp>
      </p:grpSp>
      <p:sp>
        <p:nvSpPr>
          <p:cNvPr id="15" name="TextBox 15"/>
          <p:cNvSpPr txBox="1"/>
          <p:nvPr/>
        </p:nvSpPr>
        <p:spPr>
          <a:xfrm>
            <a:off x="3602636" y="4576660"/>
            <a:ext cx="3618354" cy="1545941"/>
          </a:xfrm>
          <a:prstGeom prst="rect">
            <a:avLst/>
          </a:prstGeom>
        </p:spPr>
        <p:txBody>
          <a:bodyPr lIns="0" tIns="0" rIns="0" bIns="0" rtlCol="0" anchor="t">
            <a:spAutoFit/>
          </a:bodyPr>
          <a:lstStyle/>
          <a:p>
            <a:pPr algn="ctr">
              <a:lnSpc>
                <a:spcPts val="12214"/>
              </a:lnSpc>
            </a:pPr>
            <a:r>
              <a:rPr lang="en-US" sz="9396">
                <a:solidFill>
                  <a:srgbClr val="FFFFFF"/>
                </a:solidFill>
                <a:latin typeface="Bobby Jones"/>
              </a:rPr>
              <a:t>real </a:t>
            </a:r>
          </a:p>
        </p:txBody>
      </p:sp>
      <p:sp>
        <p:nvSpPr>
          <p:cNvPr id="16" name="TextBox 16"/>
          <p:cNvSpPr txBox="1"/>
          <p:nvPr/>
        </p:nvSpPr>
        <p:spPr>
          <a:xfrm>
            <a:off x="1734101" y="7927863"/>
            <a:ext cx="14295929" cy="1884687"/>
          </a:xfrm>
          <a:prstGeom prst="rect">
            <a:avLst/>
          </a:prstGeom>
        </p:spPr>
        <p:txBody>
          <a:bodyPr lIns="0" tIns="0" rIns="0" bIns="0" rtlCol="0" anchor="t">
            <a:spAutoFit/>
          </a:bodyPr>
          <a:lstStyle/>
          <a:p>
            <a:pPr algn="ctr">
              <a:lnSpc>
                <a:spcPts val="7315"/>
              </a:lnSpc>
            </a:pPr>
            <a:r>
              <a:rPr lang="en-US" sz="6650">
                <a:solidFill>
                  <a:srgbClr val="660087"/>
                </a:solidFill>
                <a:latin typeface="Bobby Jones"/>
              </a:rPr>
              <a:t>When U.S Police went to arrest donald trump, he ran. </a:t>
            </a:r>
          </a:p>
        </p:txBody>
      </p:sp>
      <p:sp>
        <p:nvSpPr>
          <p:cNvPr id="17" name="TextBox 17"/>
          <p:cNvSpPr txBox="1"/>
          <p:nvPr/>
        </p:nvSpPr>
        <p:spPr>
          <a:xfrm>
            <a:off x="3019814" y="776486"/>
            <a:ext cx="2212694"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FAKE</a:t>
            </a:r>
          </a:p>
        </p:txBody>
      </p:sp>
      <p:sp>
        <p:nvSpPr>
          <p:cNvPr id="18" name="TextBox 18"/>
          <p:cNvSpPr txBox="1"/>
          <p:nvPr/>
        </p:nvSpPr>
        <p:spPr>
          <a:xfrm>
            <a:off x="2128578" y="814586"/>
            <a:ext cx="1049137" cy="669171"/>
          </a:xfrm>
          <a:prstGeom prst="rect">
            <a:avLst/>
          </a:prstGeom>
        </p:spPr>
        <p:txBody>
          <a:bodyPr lIns="0" tIns="0" rIns="0" bIns="0" rtlCol="0" anchor="t">
            <a:spAutoFit/>
          </a:bodyPr>
          <a:lstStyle/>
          <a:p>
            <a:pPr algn="ctr">
              <a:lnSpc>
                <a:spcPts val="5338"/>
              </a:lnSpc>
            </a:pPr>
            <a:r>
              <a:rPr lang="en-US" sz="4106">
                <a:solidFill>
                  <a:srgbClr val="660087"/>
                </a:solidFill>
                <a:latin typeface="Bobby Jones"/>
              </a:rPr>
              <a:t>OR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3177909" y="8191490"/>
            <a:ext cx="11987952" cy="1585595"/>
          </a:xfrm>
          <a:prstGeom prst="rect">
            <a:avLst/>
          </a:prstGeom>
        </p:spPr>
        <p:txBody>
          <a:bodyPr lIns="0" tIns="0" rIns="0" bIns="0" rtlCol="0" anchor="t">
            <a:spAutoFit/>
          </a:bodyPr>
          <a:lstStyle/>
          <a:p>
            <a:pPr algn="ctr">
              <a:lnSpc>
                <a:spcPts val="6369"/>
              </a:lnSpc>
            </a:pPr>
            <a:r>
              <a:rPr lang="en-US" sz="4899">
                <a:solidFill>
                  <a:srgbClr val="FFFFFF"/>
                </a:solidFill>
                <a:latin typeface="Bobby Jones"/>
              </a:rPr>
              <a:t>This photo was made using Ai and is completely fake but it looks real.</a:t>
            </a:r>
          </a:p>
        </p:txBody>
      </p:sp>
      <p:grpSp>
        <p:nvGrpSpPr>
          <p:cNvPr id="3" name="Group 3"/>
          <p:cNvGrpSpPr/>
          <p:nvPr/>
        </p:nvGrpSpPr>
        <p:grpSpPr>
          <a:xfrm>
            <a:off x="-463362" y="524262"/>
            <a:ext cx="5695870" cy="1612126"/>
            <a:chOff x="0" y="0"/>
            <a:chExt cx="2333287" cy="660400"/>
          </a:xfrm>
        </p:grpSpPr>
        <p:sp>
          <p:nvSpPr>
            <p:cNvPr id="4" name="Freeform 4"/>
            <p:cNvSpPr/>
            <p:nvPr/>
          </p:nvSpPr>
          <p:spPr>
            <a:xfrm>
              <a:off x="0" y="0"/>
              <a:ext cx="2333287" cy="660400"/>
            </a:xfrm>
            <a:custGeom>
              <a:avLst/>
              <a:gdLst/>
              <a:ahLst/>
              <a:cxnLst/>
              <a:rect l="l" t="t" r="r" b="b"/>
              <a:pathLst>
                <a:path w="2333287" h="660400">
                  <a:moveTo>
                    <a:pt x="2208826" y="660400"/>
                  </a:moveTo>
                  <a:lnTo>
                    <a:pt x="124460" y="660400"/>
                  </a:lnTo>
                  <a:cubicBezTo>
                    <a:pt x="55880" y="660400"/>
                    <a:pt x="0" y="604520"/>
                    <a:pt x="0" y="535940"/>
                  </a:cubicBezTo>
                  <a:lnTo>
                    <a:pt x="0" y="124460"/>
                  </a:lnTo>
                  <a:cubicBezTo>
                    <a:pt x="0" y="55880"/>
                    <a:pt x="55880" y="0"/>
                    <a:pt x="124460" y="0"/>
                  </a:cubicBezTo>
                  <a:lnTo>
                    <a:pt x="2208827" y="0"/>
                  </a:lnTo>
                  <a:cubicBezTo>
                    <a:pt x="2277407" y="0"/>
                    <a:pt x="2333287" y="55880"/>
                    <a:pt x="2333287" y="124460"/>
                  </a:cubicBezTo>
                  <a:lnTo>
                    <a:pt x="2333287" y="535940"/>
                  </a:lnTo>
                  <a:cubicBezTo>
                    <a:pt x="2333287" y="604520"/>
                    <a:pt x="2277407" y="660400"/>
                    <a:pt x="2208827" y="660400"/>
                  </a:cubicBezTo>
                  <a:close/>
                </a:path>
              </a:pathLst>
            </a:custGeom>
            <a:solidFill>
              <a:srgbClr val="2D7D9E"/>
            </a:solidFill>
          </p:spPr>
          <p:txBody>
            <a:bodyPr/>
            <a:lstStyle/>
            <a:p>
              <a:endParaRPr lang="en-GB"/>
            </a:p>
          </p:txBody>
        </p:sp>
      </p:grpSp>
      <p:sp>
        <p:nvSpPr>
          <p:cNvPr id="5" name="TextBox 5"/>
          <p:cNvSpPr txBox="1"/>
          <p:nvPr/>
        </p:nvSpPr>
        <p:spPr>
          <a:xfrm>
            <a:off x="510468" y="438537"/>
            <a:ext cx="1874106"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real </a:t>
            </a:r>
          </a:p>
        </p:txBody>
      </p:sp>
      <p:sp>
        <p:nvSpPr>
          <p:cNvPr id="6" name="TextBox 6"/>
          <p:cNvSpPr txBox="1"/>
          <p:nvPr/>
        </p:nvSpPr>
        <p:spPr>
          <a:xfrm>
            <a:off x="3019814" y="776486"/>
            <a:ext cx="2212694"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FAKE</a:t>
            </a:r>
          </a:p>
        </p:txBody>
      </p:sp>
      <p:sp>
        <p:nvSpPr>
          <p:cNvPr id="7" name="TextBox 7"/>
          <p:cNvSpPr txBox="1"/>
          <p:nvPr/>
        </p:nvSpPr>
        <p:spPr>
          <a:xfrm>
            <a:off x="2128578" y="814586"/>
            <a:ext cx="1049137" cy="669171"/>
          </a:xfrm>
          <a:prstGeom prst="rect">
            <a:avLst/>
          </a:prstGeom>
        </p:spPr>
        <p:txBody>
          <a:bodyPr lIns="0" tIns="0" rIns="0" bIns="0" rtlCol="0" anchor="t">
            <a:spAutoFit/>
          </a:bodyPr>
          <a:lstStyle/>
          <a:p>
            <a:pPr algn="ctr">
              <a:lnSpc>
                <a:spcPts val="5338"/>
              </a:lnSpc>
            </a:pPr>
            <a:r>
              <a:rPr lang="en-US" sz="4106">
                <a:solidFill>
                  <a:srgbClr val="660087"/>
                </a:solidFill>
                <a:latin typeface="Bobby Jones"/>
              </a:rPr>
              <a:t>OR</a:t>
            </a:r>
          </a:p>
        </p:txBody>
      </p:sp>
      <p:grpSp>
        <p:nvGrpSpPr>
          <p:cNvPr id="8" name="Group 8"/>
          <p:cNvGrpSpPr/>
          <p:nvPr/>
        </p:nvGrpSpPr>
        <p:grpSpPr>
          <a:xfrm>
            <a:off x="13724340" y="524262"/>
            <a:ext cx="4196612" cy="4896817"/>
            <a:chOff x="0" y="0"/>
            <a:chExt cx="5595483" cy="6529089"/>
          </a:xfrm>
        </p:grpSpPr>
        <p:sp>
          <p:nvSpPr>
            <p:cNvPr id="9" name="Freeform 9"/>
            <p:cNvSpPr/>
            <p:nvPr/>
          </p:nvSpPr>
          <p:spPr>
            <a:xfrm rot="374106">
              <a:off x="312476" y="252101"/>
              <a:ext cx="4970532" cy="6024887"/>
            </a:xfrm>
            <a:custGeom>
              <a:avLst/>
              <a:gdLst/>
              <a:ahLst/>
              <a:cxnLst/>
              <a:rect l="l" t="t" r="r" b="b"/>
              <a:pathLst>
                <a:path w="4970532" h="6024887">
                  <a:moveTo>
                    <a:pt x="0" y="0"/>
                  </a:moveTo>
                  <a:lnTo>
                    <a:pt x="4970531" y="0"/>
                  </a:lnTo>
                  <a:lnTo>
                    <a:pt x="4970531" y="6024887"/>
                  </a:lnTo>
                  <a:lnTo>
                    <a:pt x="0" y="6024887"/>
                  </a:lnTo>
                  <a:lnTo>
                    <a:pt x="0" y="0"/>
                  </a:lnTo>
                  <a:close/>
                </a:path>
              </a:pathLst>
            </a:custGeom>
            <a:blipFill>
              <a:blip r:embed="rId2"/>
              <a:stretch>
                <a:fillRect/>
              </a:stretch>
            </a:blipFill>
          </p:spPr>
          <p:txBody>
            <a:bodyPr/>
            <a:lstStyle/>
            <a:p>
              <a:endParaRPr lang="en-GB"/>
            </a:p>
          </p:txBody>
        </p:sp>
        <p:grpSp>
          <p:nvGrpSpPr>
            <p:cNvPr id="10" name="Group 10"/>
            <p:cNvGrpSpPr>
              <a:grpSpLocks noChangeAspect="1"/>
            </p:cNvGrpSpPr>
            <p:nvPr/>
          </p:nvGrpSpPr>
          <p:grpSpPr>
            <a:xfrm rot="374106">
              <a:off x="525722" y="627975"/>
              <a:ext cx="4549872" cy="4549853"/>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6222" r="-6222" b="-12445"/>
                </a:stretch>
              </a:blipFill>
            </p:spPr>
            <p:txBody>
              <a:bodyPr/>
              <a:lstStyle/>
              <a:p>
                <a:endParaRPr lang="en-GB"/>
              </a:p>
            </p:txBody>
          </p:sp>
        </p:grpSp>
      </p:grpSp>
      <p:grpSp>
        <p:nvGrpSpPr>
          <p:cNvPr id="12" name="Group 12"/>
          <p:cNvGrpSpPr>
            <a:grpSpLocks noChangeAspect="1"/>
          </p:cNvGrpSpPr>
          <p:nvPr/>
        </p:nvGrpSpPr>
        <p:grpSpPr>
          <a:xfrm>
            <a:off x="6314649" y="2136388"/>
            <a:ext cx="5658703" cy="5658680"/>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43864" r="-34440" b="-296"/>
              </a:stretch>
            </a:blipFill>
          </p:spPr>
          <p:txBody>
            <a:bodyPr/>
            <a:lstStyle/>
            <a:p>
              <a:endParaRPr lang="en-GB"/>
            </a:p>
          </p:txBody>
        </p:sp>
      </p:grpSp>
      <p:grpSp>
        <p:nvGrpSpPr>
          <p:cNvPr id="14" name="Group 14"/>
          <p:cNvGrpSpPr/>
          <p:nvPr/>
        </p:nvGrpSpPr>
        <p:grpSpPr>
          <a:xfrm rot="-1291258">
            <a:off x="13964927" y="4791131"/>
            <a:ext cx="4196612" cy="4896817"/>
            <a:chOff x="0" y="0"/>
            <a:chExt cx="5595483" cy="6529089"/>
          </a:xfrm>
        </p:grpSpPr>
        <p:sp>
          <p:nvSpPr>
            <p:cNvPr id="15" name="Freeform 15"/>
            <p:cNvSpPr/>
            <p:nvPr/>
          </p:nvSpPr>
          <p:spPr>
            <a:xfrm rot="374106">
              <a:off x="312476" y="252101"/>
              <a:ext cx="4970532" cy="6024887"/>
            </a:xfrm>
            <a:custGeom>
              <a:avLst/>
              <a:gdLst/>
              <a:ahLst/>
              <a:cxnLst/>
              <a:rect l="l" t="t" r="r" b="b"/>
              <a:pathLst>
                <a:path w="4970532" h="6024887">
                  <a:moveTo>
                    <a:pt x="0" y="0"/>
                  </a:moveTo>
                  <a:lnTo>
                    <a:pt x="4970531" y="0"/>
                  </a:lnTo>
                  <a:lnTo>
                    <a:pt x="4970531" y="6024887"/>
                  </a:lnTo>
                  <a:lnTo>
                    <a:pt x="0" y="6024887"/>
                  </a:lnTo>
                  <a:lnTo>
                    <a:pt x="0" y="0"/>
                  </a:lnTo>
                  <a:close/>
                </a:path>
              </a:pathLst>
            </a:custGeom>
            <a:blipFill>
              <a:blip r:embed="rId2"/>
              <a:stretch>
                <a:fillRect/>
              </a:stretch>
            </a:blipFill>
          </p:spPr>
          <p:txBody>
            <a:bodyPr/>
            <a:lstStyle/>
            <a:p>
              <a:endParaRPr lang="en-GB"/>
            </a:p>
          </p:txBody>
        </p:sp>
        <p:grpSp>
          <p:nvGrpSpPr>
            <p:cNvPr id="16" name="Group 16"/>
            <p:cNvGrpSpPr>
              <a:grpSpLocks noChangeAspect="1"/>
            </p:cNvGrpSpPr>
            <p:nvPr/>
          </p:nvGrpSpPr>
          <p:grpSpPr>
            <a:xfrm rot="374106">
              <a:off x="525722" y="627975"/>
              <a:ext cx="4549872" cy="4549853"/>
              <a:chOff x="0" y="0"/>
              <a:chExt cx="6350025" cy="6350000"/>
            </a:xfrm>
          </p:grpSpPr>
          <p:sp>
            <p:nvSpPr>
              <p:cNvPr id="17" name="Freeform 1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2290" t="-4581" r="-2290"/>
                </a:stretch>
              </a:blipFill>
            </p:spPr>
            <p:txBody>
              <a:bodyPr/>
              <a:lstStyle/>
              <a:p>
                <a:endParaRPr lang="en-GB"/>
              </a:p>
            </p:txBody>
          </p:sp>
        </p:grpSp>
      </p:grpSp>
      <p:grpSp>
        <p:nvGrpSpPr>
          <p:cNvPr id="18" name="Group 18"/>
          <p:cNvGrpSpPr/>
          <p:nvPr/>
        </p:nvGrpSpPr>
        <p:grpSpPr>
          <a:xfrm rot="-3449461">
            <a:off x="1286376" y="621282"/>
            <a:ext cx="8400847" cy="5998587"/>
            <a:chOff x="0" y="0"/>
            <a:chExt cx="11201129" cy="7998116"/>
          </a:xfrm>
        </p:grpSpPr>
        <p:grpSp>
          <p:nvGrpSpPr>
            <p:cNvPr id="19" name="Group 19"/>
            <p:cNvGrpSpPr/>
            <p:nvPr/>
          </p:nvGrpSpPr>
          <p:grpSpPr>
            <a:xfrm rot="1580665">
              <a:off x="248269" y="2186969"/>
              <a:ext cx="10704592" cy="3624179"/>
              <a:chOff x="0" y="0"/>
              <a:chExt cx="3535132" cy="1196865"/>
            </a:xfrm>
          </p:grpSpPr>
          <p:sp>
            <p:nvSpPr>
              <p:cNvPr id="20" name="Freeform 20"/>
              <p:cNvSpPr/>
              <p:nvPr/>
            </p:nvSpPr>
            <p:spPr>
              <a:xfrm>
                <a:off x="0" y="0"/>
                <a:ext cx="3535132" cy="1196865"/>
              </a:xfrm>
              <a:custGeom>
                <a:avLst/>
                <a:gdLst/>
                <a:ahLst/>
                <a:cxnLst/>
                <a:rect l="l" t="t" r="r" b="b"/>
                <a:pathLst>
                  <a:path w="3535132" h="1196865">
                    <a:moveTo>
                      <a:pt x="14465" y="0"/>
                    </a:moveTo>
                    <a:lnTo>
                      <a:pt x="3520667" y="0"/>
                    </a:lnTo>
                    <a:cubicBezTo>
                      <a:pt x="3528656" y="0"/>
                      <a:pt x="3535132" y="6476"/>
                      <a:pt x="3535132" y="14465"/>
                    </a:cubicBezTo>
                    <a:lnTo>
                      <a:pt x="3535132" y="1182400"/>
                    </a:lnTo>
                    <a:cubicBezTo>
                      <a:pt x="3535132" y="1190389"/>
                      <a:pt x="3528656" y="1196865"/>
                      <a:pt x="3520667" y="1196865"/>
                    </a:cubicBezTo>
                    <a:lnTo>
                      <a:pt x="14465" y="1196865"/>
                    </a:lnTo>
                    <a:cubicBezTo>
                      <a:pt x="6476" y="1196865"/>
                      <a:pt x="0" y="1190389"/>
                      <a:pt x="0" y="1182400"/>
                    </a:cubicBezTo>
                    <a:lnTo>
                      <a:pt x="0" y="14465"/>
                    </a:lnTo>
                    <a:cubicBezTo>
                      <a:pt x="0" y="6476"/>
                      <a:pt x="6476" y="0"/>
                      <a:pt x="14465" y="0"/>
                    </a:cubicBezTo>
                    <a:close/>
                  </a:path>
                </a:pathLst>
              </a:custGeom>
              <a:solidFill>
                <a:srgbClr val="FFFFFF"/>
              </a:solidFill>
              <a:ln cap="sq">
                <a:noFill/>
                <a:prstDash val="solid"/>
                <a:miter/>
              </a:ln>
            </p:spPr>
            <p:txBody>
              <a:bodyPr/>
              <a:lstStyle/>
              <a:p>
                <a:endParaRPr lang="en-GB"/>
              </a:p>
            </p:txBody>
          </p:sp>
          <p:sp>
            <p:nvSpPr>
              <p:cNvPr id="21" name="TextBox 21"/>
              <p:cNvSpPr txBox="1"/>
              <p:nvPr/>
            </p:nvSpPr>
            <p:spPr>
              <a:xfrm>
                <a:off x="0" y="-47625"/>
                <a:ext cx="3535132" cy="1244490"/>
              </a:xfrm>
              <a:prstGeom prst="rect">
                <a:avLst/>
              </a:prstGeom>
            </p:spPr>
            <p:txBody>
              <a:bodyPr lIns="34252" tIns="34252" rIns="34252" bIns="34252" rtlCol="0" anchor="ctr"/>
              <a:lstStyle/>
              <a:p>
                <a:pPr algn="ctr">
                  <a:lnSpc>
                    <a:spcPts val="2680"/>
                  </a:lnSpc>
                </a:pPr>
                <a:endParaRPr/>
              </a:p>
            </p:txBody>
          </p:sp>
        </p:grpSp>
        <p:sp>
          <p:nvSpPr>
            <p:cNvPr id="22" name="TextBox 22"/>
            <p:cNvSpPr txBox="1"/>
            <p:nvPr/>
          </p:nvSpPr>
          <p:spPr>
            <a:xfrm rot="1666664">
              <a:off x="2216079" y="2113130"/>
              <a:ext cx="6859781" cy="3593633"/>
            </a:xfrm>
            <a:prstGeom prst="rect">
              <a:avLst/>
            </a:prstGeom>
          </p:spPr>
          <p:txBody>
            <a:bodyPr lIns="0" tIns="0" rIns="0" bIns="0" rtlCol="0" anchor="t">
              <a:spAutoFit/>
            </a:bodyPr>
            <a:lstStyle/>
            <a:p>
              <a:pPr algn="ctr">
                <a:lnSpc>
                  <a:spcPts val="21763"/>
                </a:lnSpc>
              </a:pPr>
              <a:r>
                <a:rPr lang="en-US" sz="16741">
                  <a:solidFill>
                    <a:srgbClr val="660087"/>
                  </a:solidFill>
                  <a:latin typeface="Bobby Jones"/>
                </a:rPr>
                <a:t>FAKE</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463362" y="524262"/>
            <a:ext cx="5695870" cy="1612126"/>
            <a:chOff x="0" y="0"/>
            <a:chExt cx="2333287" cy="660400"/>
          </a:xfrm>
        </p:grpSpPr>
        <p:sp>
          <p:nvSpPr>
            <p:cNvPr id="3" name="Freeform 3"/>
            <p:cNvSpPr/>
            <p:nvPr/>
          </p:nvSpPr>
          <p:spPr>
            <a:xfrm>
              <a:off x="0" y="0"/>
              <a:ext cx="2333287" cy="660400"/>
            </a:xfrm>
            <a:custGeom>
              <a:avLst/>
              <a:gdLst/>
              <a:ahLst/>
              <a:cxnLst/>
              <a:rect l="l" t="t" r="r" b="b"/>
              <a:pathLst>
                <a:path w="2333287" h="660400">
                  <a:moveTo>
                    <a:pt x="2208826" y="660400"/>
                  </a:moveTo>
                  <a:lnTo>
                    <a:pt x="124460" y="660400"/>
                  </a:lnTo>
                  <a:cubicBezTo>
                    <a:pt x="55880" y="660400"/>
                    <a:pt x="0" y="604520"/>
                    <a:pt x="0" y="535940"/>
                  </a:cubicBezTo>
                  <a:lnTo>
                    <a:pt x="0" y="124460"/>
                  </a:lnTo>
                  <a:cubicBezTo>
                    <a:pt x="0" y="55880"/>
                    <a:pt x="55880" y="0"/>
                    <a:pt x="124460" y="0"/>
                  </a:cubicBezTo>
                  <a:lnTo>
                    <a:pt x="2208827" y="0"/>
                  </a:lnTo>
                  <a:cubicBezTo>
                    <a:pt x="2277407" y="0"/>
                    <a:pt x="2333287" y="55880"/>
                    <a:pt x="2333287" y="124460"/>
                  </a:cubicBezTo>
                  <a:lnTo>
                    <a:pt x="2333287" y="535940"/>
                  </a:lnTo>
                  <a:cubicBezTo>
                    <a:pt x="2333287" y="604520"/>
                    <a:pt x="2277407" y="660400"/>
                    <a:pt x="2208827" y="660400"/>
                  </a:cubicBezTo>
                  <a:close/>
                </a:path>
              </a:pathLst>
            </a:custGeom>
            <a:solidFill>
              <a:srgbClr val="2D7D9E"/>
            </a:solidFill>
          </p:spPr>
          <p:txBody>
            <a:bodyPr/>
            <a:lstStyle/>
            <a:p>
              <a:endParaRPr lang="en-GB"/>
            </a:p>
          </p:txBody>
        </p:sp>
      </p:grpSp>
      <p:sp>
        <p:nvSpPr>
          <p:cNvPr id="4" name="TextBox 4"/>
          <p:cNvSpPr txBox="1"/>
          <p:nvPr/>
        </p:nvSpPr>
        <p:spPr>
          <a:xfrm>
            <a:off x="510468" y="438537"/>
            <a:ext cx="1874106"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real </a:t>
            </a:r>
          </a:p>
        </p:txBody>
      </p:sp>
      <p:sp>
        <p:nvSpPr>
          <p:cNvPr id="5" name="Freeform 5"/>
          <p:cNvSpPr/>
          <p:nvPr/>
        </p:nvSpPr>
        <p:spPr>
          <a:xfrm>
            <a:off x="20277" y="6122602"/>
            <a:ext cx="10059840" cy="1986818"/>
          </a:xfrm>
          <a:custGeom>
            <a:avLst/>
            <a:gdLst/>
            <a:ahLst/>
            <a:cxnLst/>
            <a:rect l="l" t="t" r="r" b="b"/>
            <a:pathLst>
              <a:path w="10059840" h="1986818">
                <a:moveTo>
                  <a:pt x="0" y="0"/>
                </a:moveTo>
                <a:lnTo>
                  <a:pt x="10059840" y="0"/>
                </a:lnTo>
                <a:lnTo>
                  <a:pt x="10059840" y="1986818"/>
                </a:lnTo>
                <a:lnTo>
                  <a:pt x="0" y="1986818"/>
                </a:lnTo>
                <a:lnTo>
                  <a:pt x="0" y="0"/>
                </a:lnTo>
                <a:close/>
              </a:path>
            </a:pathLst>
          </a:custGeom>
          <a:blipFill>
            <a:blip r:embed="rId2"/>
            <a:stretch>
              <a:fillRect/>
            </a:stretch>
          </a:blipFill>
        </p:spPr>
        <p:txBody>
          <a:bodyPr/>
          <a:lstStyle/>
          <a:p>
            <a:endParaRPr lang="en-GB"/>
          </a:p>
        </p:txBody>
      </p:sp>
      <p:sp>
        <p:nvSpPr>
          <p:cNvPr id="6" name="Freeform 6"/>
          <p:cNvSpPr/>
          <p:nvPr/>
        </p:nvSpPr>
        <p:spPr>
          <a:xfrm flipH="1">
            <a:off x="1043203" y="2808044"/>
            <a:ext cx="6177787" cy="4404608"/>
          </a:xfrm>
          <a:custGeom>
            <a:avLst/>
            <a:gdLst/>
            <a:ahLst/>
            <a:cxnLst/>
            <a:rect l="l" t="t" r="r" b="b"/>
            <a:pathLst>
              <a:path w="6177787" h="4404608">
                <a:moveTo>
                  <a:pt x="6177788" y="0"/>
                </a:moveTo>
                <a:lnTo>
                  <a:pt x="0" y="0"/>
                </a:lnTo>
                <a:lnTo>
                  <a:pt x="0" y="4404608"/>
                </a:lnTo>
                <a:lnTo>
                  <a:pt x="6177788" y="4404608"/>
                </a:lnTo>
                <a:lnTo>
                  <a:pt x="617778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rot="1316342">
            <a:off x="8777788" y="-460171"/>
            <a:ext cx="14833550" cy="14833550"/>
          </a:xfrm>
          <a:custGeom>
            <a:avLst/>
            <a:gdLst/>
            <a:ahLst/>
            <a:cxnLst/>
            <a:rect l="l" t="t" r="r" b="b"/>
            <a:pathLst>
              <a:path w="14833550" h="14833550">
                <a:moveTo>
                  <a:pt x="0" y="0"/>
                </a:moveTo>
                <a:lnTo>
                  <a:pt x="14833550" y="0"/>
                </a:lnTo>
                <a:lnTo>
                  <a:pt x="14833550" y="14833550"/>
                </a:lnTo>
                <a:lnTo>
                  <a:pt x="0" y="148335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8474125" y="5963195"/>
            <a:ext cx="10059840" cy="1986818"/>
          </a:xfrm>
          <a:custGeom>
            <a:avLst/>
            <a:gdLst/>
            <a:ahLst/>
            <a:cxnLst/>
            <a:rect l="l" t="t" r="r" b="b"/>
            <a:pathLst>
              <a:path w="10059840" h="1986818">
                <a:moveTo>
                  <a:pt x="0" y="0"/>
                </a:moveTo>
                <a:lnTo>
                  <a:pt x="10059840" y="0"/>
                </a:lnTo>
                <a:lnTo>
                  <a:pt x="10059840" y="1986819"/>
                </a:lnTo>
                <a:lnTo>
                  <a:pt x="0" y="1986819"/>
                </a:lnTo>
                <a:lnTo>
                  <a:pt x="0" y="0"/>
                </a:lnTo>
                <a:close/>
              </a:path>
            </a:pathLst>
          </a:custGeom>
          <a:blipFill>
            <a:blip r:embed="rId2">
              <a:alphaModFix amt="55000"/>
            </a:blip>
            <a:stretch>
              <a:fillRect/>
            </a:stretch>
          </a:blipFill>
        </p:spPr>
        <p:txBody>
          <a:bodyPr/>
          <a:lstStyle/>
          <a:p>
            <a:endParaRPr lang="en-GB"/>
          </a:p>
        </p:txBody>
      </p:sp>
      <p:sp>
        <p:nvSpPr>
          <p:cNvPr id="9" name="Freeform 9"/>
          <p:cNvSpPr/>
          <p:nvPr/>
        </p:nvSpPr>
        <p:spPr>
          <a:xfrm>
            <a:off x="10995321" y="2746591"/>
            <a:ext cx="6263979" cy="4466061"/>
          </a:xfrm>
          <a:custGeom>
            <a:avLst/>
            <a:gdLst/>
            <a:ahLst/>
            <a:cxnLst/>
            <a:rect l="l" t="t" r="r" b="b"/>
            <a:pathLst>
              <a:path w="6263979" h="4466061">
                <a:moveTo>
                  <a:pt x="0" y="0"/>
                </a:moveTo>
                <a:lnTo>
                  <a:pt x="6263979" y="0"/>
                </a:lnTo>
                <a:lnTo>
                  <a:pt x="6263979" y="4466061"/>
                </a:lnTo>
                <a:lnTo>
                  <a:pt x="0" y="44660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10"/>
          <p:cNvSpPr txBox="1"/>
          <p:nvPr/>
        </p:nvSpPr>
        <p:spPr>
          <a:xfrm>
            <a:off x="11320047" y="4576660"/>
            <a:ext cx="3618354" cy="1545941"/>
          </a:xfrm>
          <a:prstGeom prst="rect">
            <a:avLst/>
          </a:prstGeom>
        </p:spPr>
        <p:txBody>
          <a:bodyPr lIns="0" tIns="0" rIns="0" bIns="0" rtlCol="0" anchor="t">
            <a:spAutoFit/>
          </a:bodyPr>
          <a:lstStyle/>
          <a:p>
            <a:pPr algn="ctr">
              <a:lnSpc>
                <a:spcPts val="12214"/>
              </a:lnSpc>
            </a:pPr>
            <a:r>
              <a:rPr lang="en-US" sz="9396">
                <a:solidFill>
                  <a:srgbClr val="FFFFFF"/>
                </a:solidFill>
                <a:latin typeface="Bobby Jones Soft"/>
              </a:rPr>
              <a:t>FAKE </a:t>
            </a:r>
          </a:p>
        </p:txBody>
      </p:sp>
      <p:sp>
        <p:nvSpPr>
          <p:cNvPr id="11" name="Freeform 11"/>
          <p:cNvSpPr/>
          <p:nvPr/>
        </p:nvSpPr>
        <p:spPr>
          <a:xfrm>
            <a:off x="8207883" y="3086100"/>
            <a:ext cx="1872234" cy="4114800"/>
          </a:xfrm>
          <a:custGeom>
            <a:avLst/>
            <a:gdLst/>
            <a:ahLst/>
            <a:cxnLst/>
            <a:rect l="l" t="t" r="r" b="b"/>
            <a:pathLst>
              <a:path w="1872234" h="4114800">
                <a:moveTo>
                  <a:pt x="0" y="0"/>
                </a:moveTo>
                <a:lnTo>
                  <a:pt x="1872234" y="0"/>
                </a:lnTo>
                <a:lnTo>
                  <a:pt x="18722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2" name="Group 12"/>
          <p:cNvGrpSpPr/>
          <p:nvPr/>
        </p:nvGrpSpPr>
        <p:grpSpPr>
          <a:xfrm>
            <a:off x="1028700" y="7803004"/>
            <a:ext cx="15706730" cy="2086779"/>
            <a:chOff x="0" y="0"/>
            <a:chExt cx="4136752" cy="549604"/>
          </a:xfrm>
        </p:grpSpPr>
        <p:sp>
          <p:nvSpPr>
            <p:cNvPr id="13" name="Freeform 13"/>
            <p:cNvSpPr/>
            <p:nvPr/>
          </p:nvSpPr>
          <p:spPr>
            <a:xfrm>
              <a:off x="0" y="0"/>
              <a:ext cx="4136752" cy="549604"/>
            </a:xfrm>
            <a:custGeom>
              <a:avLst/>
              <a:gdLst/>
              <a:ahLst/>
              <a:cxnLst/>
              <a:rect l="l" t="t" r="r" b="b"/>
              <a:pathLst>
                <a:path w="4136752" h="549604">
                  <a:moveTo>
                    <a:pt x="7394" y="0"/>
                  </a:moveTo>
                  <a:lnTo>
                    <a:pt x="4129358" y="0"/>
                  </a:lnTo>
                  <a:cubicBezTo>
                    <a:pt x="4131320" y="0"/>
                    <a:pt x="4133200" y="779"/>
                    <a:pt x="4134587" y="2166"/>
                  </a:cubicBezTo>
                  <a:cubicBezTo>
                    <a:pt x="4135973" y="3552"/>
                    <a:pt x="4136752" y="5433"/>
                    <a:pt x="4136752" y="7394"/>
                  </a:cubicBezTo>
                  <a:lnTo>
                    <a:pt x="4136752" y="542211"/>
                  </a:lnTo>
                  <a:cubicBezTo>
                    <a:pt x="4136752" y="544172"/>
                    <a:pt x="4135973" y="546052"/>
                    <a:pt x="4134587" y="547439"/>
                  </a:cubicBezTo>
                  <a:cubicBezTo>
                    <a:pt x="4133200" y="548825"/>
                    <a:pt x="4131320" y="549604"/>
                    <a:pt x="4129358" y="549604"/>
                  </a:cubicBezTo>
                  <a:lnTo>
                    <a:pt x="7394" y="549604"/>
                  </a:lnTo>
                  <a:cubicBezTo>
                    <a:pt x="5433" y="549604"/>
                    <a:pt x="3552" y="548825"/>
                    <a:pt x="2166" y="547439"/>
                  </a:cubicBezTo>
                  <a:cubicBezTo>
                    <a:pt x="779" y="546052"/>
                    <a:pt x="0" y="544172"/>
                    <a:pt x="0" y="542211"/>
                  </a:cubicBezTo>
                  <a:lnTo>
                    <a:pt x="0" y="7394"/>
                  </a:lnTo>
                  <a:cubicBezTo>
                    <a:pt x="0" y="5433"/>
                    <a:pt x="779" y="3552"/>
                    <a:pt x="2166" y="2166"/>
                  </a:cubicBezTo>
                  <a:cubicBezTo>
                    <a:pt x="3552" y="779"/>
                    <a:pt x="5433" y="0"/>
                    <a:pt x="7394" y="0"/>
                  </a:cubicBezTo>
                  <a:close/>
                </a:path>
              </a:pathLst>
            </a:custGeom>
            <a:solidFill>
              <a:srgbClr val="FFFFFF"/>
            </a:solidFill>
            <a:ln cap="sq">
              <a:noFill/>
              <a:prstDash val="solid"/>
              <a:miter/>
            </a:ln>
          </p:spPr>
          <p:txBody>
            <a:bodyPr/>
            <a:lstStyle/>
            <a:p>
              <a:endParaRPr lang="en-GB"/>
            </a:p>
          </p:txBody>
        </p:sp>
        <p:sp>
          <p:nvSpPr>
            <p:cNvPr id="14" name="TextBox 14"/>
            <p:cNvSpPr txBox="1"/>
            <p:nvPr/>
          </p:nvSpPr>
          <p:spPr>
            <a:xfrm>
              <a:off x="0" y="-47625"/>
              <a:ext cx="4136752" cy="597229"/>
            </a:xfrm>
            <a:prstGeom prst="rect">
              <a:avLst/>
            </a:prstGeom>
          </p:spPr>
          <p:txBody>
            <a:bodyPr lIns="50800" tIns="50800" rIns="50800" bIns="50800" rtlCol="0" anchor="ctr"/>
            <a:lstStyle/>
            <a:p>
              <a:pPr algn="ctr">
                <a:lnSpc>
                  <a:spcPts val="2680"/>
                </a:lnSpc>
              </a:pPr>
              <a:endParaRPr/>
            </a:p>
          </p:txBody>
        </p:sp>
      </p:grpSp>
      <p:sp>
        <p:nvSpPr>
          <p:cNvPr id="15" name="TextBox 15"/>
          <p:cNvSpPr txBox="1"/>
          <p:nvPr/>
        </p:nvSpPr>
        <p:spPr>
          <a:xfrm>
            <a:off x="3602636" y="4576660"/>
            <a:ext cx="3618354" cy="1545941"/>
          </a:xfrm>
          <a:prstGeom prst="rect">
            <a:avLst/>
          </a:prstGeom>
        </p:spPr>
        <p:txBody>
          <a:bodyPr lIns="0" tIns="0" rIns="0" bIns="0" rtlCol="0" anchor="t">
            <a:spAutoFit/>
          </a:bodyPr>
          <a:lstStyle/>
          <a:p>
            <a:pPr algn="ctr">
              <a:lnSpc>
                <a:spcPts val="12214"/>
              </a:lnSpc>
            </a:pPr>
            <a:r>
              <a:rPr lang="en-US" sz="9396">
                <a:solidFill>
                  <a:srgbClr val="FFFFFF"/>
                </a:solidFill>
                <a:latin typeface="Bobby Jones"/>
              </a:rPr>
              <a:t>real </a:t>
            </a:r>
          </a:p>
        </p:txBody>
      </p:sp>
      <p:sp>
        <p:nvSpPr>
          <p:cNvPr id="16" name="TextBox 16"/>
          <p:cNvSpPr txBox="1"/>
          <p:nvPr/>
        </p:nvSpPr>
        <p:spPr>
          <a:xfrm>
            <a:off x="1734101" y="8389825"/>
            <a:ext cx="14295929" cy="960762"/>
          </a:xfrm>
          <a:prstGeom prst="rect">
            <a:avLst/>
          </a:prstGeom>
        </p:spPr>
        <p:txBody>
          <a:bodyPr lIns="0" tIns="0" rIns="0" bIns="0" rtlCol="0" anchor="t">
            <a:spAutoFit/>
          </a:bodyPr>
          <a:lstStyle/>
          <a:p>
            <a:pPr algn="ctr">
              <a:lnSpc>
                <a:spcPts val="7315"/>
              </a:lnSpc>
            </a:pPr>
            <a:r>
              <a:rPr lang="en-US" sz="6650">
                <a:solidFill>
                  <a:srgbClr val="660087"/>
                </a:solidFill>
                <a:latin typeface="Bobby Jones"/>
              </a:rPr>
              <a:t>Feminism is only for women</a:t>
            </a:r>
          </a:p>
        </p:txBody>
      </p:sp>
      <p:sp>
        <p:nvSpPr>
          <p:cNvPr id="17" name="TextBox 17"/>
          <p:cNvSpPr txBox="1"/>
          <p:nvPr/>
        </p:nvSpPr>
        <p:spPr>
          <a:xfrm>
            <a:off x="3019814" y="776486"/>
            <a:ext cx="2212694"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FAKE</a:t>
            </a:r>
          </a:p>
        </p:txBody>
      </p:sp>
      <p:sp>
        <p:nvSpPr>
          <p:cNvPr id="18" name="TextBox 18"/>
          <p:cNvSpPr txBox="1"/>
          <p:nvPr/>
        </p:nvSpPr>
        <p:spPr>
          <a:xfrm>
            <a:off x="2128578" y="814586"/>
            <a:ext cx="1049137" cy="669171"/>
          </a:xfrm>
          <a:prstGeom prst="rect">
            <a:avLst/>
          </a:prstGeom>
        </p:spPr>
        <p:txBody>
          <a:bodyPr lIns="0" tIns="0" rIns="0" bIns="0" rtlCol="0" anchor="t">
            <a:spAutoFit/>
          </a:bodyPr>
          <a:lstStyle/>
          <a:p>
            <a:pPr algn="ctr">
              <a:lnSpc>
                <a:spcPts val="5338"/>
              </a:lnSpc>
            </a:pPr>
            <a:r>
              <a:rPr lang="en-US" sz="4106">
                <a:solidFill>
                  <a:srgbClr val="660087"/>
                </a:solidFill>
                <a:latin typeface="Bobby Jones"/>
              </a:rPr>
              <a:t>OR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7518762"/>
            <a:ext cx="16230600" cy="2395199"/>
          </a:xfrm>
          <a:prstGeom prst="rect">
            <a:avLst/>
          </a:prstGeom>
        </p:spPr>
        <p:txBody>
          <a:bodyPr lIns="0" tIns="0" rIns="0" bIns="0" rtlCol="0" anchor="t">
            <a:spAutoFit/>
          </a:bodyPr>
          <a:lstStyle/>
          <a:p>
            <a:pPr algn="ctr">
              <a:lnSpc>
                <a:spcPts val="6372"/>
              </a:lnSpc>
              <a:spcBef>
                <a:spcPct val="0"/>
              </a:spcBef>
            </a:pPr>
            <a:r>
              <a:rPr lang="en-US" sz="4901">
                <a:solidFill>
                  <a:srgbClr val="FFFFFF"/>
                </a:solidFill>
                <a:latin typeface="Bobby Jones"/>
              </a:rPr>
              <a:t>The fight for gender equality is for everyone which means feminism is for everyone. Feminism argues for equality FOR EVERYONE. </a:t>
            </a:r>
          </a:p>
        </p:txBody>
      </p:sp>
      <p:grpSp>
        <p:nvGrpSpPr>
          <p:cNvPr id="3" name="Group 3"/>
          <p:cNvGrpSpPr/>
          <p:nvPr/>
        </p:nvGrpSpPr>
        <p:grpSpPr>
          <a:xfrm>
            <a:off x="2835352" y="1407041"/>
            <a:ext cx="12422578" cy="6017024"/>
            <a:chOff x="0" y="0"/>
            <a:chExt cx="16563437" cy="8022698"/>
          </a:xfrm>
        </p:grpSpPr>
        <p:grpSp>
          <p:nvGrpSpPr>
            <p:cNvPr id="4" name="Group 4"/>
            <p:cNvGrpSpPr/>
            <p:nvPr/>
          </p:nvGrpSpPr>
          <p:grpSpPr>
            <a:xfrm rot="-593566">
              <a:off x="343698" y="1323829"/>
              <a:ext cx="15876040" cy="5375040"/>
              <a:chOff x="0" y="0"/>
              <a:chExt cx="3535132" cy="1196865"/>
            </a:xfrm>
          </p:grpSpPr>
          <p:sp>
            <p:nvSpPr>
              <p:cNvPr id="5" name="Freeform 5"/>
              <p:cNvSpPr/>
              <p:nvPr/>
            </p:nvSpPr>
            <p:spPr>
              <a:xfrm>
                <a:off x="0" y="0"/>
                <a:ext cx="3535132" cy="1196865"/>
              </a:xfrm>
              <a:custGeom>
                <a:avLst/>
                <a:gdLst/>
                <a:ahLst/>
                <a:cxnLst/>
                <a:rect l="l" t="t" r="r" b="b"/>
                <a:pathLst>
                  <a:path w="3535132" h="1196865">
                    <a:moveTo>
                      <a:pt x="9753" y="0"/>
                    </a:moveTo>
                    <a:lnTo>
                      <a:pt x="3525379" y="0"/>
                    </a:lnTo>
                    <a:cubicBezTo>
                      <a:pt x="3530765" y="0"/>
                      <a:pt x="3535132" y="4367"/>
                      <a:pt x="3535132" y="9753"/>
                    </a:cubicBezTo>
                    <a:lnTo>
                      <a:pt x="3535132" y="1187112"/>
                    </a:lnTo>
                    <a:cubicBezTo>
                      <a:pt x="3535132" y="1189698"/>
                      <a:pt x="3534104" y="1192179"/>
                      <a:pt x="3532275" y="1194008"/>
                    </a:cubicBezTo>
                    <a:cubicBezTo>
                      <a:pt x="3530446" y="1195837"/>
                      <a:pt x="3527966" y="1196865"/>
                      <a:pt x="3525379" y="1196865"/>
                    </a:cubicBezTo>
                    <a:lnTo>
                      <a:pt x="9753" y="1196865"/>
                    </a:lnTo>
                    <a:cubicBezTo>
                      <a:pt x="4367" y="1196865"/>
                      <a:pt x="0" y="1192498"/>
                      <a:pt x="0" y="1187112"/>
                    </a:cubicBezTo>
                    <a:lnTo>
                      <a:pt x="0" y="9753"/>
                    </a:lnTo>
                    <a:cubicBezTo>
                      <a:pt x="0" y="4367"/>
                      <a:pt x="4367" y="0"/>
                      <a:pt x="9753" y="0"/>
                    </a:cubicBezTo>
                    <a:close/>
                  </a:path>
                </a:pathLst>
              </a:custGeom>
              <a:solidFill>
                <a:srgbClr val="FFFFFF"/>
              </a:solidFill>
              <a:ln cap="sq">
                <a:noFill/>
                <a:prstDash val="solid"/>
                <a:miter/>
              </a:ln>
            </p:spPr>
            <p:txBody>
              <a:bodyPr/>
              <a:lstStyle/>
              <a:p>
                <a:endParaRPr lang="en-GB"/>
              </a:p>
            </p:txBody>
          </p:sp>
          <p:sp>
            <p:nvSpPr>
              <p:cNvPr id="6" name="TextBox 6"/>
              <p:cNvSpPr txBox="1"/>
              <p:nvPr/>
            </p:nvSpPr>
            <p:spPr>
              <a:xfrm>
                <a:off x="0" y="-47625"/>
                <a:ext cx="3535132" cy="1244490"/>
              </a:xfrm>
              <a:prstGeom prst="rect">
                <a:avLst/>
              </a:prstGeom>
            </p:spPr>
            <p:txBody>
              <a:bodyPr lIns="50800" tIns="50800" rIns="50800" bIns="50800" rtlCol="0" anchor="ctr"/>
              <a:lstStyle/>
              <a:p>
                <a:pPr algn="ctr">
                  <a:lnSpc>
                    <a:spcPts val="2680"/>
                  </a:lnSpc>
                </a:pPr>
                <a:endParaRPr/>
              </a:p>
            </p:txBody>
          </p:sp>
        </p:grpSp>
        <p:sp>
          <p:nvSpPr>
            <p:cNvPr id="7" name="TextBox 7"/>
            <p:cNvSpPr txBox="1"/>
            <p:nvPr/>
          </p:nvSpPr>
          <p:spPr>
            <a:xfrm rot="-594255">
              <a:off x="3170988" y="1191886"/>
              <a:ext cx="10173779" cy="5337879"/>
            </a:xfrm>
            <a:prstGeom prst="rect">
              <a:avLst/>
            </a:prstGeom>
          </p:spPr>
          <p:txBody>
            <a:bodyPr lIns="0" tIns="0" rIns="0" bIns="0" rtlCol="0" anchor="t">
              <a:spAutoFit/>
            </a:bodyPr>
            <a:lstStyle/>
            <a:p>
              <a:pPr algn="ctr">
                <a:lnSpc>
                  <a:spcPts val="32277"/>
                </a:lnSpc>
              </a:pPr>
              <a:r>
                <a:rPr lang="en-US" sz="24828">
                  <a:solidFill>
                    <a:srgbClr val="660087"/>
                  </a:solidFill>
                  <a:latin typeface="Bobby Jones"/>
                </a:rPr>
                <a:t>FAKE</a:t>
              </a:r>
            </a:p>
          </p:txBody>
        </p:sp>
      </p:grpSp>
      <p:grpSp>
        <p:nvGrpSpPr>
          <p:cNvPr id="8" name="Group 8"/>
          <p:cNvGrpSpPr/>
          <p:nvPr/>
        </p:nvGrpSpPr>
        <p:grpSpPr>
          <a:xfrm>
            <a:off x="-463362" y="524262"/>
            <a:ext cx="5695870" cy="1612126"/>
            <a:chOff x="0" y="0"/>
            <a:chExt cx="2333287" cy="660400"/>
          </a:xfrm>
        </p:grpSpPr>
        <p:sp>
          <p:nvSpPr>
            <p:cNvPr id="9" name="Freeform 9"/>
            <p:cNvSpPr/>
            <p:nvPr/>
          </p:nvSpPr>
          <p:spPr>
            <a:xfrm>
              <a:off x="0" y="0"/>
              <a:ext cx="2333287" cy="660400"/>
            </a:xfrm>
            <a:custGeom>
              <a:avLst/>
              <a:gdLst/>
              <a:ahLst/>
              <a:cxnLst/>
              <a:rect l="l" t="t" r="r" b="b"/>
              <a:pathLst>
                <a:path w="2333287" h="660400">
                  <a:moveTo>
                    <a:pt x="2208826" y="660400"/>
                  </a:moveTo>
                  <a:lnTo>
                    <a:pt x="124460" y="660400"/>
                  </a:lnTo>
                  <a:cubicBezTo>
                    <a:pt x="55880" y="660400"/>
                    <a:pt x="0" y="604520"/>
                    <a:pt x="0" y="535940"/>
                  </a:cubicBezTo>
                  <a:lnTo>
                    <a:pt x="0" y="124460"/>
                  </a:lnTo>
                  <a:cubicBezTo>
                    <a:pt x="0" y="55880"/>
                    <a:pt x="55880" y="0"/>
                    <a:pt x="124460" y="0"/>
                  </a:cubicBezTo>
                  <a:lnTo>
                    <a:pt x="2208827" y="0"/>
                  </a:lnTo>
                  <a:cubicBezTo>
                    <a:pt x="2277407" y="0"/>
                    <a:pt x="2333287" y="55880"/>
                    <a:pt x="2333287" y="124460"/>
                  </a:cubicBezTo>
                  <a:lnTo>
                    <a:pt x="2333287" y="535940"/>
                  </a:lnTo>
                  <a:cubicBezTo>
                    <a:pt x="2333287" y="604520"/>
                    <a:pt x="2277407" y="660400"/>
                    <a:pt x="2208827" y="660400"/>
                  </a:cubicBezTo>
                  <a:close/>
                </a:path>
              </a:pathLst>
            </a:custGeom>
            <a:solidFill>
              <a:srgbClr val="2D7D9E"/>
            </a:solidFill>
          </p:spPr>
          <p:txBody>
            <a:bodyPr/>
            <a:lstStyle/>
            <a:p>
              <a:endParaRPr lang="en-GB"/>
            </a:p>
          </p:txBody>
        </p:sp>
      </p:grpSp>
      <p:sp>
        <p:nvSpPr>
          <p:cNvPr id="10" name="TextBox 10"/>
          <p:cNvSpPr txBox="1"/>
          <p:nvPr/>
        </p:nvSpPr>
        <p:spPr>
          <a:xfrm>
            <a:off x="510468" y="438537"/>
            <a:ext cx="1874106"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real </a:t>
            </a:r>
          </a:p>
        </p:txBody>
      </p:sp>
      <p:sp>
        <p:nvSpPr>
          <p:cNvPr id="11" name="TextBox 11"/>
          <p:cNvSpPr txBox="1"/>
          <p:nvPr/>
        </p:nvSpPr>
        <p:spPr>
          <a:xfrm>
            <a:off x="3019814" y="776486"/>
            <a:ext cx="2212694" cy="1175385"/>
          </a:xfrm>
          <a:prstGeom prst="rect">
            <a:avLst/>
          </a:prstGeom>
        </p:spPr>
        <p:txBody>
          <a:bodyPr lIns="0" tIns="0" rIns="0" bIns="0" rtlCol="0" anchor="t">
            <a:spAutoFit/>
          </a:bodyPr>
          <a:lstStyle/>
          <a:p>
            <a:pPr>
              <a:lnSpc>
                <a:spcPts val="9360"/>
              </a:lnSpc>
            </a:pPr>
            <a:r>
              <a:rPr lang="en-US" sz="7200">
                <a:solidFill>
                  <a:srgbClr val="FFFFFF"/>
                </a:solidFill>
                <a:latin typeface="Bobby Jones"/>
              </a:rPr>
              <a:t>FAKE</a:t>
            </a:r>
          </a:p>
        </p:txBody>
      </p:sp>
      <p:sp>
        <p:nvSpPr>
          <p:cNvPr id="12" name="TextBox 12"/>
          <p:cNvSpPr txBox="1"/>
          <p:nvPr/>
        </p:nvSpPr>
        <p:spPr>
          <a:xfrm>
            <a:off x="2128578" y="814586"/>
            <a:ext cx="1049137" cy="669171"/>
          </a:xfrm>
          <a:prstGeom prst="rect">
            <a:avLst/>
          </a:prstGeom>
        </p:spPr>
        <p:txBody>
          <a:bodyPr lIns="0" tIns="0" rIns="0" bIns="0" rtlCol="0" anchor="t">
            <a:spAutoFit/>
          </a:bodyPr>
          <a:lstStyle/>
          <a:p>
            <a:pPr algn="ctr">
              <a:lnSpc>
                <a:spcPts val="5338"/>
              </a:lnSpc>
            </a:pPr>
            <a:r>
              <a:rPr lang="en-US" sz="4106">
                <a:solidFill>
                  <a:srgbClr val="660087"/>
                </a:solidFill>
                <a:latin typeface="Bobby Jones"/>
              </a:rPr>
              <a:t>OR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3579160"/>
            <a:ext cx="11917322" cy="2263140"/>
          </a:xfrm>
          <a:prstGeom prst="rect">
            <a:avLst/>
          </a:prstGeom>
        </p:spPr>
        <p:txBody>
          <a:bodyPr lIns="0" tIns="0" rIns="0" bIns="0" rtlCol="0" anchor="t">
            <a:spAutoFit/>
          </a:bodyPr>
          <a:lstStyle/>
          <a:p>
            <a:pPr>
              <a:lnSpc>
                <a:spcPts val="17940"/>
              </a:lnSpc>
            </a:pPr>
            <a:r>
              <a:rPr lang="en-US" sz="13800">
                <a:solidFill>
                  <a:srgbClr val="FFFFFF"/>
                </a:solidFill>
                <a:latin typeface="Bobby Jones"/>
              </a:rPr>
              <a:t>oNLINE DATING</a:t>
            </a:r>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10285" y="5022910"/>
            <a:ext cx="4265091" cy="2768432"/>
          </a:xfrm>
          <a:custGeom>
            <a:avLst/>
            <a:gdLst/>
            <a:ahLst/>
            <a:cxnLst/>
            <a:rect l="l" t="t" r="r" b="b"/>
            <a:pathLst>
              <a:path w="4265091" h="2768432">
                <a:moveTo>
                  <a:pt x="0" y="0"/>
                </a:moveTo>
                <a:lnTo>
                  <a:pt x="4265091" y="0"/>
                </a:lnTo>
                <a:lnTo>
                  <a:pt x="4265091" y="2768432"/>
                </a:lnTo>
                <a:lnTo>
                  <a:pt x="0" y="27684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a:off x="7559375" y="6360324"/>
            <a:ext cx="4532571" cy="2942050"/>
          </a:xfrm>
          <a:custGeom>
            <a:avLst/>
            <a:gdLst/>
            <a:ahLst/>
            <a:cxnLst/>
            <a:rect l="l" t="t" r="r" b="b"/>
            <a:pathLst>
              <a:path w="4532571" h="2942050">
                <a:moveTo>
                  <a:pt x="4532571" y="0"/>
                </a:moveTo>
                <a:lnTo>
                  <a:pt x="0" y="0"/>
                </a:lnTo>
                <a:lnTo>
                  <a:pt x="0" y="2942050"/>
                </a:lnTo>
                <a:lnTo>
                  <a:pt x="4532571" y="2942050"/>
                </a:lnTo>
                <a:lnTo>
                  <a:pt x="453257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4617571" y="3826077"/>
            <a:ext cx="4265091" cy="2768432"/>
          </a:xfrm>
          <a:custGeom>
            <a:avLst/>
            <a:gdLst/>
            <a:ahLst/>
            <a:cxnLst/>
            <a:rect l="l" t="t" r="r" b="b"/>
            <a:pathLst>
              <a:path w="4265091" h="2768432">
                <a:moveTo>
                  <a:pt x="4265091" y="0"/>
                </a:moveTo>
                <a:lnTo>
                  <a:pt x="0" y="0"/>
                </a:lnTo>
                <a:lnTo>
                  <a:pt x="0" y="2768432"/>
                </a:lnTo>
                <a:lnTo>
                  <a:pt x="4265091" y="2768432"/>
                </a:lnTo>
                <a:lnTo>
                  <a:pt x="426509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698255" y="6566597"/>
            <a:ext cx="4492585" cy="2916096"/>
          </a:xfrm>
          <a:custGeom>
            <a:avLst/>
            <a:gdLst/>
            <a:ahLst/>
            <a:cxnLst/>
            <a:rect l="l" t="t" r="r" b="b"/>
            <a:pathLst>
              <a:path w="4492585" h="2916096">
                <a:moveTo>
                  <a:pt x="0" y="0"/>
                </a:moveTo>
                <a:lnTo>
                  <a:pt x="4492586" y="0"/>
                </a:lnTo>
                <a:lnTo>
                  <a:pt x="4492586" y="2916097"/>
                </a:lnTo>
                <a:lnTo>
                  <a:pt x="0" y="29160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flipH="1">
            <a:off x="12250600" y="2533100"/>
            <a:ext cx="5464513" cy="2116257"/>
          </a:xfrm>
          <a:custGeom>
            <a:avLst/>
            <a:gdLst/>
            <a:ahLst/>
            <a:cxnLst/>
            <a:rect l="l" t="t" r="r" b="b"/>
            <a:pathLst>
              <a:path w="5464513" h="2116257">
                <a:moveTo>
                  <a:pt x="5464513" y="0"/>
                </a:moveTo>
                <a:lnTo>
                  <a:pt x="0" y="0"/>
                </a:lnTo>
                <a:lnTo>
                  <a:pt x="0" y="2116257"/>
                </a:lnTo>
                <a:lnTo>
                  <a:pt x="5464513" y="2116257"/>
                </a:lnTo>
                <a:lnTo>
                  <a:pt x="546451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flipH="1">
            <a:off x="7874143" y="1724197"/>
            <a:ext cx="4217803" cy="2737738"/>
          </a:xfrm>
          <a:custGeom>
            <a:avLst/>
            <a:gdLst/>
            <a:ahLst/>
            <a:cxnLst/>
            <a:rect l="l" t="t" r="r" b="b"/>
            <a:pathLst>
              <a:path w="4217803" h="2737738">
                <a:moveTo>
                  <a:pt x="4217803" y="0"/>
                </a:moveTo>
                <a:lnTo>
                  <a:pt x="0" y="0"/>
                </a:lnTo>
                <a:lnTo>
                  <a:pt x="0" y="2737738"/>
                </a:lnTo>
                <a:lnTo>
                  <a:pt x="4217803" y="2737738"/>
                </a:lnTo>
                <a:lnTo>
                  <a:pt x="421780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flipH="1">
            <a:off x="1369523" y="1987055"/>
            <a:ext cx="3342873" cy="3404778"/>
          </a:xfrm>
          <a:custGeom>
            <a:avLst/>
            <a:gdLst/>
            <a:ahLst/>
            <a:cxnLst/>
            <a:rect l="l" t="t" r="r" b="b"/>
            <a:pathLst>
              <a:path w="3342873" h="3404778">
                <a:moveTo>
                  <a:pt x="3342873" y="0"/>
                </a:moveTo>
                <a:lnTo>
                  <a:pt x="0" y="0"/>
                </a:lnTo>
                <a:lnTo>
                  <a:pt x="0" y="3404778"/>
                </a:lnTo>
                <a:lnTo>
                  <a:pt x="3342873" y="3404778"/>
                </a:lnTo>
                <a:lnTo>
                  <a:pt x="334287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9" name="Freeform 9"/>
          <p:cNvSpPr/>
          <p:nvPr/>
        </p:nvSpPr>
        <p:spPr>
          <a:xfrm>
            <a:off x="8882662" y="4036145"/>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a:off x="15236493" y="4461935"/>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Freeform 11"/>
          <p:cNvSpPr/>
          <p:nvPr/>
        </p:nvSpPr>
        <p:spPr>
          <a:xfrm>
            <a:off x="12943120" y="7481289"/>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2" name="Freeform 12"/>
          <p:cNvSpPr/>
          <p:nvPr/>
        </p:nvSpPr>
        <p:spPr>
          <a:xfrm>
            <a:off x="5358676" y="6565370"/>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3" name="Freeform 13"/>
          <p:cNvSpPr/>
          <p:nvPr/>
        </p:nvSpPr>
        <p:spPr>
          <a:xfrm>
            <a:off x="2152454" y="5098913"/>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4" name="TextBox 14"/>
          <p:cNvSpPr txBox="1"/>
          <p:nvPr/>
        </p:nvSpPr>
        <p:spPr>
          <a:xfrm>
            <a:off x="1028700" y="682051"/>
            <a:ext cx="16202374" cy="797306"/>
          </a:xfrm>
          <a:prstGeom prst="rect">
            <a:avLst/>
          </a:prstGeom>
        </p:spPr>
        <p:txBody>
          <a:bodyPr lIns="0" tIns="0" rIns="0" bIns="0" rtlCol="0" anchor="t">
            <a:spAutoFit/>
          </a:bodyPr>
          <a:lstStyle/>
          <a:p>
            <a:pPr>
              <a:lnSpc>
                <a:spcPts val="5992"/>
              </a:lnSpc>
            </a:pPr>
            <a:r>
              <a:rPr lang="en-US" sz="5600">
                <a:solidFill>
                  <a:srgbClr val="343434"/>
                </a:solidFill>
                <a:latin typeface="Bobby Jones"/>
              </a:rPr>
              <a:t>WHAT ARE THE POTENTIAL RISKS?</a:t>
            </a:r>
          </a:p>
        </p:txBody>
      </p:sp>
      <p:sp>
        <p:nvSpPr>
          <p:cNvPr id="15" name="TextBox 15"/>
          <p:cNvSpPr txBox="1"/>
          <p:nvPr/>
        </p:nvSpPr>
        <p:spPr>
          <a:xfrm>
            <a:off x="751190" y="7295089"/>
            <a:ext cx="4386716" cy="859155"/>
          </a:xfrm>
          <a:prstGeom prst="rect">
            <a:avLst/>
          </a:prstGeom>
        </p:spPr>
        <p:txBody>
          <a:bodyPr lIns="0" tIns="0" rIns="0" bIns="0" rtlCol="0" anchor="t">
            <a:spAutoFit/>
          </a:bodyPr>
          <a:lstStyle/>
          <a:p>
            <a:pPr algn="ctr">
              <a:lnSpc>
                <a:spcPts val="6719"/>
              </a:lnSpc>
              <a:spcBef>
                <a:spcPct val="0"/>
              </a:spcBef>
            </a:pPr>
            <a:r>
              <a:rPr lang="en-US" sz="4800">
                <a:solidFill>
                  <a:srgbClr val="343434"/>
                </a:solidFill>
                <a:latin typeface="IreneFlorentina"/>
              </a:rPr>
              <a:t>Grooming</a:t>
            </a:r>
          </a:p>
        </p:txBody>
      </p:sp>
      <p:sp>
        <p:nvSpPr>
          <p:cNvPr id="16" name="TextBox 16"/>
          <p:cNvSpPr txBox="1"/>
          <p:nvPr/>
        </p:nvSpPr>
        <p:spPr>
          <a:xfrm>
            <a:off x="1464348" y="2919580"/>
            <a:ext cx="3153223" cy="1483996"/>
          </a:xfrm>
          <a:prstGeom prst="rect">
            <a:avLst/>
          </a:prstGeom>
        </p:spPr>
        <p:txBody>
          <a:bodyPr lIns="0" tIns="0" rIns="0" bIns="0" rtlCol="0" anchor="t">
            <a:spAutoFit/>
          </a:bodyPr>
          <a:lstStyle/>
          <a:p>
            <a:pPr algn="ctr">
              <a:lnSpc>
                <a:spcPts val="5879"/>
              </a:lnSpc>
              <a:spcBef>
                <a:spcPct val="0"/>
              </a:spcBef>
            </a:pPr>
            <a:r>
              <a:rPr lang="en-US" sz="4199">
                <a:solidFill>
                  <a:srgbClr val="FFFFFF"/>
                </a:solidFill>
                <a:latin typeface="IreneFlorentina"/>
              </a:rPr>
              <a:t>Revenge Porn</a:t>
            </a:r>
          </a:p>
        </p:txBody>
      </p:sp>
      <p:sp>
        <p:nvSpPr>
          <p:cNvPr id="17" name="TextBox 17"/>
          <p:cNvSpPr txBox="1"/>
          <p:nvPr/>
        </p:nvSpPr>
        <p:spPr>
          <a:xfrm>
            <a:off x="8469546" y="2262590"/>
            <a:ext cx="3026997" cy="859155"/>
          </a:xfrm>
          <a:prstGeom prst="rect">
            <a:avLst/>
          </a:prstGeom>
        </p:spPr>
        <p:txBody>
          <a:bodyPr lIns="0" tIns="0" rIns="0" bIns="0" rtlCol="0" anchor="t">
            <a:spAutoFit/>
          </a:bodyPr>
          <a:lstStyle/>
          <a:p>
            <a:pPr algn="ctr">
              <a:lnSpc>
                <a:spcPts val="6719"/>
              </a:lnSpc>
              <a:spcBef>
                <a:spcPct val="0"/>
              </a:spcBef>
            </a:pPr>
            <a:r>
              <a:rPr lang="en-US" sz="4800">
                <a:solidFill>
                  <a:srgbClr val="343434"/>
                </a:solidFill>
                <a:latin typeface="IreneFlorentina"/>
              </a:rPr>
              <a:t>Fraud</a:t>
            </a:r>
          </a:p>
        </p:txBody>
      </p:sp>
      <p:sp>
        <p:nvSpPr>
          <p:cNvPr id="18" name="TextBox 18"/>
          <p:cNvSpPr txBox="1"/>
          <p:nvPr/>
        </p:nvSpPr>
        <p:spPr>
          <a:xfrm>
            <a:off x="5031653" y="4543494"/>
            <a:ext cx="3234059" cy="734061"/>
          </a:xfrm>
          <a:prstGeom prst="rect">
            <a:avLst/>
          </a:prstGeom>
        </p:spPr>
        <p:txBody>
          <a:bodyPr lIns="0" tIns="0" rIns="0" bIns="0" rtlCol="0" anchor="t">
            <a:spAutoFit/>
          </a:bodyPr>
          <a:lstStyle/>
          <a:p>
            <a:pPr algn="ctr">
              <a:lnSpc>
                <a:spcPts val="5739"/>
              </a:lnSpc>
              <a:spcBef>
                <a:spcPct val="0"/>
              </a:spcBef>
            </a:pPr>
            <a:r>
              <a:rPr lang="en-US" sz="4099">
                <a:solidFill>
                  <a:srgbClr val="FFFFFF"/>
                </a:solidFill>
                <a:latin typeface="IreneFlorentina"/>
              </a:rPr>
              <a:t>Blackmail</a:t>
            </a:r>
          </a:p>
        </p:txBody>
      </p:sp>
      <p:sp>
        <p:nvSpPr>
          <p:cNvPr id="19" name="TextBox 19"/>
          <p:cNvSpPr txBox="1"/>
          <p:nvPr/>
        </p:nvSpPr>
        <p:spPr>
          <a:xfrm>
            <a:off x="12776178" y="2908950"/>
            <a:ext cx="4583474" cy="859155"/>
          </a:xfrm>
          <a:prstGeom prst="rect">
            <a:avLst/>
          </a:prstGeom>
        </p:spPr>
        <p:txBody>
          <a:bodyPr lIns="0" tIns="0" rIns="0" bIns="0" rtlCol="0" anchor="t">
            <a:spAutoFit/>
          </a:bodyPr>
          <a:lstStyle/>
          <a:p>
            <a:pPr algn="ctr">
              <a:lnSpc>
                <a:spcPts val="6719"/>
              </a:lnSpc>
              <a:spcBef>
                <a:spcPct val="0"/>
              </a:spcBef>
            </a:pPr>
            <a:r>
              <a:rPr lang="en-US" sz="4800">
                <a:solidFill>
                  <a:srgbClr val="343434"/>
                </a:solidFill>
                <a:latin typeface="IreneFlorentina"/>
              </a:rPr>
              <a:t>Bullying</a:t>
            </a:r>
          </a:p>
        </p:txBody>
      </p:sp>
      <p:sp>
        <p:nvSpPr>
          <p:cNvPr id="20" name="TextBox 20"/>
          <p:cNvSpPr txBox="1"/>
          <p:nvPr/>
        </p:nvSpPr>
        <p:spPr>
          <a:xfrm>
            <a:off x="7933995" y="7165490"/>
            <a:ext cx="3755106" cy="859155"/>
          </a:xfrm>
          <a:prstGeom prst="rect">
            <a:avLst/>
          </a:prstGeom>
        </p:spPr>
        <p:txBody>
          <a:bodyPr lIns="0" tIns="0" rIns="0" bIns="0" rtlCol="0" anchor="t">
            <a:spAutoFit/>
          </a:bodyPr>
          <a:lstStyle/>
          <a:p>
            <a:pPr algn="ctr">
              <a:lnSpc>
                <a:spcPts val="6719"/>
              </a:lnSpc>
              <a:spcBef>
                <a:spcPct val="0"/>
              </a:spcBef>
            </a:pPr>
            <a:r>
              <a:rPr lang="en-US" sz="4800">
                <a:solidFill>
                  <a:srgbClr val="343434"/>
                </a:solidFill>
                <a:latin typeface="IreneFlorentina"/>
              </a:rPr>
              <a:t>Catfishing</a:t>
            </a:r>
          </a:p>
        </p:txBody>
      </p:sp>
      <p:sp>
        <p:nvSpPr>
          <p:cNvPr id="21" name="TextBox 21"/>
          <p:cNvSpPr txBox="1"/>
          <p:nvPr/>
        </p:nvSpPr>
        <p:spPr>
          <a:xfrm>
            <a:off x="12102805" y="5234599"/>
            <a:ext cx="3211665" cy="1706880"/>
          </a:xfrm>
          <a:prstGeom prst="rect">
            <a:avLst/>
          </a:prstGeom>
        </p:spPr>
        <p:txBody>
          <a:bodyPr lIns="0" tIns="0" rIns="0" bIns="0" rtlCol="0" anchor="t">
            <a:spAutoFit/>
          </a:bodyPr>
          <a:lstStyle/>
          <a:p>
            <a:pPr algn="ctr">
              <a:lnSpc>
                <a:spcPts val="6719"/>
              </a:lnSpc>
              <a:spcBef>
                <a:spcPct val="0"/>
              </a:spcBef>
            </a:pPr>
            <a:r>
              <a:rPr lang="en-US" sz="4800">
                <a:solidFill>
                  <a:srgbClr val="FFFFFF"/>
                </a:solidFill>
                <a:latin typeface="IreneFlorentina"/>
              </a:rPr>
              <a:t>Cyber Stalking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0088" y="0"/>
            <a:ext cx="5547912" cy="10287000"/>
            <a:chOff x="0" y="0"/>
            <a:chExt cx="1876701" cy="3479800"/>
          </a:xfrm>
        </p:grpSpPr>
        <p:sp>
          <p:nvSpPr>
            <p:cNvPr id="3" name="Freeform 3"/>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4" name="TextBox 4"/>
          <p:cNvSpPr txBox="1"/>
          <p:nvPr/>
        </p:nvSpPr>
        <p:spPr>
          <a:xfrm>
            <a:off x="12602858" y="4372597"/>
            <a:ext cx="5685142" cy="2175193"/>
          </a:xfrm>
          <a:prstGeom prst="rect">
            <a:avLst/>
          </a:prstGeom>
        </p:spPr>
        <p:txBody>
          <a:bodyPr lIns="0" tIns="0" rIns="0" bIns="0" rtlCol="0" anchor="t">
            <a:spAutoFit/>
          </a:bodyPr>
          <a:lstStyle/>
          <a:p>
            <a:pPr algn="ctr">
              <a:lnSpc>
                <a:spcPts val="8687"/>
              </a:lnSpc>
            </a:pPr>
            <a:r>
              <a:rPr lang="en-US" sz="6949">
                <a:solidFill>
                  <a:srgbClr val="F2F3F5"/>
                </a:solidFill>
                <a:latin typeface="Quicksand"/>
              </a:rPr>
              <a:t>Trigger warning</a:t>
            </a:r>
          </a:p>
        </p:txBody>
      </p:sp>
      <p:sp>
        <p:nvSpPr>
          <p:cNvPr id="5" name="TextBox 5"/>
          <p:cNvSpPr txBox="1"/>
          <p:nvPr/>
        </p:nvSpPr>
        <p:spPr>
          <a:xfrm>
            <a:off x="13275749" y="6691585"/>
            <a:ext cx="4339360" cy="1531620"/>
          </a:xfrm>
          <a:prstGeom prst="rect">
            <a:avLst/>
          </a:prstGeom>
        </p:spPr>
        <p:txBody>
          <a:bodyPr lIns="0" tIns="0" rIns="0" bIns="0" rtlCol="0" anchor="t">
            <a:spAutoFit/>
          </a:bodyPr>
          <a:lstStyle/>
          <a:p>
            <a:pPr algn="ctr">
              <a:lnSpc>
                <a:spcPts val="4095"/>
              </a:lnSpc>
            </a:pPr>
            <a:r>
              <a:rPr lang="en-US" sz="3150">
                <a:solidFill>
                  <a:srgbClr val="F2F3F5"/>
                </a:solidFill>
                <a:latin typeface="Quicksand"/>
              </a:rPr>
              <a:t>Some content in this training might be triggering</a:t>
            </a:r>
          </a:p>
        </p:txBody>
      </p:sp>
      <p:sp>
        <p:nvSpPr>
          <p:cNvPr id="6" name="TextBox 6"/>
          <p:cNvSpPr txBox="1"/>
          <p:nvPr/>
        </p:nvSpPr>
        <p:spPr>
          <a:xfrm>
            <a:off x="1028700" y="565006"/>
            <a:ext cx="16230600" cy="981710"/>
          </a:xfrm>
          <a:prstGeom prst="rect">
            <a:avLst/>
          </a:prstGeom>
        </p:spPr>
        <p:txBody>
          <a:bodyPr lIns="0" tIns="0" rIns="0" bIns="0" rtlCol="0" anchor="t">
            <a:spAutoFit/>
          </a:bodyPr>
          <a:lstStyle/>
          <a:p>
            <a:pPr>
              <a:lnSpc>
                <a:spcPts val="7840"/>
              </a:lnSpc>
            </a:pPr>
            <a:r>
              <a:rPr lang="en-US" sz="5600">
                <a:solidFill>
                  <a:srgbClr val="343434"/>
                </a:solidFill>
                <a:latin typeface="Bobby Jones"/>
              </a:rPr>
              <a:t>Overview of the workshop</a:t>
            </a:r>
          </a:p>
        </p:txBody>
      </p:sp>
      <p:sp>
        <p:nvSpPr>
          <p:cNvPr id="7" name="TextBox 7"/>
          <p:cNvSpPr txBox="1"/>
          <p:nvPr/>
        </p:nvSpPr>
        <p:spPr>
          <a:xfrm>
            <a:off x="1028700" y="2277256"/>
            <a:ext cx="11170712" cy="6318251"/>
          </a:xfrm>
          <a:prstGeom prst="rect">
            <a:avLst/>
          </a:prstGeom>
        </p:spPr>
        <p:txBody>
          <a:bodyPr lIns="0" tIns="0" rIns="0" bIns="0" rtlCol="0" anchor="t">
            <a:spAutoFit/>
          </a:bodyPr>
          <a:lstStyle/>
          <a:p>
            <a:pPr marL="863593" lvl="1" indent="-431796">
              <a:lnSpc>
                <a:spcPts val="5599"/>
              </a:lnSpc>
              <a:buFont typeface="Arial"/>
              <a:buChar char="•"/>
            </a:pPr>
            <a:r>
              <a:rPr lang="en-US" sz="3999">
                <a:solidFill>
                  <a:srgbClr val="343434"/>
                </a:solidFill>
                <a:latin typeface="Quicksand"/>
              </a:rPr>
              <a:t>Online safety </a:t>
            </a:r>
          </a:p>
          <a:p>
            <a:pPr>
              <a:lnSpc>
                <a:spcPts val="5599"/>
              </a:lnSpc>
            </a:pPr>
            <a:endParaRPr lang="en-US" sz="3999">
              <a:solidFill>
                <a:srgbClr val="343434"/>
              </a:solidFill>
              <a:latin typeface="Quicksand"/>
            </a:endParaRPr>
          </a:p>
          <a:p>
            <a:pPr marL="863593" lvl="1" indent="-431796">
              <a:lnSpc>
                <a:spcPts val="5599"/>
              </a:lnSpc>
              <a:buFont typeface="Arial"/>
              <a:buChar char="•"/>
            </a:pPr>
            <a:r>
              <a:rPr lang="en-US" sz="3999">
                <a:solidFill>
                  <a:srgbClr val="343434"/>
                </a:solidFill>
                <a:latin typeface="Quicksand"/>
              </a:rPr>
              <a:t>Polarisation</a:t>
            </a:r>
          </a:p>
          <a:p>
            <a:pPr>
              <a:lnSpc>
                <a:spcPts val="5599"/>
              </a:lnSpc>
            </a:pPr>
            <a:endParaRPr lang="en-US" sz="3999">
              <a:solidFill>
                <a:srgbClr val="343434"/>
              </a:solidFill>
              <a:latin typeface="Quicksand"/>
            </a:endParaRPr>
          </a:p>
          <a:p>
            <a:pPr marL="863593" lvl="1" indent="-431796">
              <a:lnSpc>
                <a:spcPts val="5599"/>
              </a:lnSpc>
              <a:buFont typeface="Arial"/>
              <a:buChar char="•"/>
            </a:pPr>
            <a:r>
              <a:rPr lang="en-US" sz="3999">
                <a:solidFill>
                  <a:srgbClr val="343434"/>
                </a:solidFill>
                <a:latin typeface="Quicksand"/>
              </a:rPr>
              <a:t>Online dating / grooming / catfishing</a:t>
            </a:r>
          </a:p>
          <a:p>
            <a:pPr>
              <a:lnSpc>
                <a:spcPts val="5599"/>
              </a:lnSpc>
            </a:pPr>
            <a:endParaRPr lang="en-US" sz="3999">
              <a:solidFill>
                <a:srgbClr val="343434"/>
              </a:solidFill>
              <a:latin typeface="Quicksand"/>
            </a:endParaRPr>
          </a:p>
          <a:p>
            <a:pPr marL="863593" lvl="1" indent="-431796">
              <a:lnSpc>
                <a:spcPts val="5599"/>
              </a:lnSpc>
              <a:buFont typeface="Arial"/>
              <a:buChar char="•"/>
            </a:pPr>
            <a:r>
              <a:rPr lang="en-US" sz="3999">
                <a:solidFill>
                  <a:srgbClr val="343434"/>
                </a:solidFill>
                <a:latin typeface="Quicksand"/>
              </a:rPr>
              <a:t>Imaged based violence </a:t>
            </a:r>
          </a:p>
          <a:p>
            <a:pPr>
              <a:lnSpc>
                <a:spcPts val="5599"/>
              </a:lnSpc>
            </a:pPr>
            <a:endParaRPr lang="en-US" sz="3999">
              <a:solidFill>
                <a:srgbClr val="343434"/>
              </a:solidFill>
              <a:latin typeface="Quicksand"/>
            </a:endParaRPr>
          </a:p>
          <a:p>
            <a:pPr marL="863593" lvl="1" indent="-431796">
              <a:lnSpc>
                <a:spcPts val="5599"/>
              </a:lnSpc>
              <a:buFont typeface="Arial"/>
              <a:buChar char="•"/>
            </a:pPr>
            <a:r>
              <a:rPr lang="en-US" sz="3999">
                <a:solidFill>
                  <a:srgbClr val="343434"/>
                </a:solidFill>
                <a:latin typeface="Quicksand"/>
              </a:rPr>
              <a:t>Wellbeing</a:t>
            </a:r>
          </a:p>
        </p:txBody>
      </p:sp>
      <p:grpSp>
        <p:nvGrpSpPr>
          <p:cNvPr id="8" name="Group 8"/>
          <p:cNvGrpSpPr/>
          <p:nvPr/>
        </p:nvGrpSpPr>
        <p:grpSpPr>
          <a:xfrm>
            <a:off x="14052829" y="1028700"/>
            <a:ext cx="3032369" cy="3032369"/>
            <a:chOff x="0" y="0"/>
            <a:chExt cx="4043158" cy="4043158"/>
          </a:xfrm>
        </p:grpSpPr>
        <p:sp>
          <p:nvSpPr>
            <p:cNvPr id="9" name="Freeform 9"/>
            <p:cNvSpPr/>
            <p:nvPr/>
          </p:nvSpPr>
          <p:spPr>
            <a:xfrm>
              <a:off x="1293175" y="440175"/>
              <a:ext cx="1456808" cy="3257644"/>
            </a:xfrm>
            <a:custGeom>
              <a:avLst/>
              <a:gdLst/>
              <a:ahLst/>
              <a:cxnLst/>
              <a:rect l="l" t="t" r="r" b="b"/>
              <a:pathLst>
                <a:path w="1456808" h="3257644">
                  <a:moveTo>
                    <a:pt x="0" y="0"/>
                  </a:moveTo>
                  <a:lnTo>
                    <a:pt x="1456808" y="0"/>
                  </a:lnTo>
                  <a:lnTo>
                    <a:pt x="1456808" y="3257644"/>
                  </a:lnTo>
                  <a:lnTo>
                    <a:pt x="0" y="3257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0" y="0"/>
              <a:ext cx="4043158" cy="4043158"/>
            </a:xfrm>
            <a:custGeom>
              <a:avLst/>
              <a:gdLst/>
              <a:ahLst/>
              <a:cxnLst/>
              <a:rect l="l" t="t" r="r" b="b"/>
              <a:pathLst>
                <a:path w="4043158" h="4043158">
                  <a:moveTo>
                    <a:pt x="0" y="0"/>
                  </a:moveTo>
                  <a:lnTo>
                    <a:pt x="4043158" y="0"/>
                  </a:lnTo>
                  <a:lnTo>
                    <a:pt x="4043158" y="4043158"/>
                  </a:lnTo>
                  <a:lnTo>
                    <a:pt x="0" y="40431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469471"/>
            <a:ext cx="16230600"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ONLINE GROOMING </a:t>
            </a:r>
          </a:p>
        </p:txBody>
      </p:sp>
      <p:pic>
        <p:nvPicPr>
          <p:cNvPr id="3" name="Picture 3"/>
          <p:cNvPicPr>
            <a:picLocks noChangeAspect="1"/>
          </p:cNvPicPr>
          <p:nvPr>
            <a:videoFile r:link="rId1"/>
          </p:nvPr>
        </p:nvPicPr>
        <p:blipFill>
          <a:blip r:embed="rId3"/>
          <a:stretch>
            <a:fillRect/>
          </a:stretch>
        </p:blipFill>
        <p:spPr>
          <a:xfrm>
            <a:off x="2041119" y="1689287"/>
            <a:ext cx="14205763" cy="799074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839550" y="4420428"/>
            <a:ext cx="4265091" cy="2768432"/>
          </a:xfrm>
          <a:custGeom>
            <a:avLst/>
            <a:gdLst/>
            <a:ahLst/>
            <a:cxnLst/>
            <a:rect l="l" t="t" r="r" b="b"/>
            <a:pathLst>
              <a:path w="4265091" h="2768432">
                <a:moveTo>
                  <a:pt x="4265091" y="0"/>
                </a:moveTo>
                <a:lnTo>
                  <a:pt x="0" y="0"/>
                </a:lnTo>
                <a:lnTo>
                  <a:pt x="0" y="2768432"/>
                </a:lnTo>
                <a:lnTo>
                  <a:pt x="4265091" y="2768432"/>
                </a:lnTo>
                <a:lnTo>
                  <a:pt x="426509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024410" y="2904875"/>
            <a:ext cx="4963930" cy="3222042"/>
          </a:xfrm>
          <a:custGeom>
            <a:avLst/>
            <a:gdLst/>
            <a:ahLst/>
            <a:cxnLst/>
            <a:rect l="l" t="t" r="r" b="b"/>
            <a:pathLst>
              <a:path w="4963930" h="3222042">
                <a:moveTo>
                  <a:pt x="0" y="0"/>
                </a:moveTo>
                <a:lnTo>
                  <a:pt x="4963930" y="0"/>
                </a:lnTo>
                <a:lnTo>
                  <a:pt x="4963930" y="3222041"/>
                </a:lnTo>
                <a:lnTo>
                  <a:pt x="0" y="3222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8676901" y="5260466"/>
            <a:ext cx="5464513" cy="2116257"/>
          </a:xfrm>
          <a:custGeom>
            <a:avLst/>
            <a:gdLst/>
            <a:ahLst/>
            <a:cxnLst/>
            <a:rect l="l" t="t" r="r" b="b"/>
            <a:pathLst>
              <a:path w="5464513" h="2116257">
                <a:moveTo>
                  <a:pt x="5464513" y="0"/>
                </a:moveTo>
                <a:lnTo>
                  <a:pt x="0" y="0"/>
                </a:lnTo>
                <a:lnTo>
                  <a:pt x="0" y="2116257"/>
                </a:lnTo>
                <a:lnTo>
                  <a:pt x="5464513" y="2116257"/>
                </a:lnTo>
                <a:lnTo>
                  <a:pt x="546451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6629203" y="2465599"/>
            <a:ext cx="4779954" cy="3102625"/>
          </a:xfrm>
          <a:custGeom>
            <a:avLst/>
            <a:gdLst/>
            <a:ahLst/>
            <a:cxnLst/>
            <a:rect l="l" t="t" r="r" b="b"/>
            <a:pathLst>
              <a:path w="4779954" h="3102625">
                <a:moveTo>
                  <a:pt x="4779954" y="0"/>
                </a:moveTo>
                <a:lnTo>
                  <a:pt x="0" y="0"/>
                </a:lnTo>
                <a:lnTo>
                  <a:pt x="0" y="3102625"/>
                </a:lnTo>
                <a:lnTo>
                  <a:pt x="4779954" y="3102625"/>
                </a:lnTo>
                <a:lnTo>
                  <a:pt x="477995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flipH="1">
            <a:off x="12047332" y="2560267"/>
            <a:ext cx="5188031" cy="3367504"/>
          </a:xfrm>
          <a:custGeom>
            <a:avLst/>
            <a:gdLst/>
            <a:ahLst/>
            <a:cxnLst/>
            <a:rect l="l" t="t" r="r" b="b"/>
            <a:pathLst>
              <a:path w="5188031" h="3367504">
                <a:moveTo>
                  <a:pt x="5188032" y="0"/>
                </a:moveTo>
                <a:lnTo>
                  <a:pt x="0" y="0"/>
                </a:lnTo>
                <a:lnTo>
                  <a:pt x="0" y="3367503"/>
                </a:lnTo>
                <a:lnTo>
                  <a:pt x="5188032" y="3367503"/>
                </a:lnTo>
                <a:lnTo>
                  <a:pt x="518803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9191511" y="7188860"/>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a:off x="11063772" y="7188860"/>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9" name="Freeform 9"/>
          <p:cNvSpPr/>
          <p:nvPr/>
        </p:nvSpPr>
        <p:spPr>
          <a:xfrm>
            <a:off x="5447216" y="7188860"/>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a:off x="7319478" y="7188860"/>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TextBox 11"/>
          <p:cNvSpPr txBox="1"/>
          <p:nvPr/>
        </p:nvSpPr>
        <p:spPr>
          <a:xfrm>
            <a:off x="1028700" y="682051"/>
            <a:ext cx="16202374" cy="797306"/>
          </a:xfrm>
          <a:prstGeom prst="rect">
            <a:avLst/>
          </a:prstGeom>
        </p:spPr>
        <p:txBody>
          <a:bodyPr lIns="0" tIns="0" rIns="0" bIns="0" rtlCol="0" anchor="t">
            <a:spAutoFit/>
          </a:bodyPr>
          <a:lstStyle/>
          <a:p>
            <a:pPr>
              <a:lnSpc>
                <a:spcPts val="5992"/>
              </a:lnSpc>
            </a:pPr>
            <a:r>
              <a:rPr lang="en-US" sz="5600">
                <a:solidFill>
                  <a:srgbClr val="343434"/>
                </a:solidFill>
                <a:latin typeface="Bobby Jones"/>
              </a:rPr>
              <a:t>What are some of the signs...of grooming?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82051"/>
            <a:ext cx="16501693" cy="797306"/>
          </a:xfrm>
          <a:prstGeom prst="rect">
            <a:avLst/>
          </a:prstGeom>
        </p:spPr>
        <p:txBody>
          <a:bodyPr lIns="0" tIns="0" rIns="0" bIns="0" rtlCol="0" anchor="t">
            <a:spAutoFit/>
          </a:bodyPr>
          <a:lstStyle/>
          <a:p>
            <a:pPr>
              <a:lnSpc>
                <a:spcPts val="5992"/>
              </a:lnSpc>
            </a:pPr>
            <a:r>
              <a:rPr lang="en-US" sz="5600">
                <a:solidFill>
                  <a:srgbClr val="343434"/>
                </a:solidFill>
                <a:latin typeface="Bobby Jones"/>
              </a:rPr>
              <a:t>Potential signs (according to the Breck foundation)</a:t>
            </a:r>
          </a:p>
        </p:txBody>
      </p:sp>
      <p:sp>
        <p:nvSpPr>
          <p:cNvPr id="3" name="Freeform 3"/>
          <p:cNvSpPr/>
          <p:nvPr/>
        </p:nvSpPr>
        <p:spPr>
          <a:xfrm rot="338748">
            <a:off x="4757513" y="2105682"/>
            <a:ext cx="2914217" cy="4277750"/>
          </a:xfrm>
          <a:custGeom>
            <a:avLst/>
            <a:gdLst/>
            <a:ahLst/>
            <a:cxnLst/>
            <a:rect l="l" t="t" r="r" b="b"/>
            <a:pathLst>
              <a:path w="2914217" h="4277750">
                <a:moveTo>
                  <a:pt x="0" y="0"/>
                </a:moveTo>
                <a:lnTo>
                  <a:pt x="2914217" y="0"/>
                </a:lnTo>
                <a:lnTo>
                  <a:pt x="2914217" y="4277750"/>
                </a:lnTo>
                <a:lnTo>
                  <a:pt x="0" y="427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704075">
            <a:off x="8355984" y="2183388"/>
            <a:ext cx="4418501" cy="3980506"/>
          </a:xfrm>
          <a:custGeom>
            <a:avLst/>
            <a:gdLst/>
            <a:ahLst/>
            <a:cxnLst/>
            <a:rect l="l" t="t" r="r" b="b"/>
            <a:pathLst>
              <a:path w="4418501" h="3980506">
                <a:moveTo>
                  <a:pt x="0" y="0"/>
                </a:moveTo>
                <a:lnTo>
                  <a:pt x="4418501" y="0"/>
                </a:lnTo>
                <a:lnTo>
                  <a:pt x="4418501" y="3980507"/>
                </a:lnTo>
                <a:lnTo>
                  <a:pt x="0" y="3980507"/>
                </a:lnTo>
                <a:lnTo>
                  <a:pt x="0" y="0"/>
                </a:lnTo>
                <a:close/>
              </a:path>
            </a:pathLst>
          </a:custGeom>
          <a:blipFill>
            <a:blip r:embed="rId4">
              <a:extLst>
                <a:ext uri="{96DAC541-7B7A-43D3-8B79-37D633B846F1}">
                  <asvg:svgBlip xmlns:asvg="http://schemas.microsoft.com/office/drawing/2016/SVG/main" r:embed="rId5"/>
                </a:ext>
              </a:extLst>
            </a:blip>
            <a:stretch>
              <a:fillRect b="-62940"/>
            </a:stretch>
          </a:blipFill>
        </p:spPr>
        <p:txBody>
          <a:bodyPr/>
          <a:lstStyle/>
          <a:p>
            <a:endParaRPr lang="en-GB"/>
          </a:p>
        </p:txBody>
      </p:sp>
      <p:sp>
        <p:nvSpPr>
          <p:cNvPr id="5" name="Freeform 5"/>
          <p:cNvSpPr/>
          <p:nvPr/>
        </p:nvSpPr>
        <p:spPr>
          <a:xfrm rot="-1026094">
            <a:off x="1262099" y="2225691"/>
            <a:ext cx="3406371" cy="5000177"/>
          </a:xfrm>
          <a:custGeom>
            <a:avLst/>
            <a:gdLst/>
            <a:ahLst/>
            <a:cxnLst/>
            <a:rect l="l" t="t" r="r" b="b"/>
            <a:pathLst>
              <a:path w="3406371" h="5000177">
                <a:moveTo>
                  <a:pt x="0" y="0"/>
                </a:moveTo>
                <a:lnTo>
                  <a:pt x="3406371" y="0"/>
                </a:lnTo>
                <a:lnTo>
                  <a:pt x="3406371" y="5000177"/>
                </a:lnTo>
                <a:lnTo>
                  <a:pt x="0" y="50001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338748">
            <a:off x="12919838" y="1779444"/>
            <a:ext cx="2914217" cy="4277750"/>
          </a:xfrm>
          <a:custGeom>
            <a:avLst/>
            <a:gdLst/>
            <a:ahLst/>
            <a:cxnLst/>
            <a:rect l="l" t="t" r="r" b="b"/>
            <a:pathLst>
              <a:path w="2914217" h="4277750">
                <a:moveTo>
                  <a:pt x="0" y="0"/>
                </a:moveTo>
                <a:lnTo>
                  <a:pt x="2914218" y="0"/>
                </a:lnTo>
                <a:lnTo>
                  <a:pt x="2914218" y="4277750"/>
                </a:lnTo>
                <a:lnTo>
                  <a:pt x="0" y="427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266438">
            <a:off x="5099916" y="4530204"/>
            <a:ext cx="3899963" cy="2242479"/>
          </a:xfrm>
          <a:custGeom>
            <a:avLst/>
            <a:gdLst/>
            <a:ahLst/>
            <a:cxnLst/>
            <a:rect l="l" t="t" r="r" b="b"/>
            <a:pathLst>
              <a:path w="3899963" h="2242479">
                <a:moveTo>
                  <a:pt x="0" y="0"/>
                </a:moveTo>
                <a:lnTo>
                  <a:pt x="3899964" y="0"/>
                </a:lnTo>
                <a:lnTo>
                  <a:pt x="3899964" y="2242479"/>
                </a:lnTo>
                <a:lnTo>
                  <a:pt x="0" y="2242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rot="-385369">
            <a:off x="1244299" y="5141784"/>
            <a:ext cx="3535254" cy="2032771"/>
          </a:xfrm>
          <a:custGeom>
            <a:avLst/>
            <a:gdLst/>
            <a:ahLst/>
            <a:cxnLst/>
            <a:rect l="l" t="t" r="r" b="b"/>
            <a:pathLst>
              <a:path w="3535254" h="2032771">
                <a:moveTo>
                  <a:pt x="0" y="0"/>
                </a:moveTo>
                <a:lnTo>
                  <a:pt x="3535254" y="0"/>
                </a:lnTo>
                <a:lnTo>
                  <a:pt x="3535254" y="2032771"/>
                </a:lnTo>
                <a:lnTo>
                  <a:pt x="0" y="20327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rot="701598">
            <a:off x="6417379" y="6877364"/>
            <a:ext cx="4233671" cy="2434361"/>
          </a:xfrm>
          <a:custGeom>
            <a:avLst/>
            <a:gdLst/>
            <a:ahLst/>
            <a:cxnLst/>
            <a:rect l="l" t="t" r="r" b="b"/>
            <a:pathLst>
              <a:path w="4233671" h="2434361">
                <a:moveTo>
                  <a:pt x="0" y="0"/>
                </a:moveTo>
                <a:lnTo>
                  <a:pt x="4233671" y="0"/>
                </a:lnTo>
                <a:lnTo>
                  <a:pt x="4233671" y="2434361"/>
                </a:lnTo>
                <a:lnTo>
                  <a:pt x="0" y="24343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rot="152724">
            <a:off x="9424644" y="5612947"/>
            <a:ext cx="3726898" cy="2142966"/>
          </a:xfrm>
          <a:custGeom>
            <a:avLst/>
            <a:gdLst/>
            <a:ahLst/>
            <a:cxnLst/>
            <a:rect l="l" t="t" r="r" b="b"/>
            <a:pathLst>
              <a:path w="3726898" h="2142966">
                <a:moveTo>
                  <a:pt x="0" y="0"/>
                </a:moveTo>
                <a:lnTo>
                  <a:pt x="3726898" y="0"/>
                </a:lnTo>
                <a:lnTo>
                  <a:pt x="3726898" y="2142966"/>
                </a:lnTo>
                <a:lnTo>
                  <a:pt x="0" y="21429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 name="TextBox 11"/>
          <p:cNvSpPr txBox="1"/>
          <p:nvPr/>
        </p:nvSpPr>
        <p:spPr>
          <a:xfrm rot="-1001193">
            <a:off x="1009370" y="2706841"/>
            <a:ext cx="2991056" cy="1381760"/>
          </a:xfrm>
          <a:prstGeom prst="rect">
            <a:avLst/>
          </a:prstGeom>
        </p:spPr>
        <p:txBody>
          <a:bodyPr lIns="0" tIns="0" rIns="0" bIns="0" rtlCol="0" anchor="t">
            <a:spAutoFit/>
          </a:bodyPr>
          <a:lstStyle/>
          <a:p>
            <a:pPr algn="ctr">
              <a:lnSpc>
                <a:spcPts val="3640"/>
              </a:lnSpc>
              <a:spcBef>
                <a:spcPct val="0"/>
              </a:spcBef>
            </a:pPr>
            <a:r>
              <a:rPr lang="en-US" sz="2600">
                <a:solidFill>
                  <a:srgbClr val="FFFFFF"/>
                </a:solidFill>
                <a:latin typeface="IreneFlorentina"/>
              </a:rPr>
              <a:t>They are really friendly and kind.</a:t>
            </a:r>
          </a:p>
        </p:txBody>
      </p:sp>
      <p:sp>
        <p:nvSpPr>
          <p:cNvPr id="12" name="TextBox 12"/>
          <p:cNvSpPr txBox="1"/>
          <p:nvPr/>
        </p:nvSpPr>
        <p:spPr>
          <a:xfrm rot="299662">
            <a:off x="13368242" y="2265597"/>
            <a:ext cx="2113844" cy="924560"/>
          </a:xfrm>
          <a:prstGeom prst="rect">
            <a:avLst/>
          </a:prstGeom>
        </p:spPr>
        <p:txBody>
          <a:bodyPr lIns="0" tIns="0" rIns="0" bIns="0" rtlCol="0" anchor="t">
            <a:spAutoFit/>
          </a:bodyPr>
          <a:lstStyle/>
          <a:p>
            <a:pPr algn="ctr">
              <a:lnSpc>
                <a:spcPts val="3640"/>
              </a:lnSpc>
            </a:pPr>
            <a:r>
              <a:rPr lang="en-US" sz="2600">
                <a:solidFill>
                  <a:srgbClr val="343434"/>
                </a:solidFill>
                <a:latin typeface="IreneFlorentina"/>
              </a:rPr>
              <a:t>Threaten</a:t>
            </a:r>
          </a:p>
          <a:p>
            <a:pPr algn="ctr">
              <a:lnSpc>
                <a:spcPts val="3640"/>
              </a:lnSpc>
              <a:spcBef>
                <a:spcPct val="0"/>
              </a:spcBef>
            </a:pPr>
            <a:r>
              <a:rPr lang="en-US" sz="2600">
                <a:solidFill>
                  <a:srgbClr val="343434"/>
                </a:solidFill>
                <a:latin typeface="IreneFlorentina"/>
              </a:rPr>
              <a:t>you.</a:t>
            </a:r>
          </a:p>
        </p:txBody>
      </p:sp>
      <p:sp>
        <p:nvSpPr>
          <p:cNvPr id="13" name="TextBox 13"/>
          <p:cNvSpPr txBox="1"/>
          <p:nvPr/>
        </p:nvSpPr>
        <p:spPr>
          <a:xfrm rot="-237664">
            <a:off x="5428372" y="5122800"/>
            <a:ext cx="3239065" cy="924560"/>
          </a:xfrm>
          <a:prstGeom prst="rect">
            <a:avLst/>
          </a:prstGeom>
        </p:spPr>
        <p:txBody>
          <a:bodyPr lIns="0" tIns="0" rIns="0" bIns="0" rtlCol="0" anchor="t">
            <a:spAutoFit/>
          </a:bodyPr>
          <a:lstStyle/>
          <a:p>
            <a:pPr algn="ctr">
              <a:lnSpc>
                <a:spcPts val="3640"/>
              </a:lnSpc>
              <a:spcBef>
                <a:spcPct val="0"/>
              </a:spcBef>
            </a:pPr>
            <a:r>
              <a:rPr lang="en-US" sz="2600">
                <a:solidFill>
                  <a:srgbClr val="343434"/>
                </a:solidFill>
                <a:latin typeface="IreneFlorentina"/>
              </a:rPr>
              <a:t>Give you lots of compliments. </a:t>
            </a:r>
          </a:p>
        </p:txBody>
      </p:sp>
      <p:sp>
        <p:nvSpPr>
          <p:cNvPr id="14" name="TextBox 14"/>
          <p:cNvSpPr txBox="1"/>
          <p:nvPr/>
        </p:nvSpPr>
        <p:spPr>
          <a:xfrm rot="-331538">
            <a:off x="1303942" y="5667613"/>
            <a:ext cx="3410156" cy="914693"/>
          </a:xfrm>
          <a:prstGeom prst="rect">
            <a:avLst/>
          </a:prstGeom>
        </p:spPr>
        <p:txBody>
          <a:bodyPr lIns="0" tIns="0" rIns="0" bIns="0" rtlCol="0" anchor="t">
            <a:spAutoFit/>
          </a:bodyPr>
          <a:lstStyle/>
          <a:p>
            <a:pPr algn="ctr">
              <a:lnSpc>
                <a:spcPts val="3658"/>
              </a:lnSpc>
              <a:spcBef>
                <a:spcPct val="0"/>
              </a:spcBef>
            </a:pPr>
            <a:r>
              <a:rPr lang="en-US" sz="2613">
                <a:solidFill>
                  <a:srgbClr val="343434"/>
                </a:solidFill>
                <a:latin typeface="IreneFlorentina"/>
              </a:rPr>
              <a:t>Pretend to be your friend.</a:t>
            </a:r>
          </a:p>
        </p:txBody>
      </p:sp>
      <p:sp>
        <p:nvSpPr>
          <p:cNvPr id="15" name="TextBox 15"/>
          <p:cNvSpPr txBox="1"/>
          <p:nvPr/>
        </p:nvSpPr>
        <p:spPr>
          <a:xfrm rot="707585">
            <a:off x="6761346" y="7612834"/>
            <a:ext cx="3764192" cy="924560"/>
          </a:xfrm>
          <a:prstGeom prst="rect">
            <a:avLst/>
          </a:prstGeom>
        </p:spPr>
        <p:txBody>
          <a:bodyPr lIns="0" tIns="0" rIns="0" bIns="0" rtlCol="0" anchor="t">
            <a:spAutoFit/>
          </a:bodyPr>
          <a:lstStyle/>
          <a:p>
            <a:pPr>
              <a:lnSpc>
                <a:spcPts val="3640"/>
              </a:lnSpc>
              <a:spcBef>
                <a:spcPct val="0"/>
              </a:spcBef>
            </a:pPr>
            <a:r>
              <a:rPr lang="en-US" sz="2600">
                <a:solidFill>
                  <a:srgbClr val="FFFFFF"/>
                </a:solidFill>
                <a:latin typeface="IreneFlorentina"/>
              </a:rPr>
              <a:t>Make you feel sad or uncomfortable.</a:t>
            </a:r>
          </a:p>
        </p:txBody>
      </p:sp>
      <p:sp>
        <p:nvSpPr>
          <p:cNvPr id="16" name="TextBox 16"/>
          <p:cNvSpPr txBox="1"/>
          <p:nvPr/>
        </p:nvSpPr>
        <p:spPr>
          <a:xfrm rot="727425">
            <a:off x="8760856" y="2537789"/>
            <a:ext cx="3841555" cy="2296160"/>
          </a:xfrm>
          <a:prstGeom prst="rect">
            <a:avLst/>
          </a:prstGeom>
        </p:spPr>
        <p:txBody>
          <a:bodyPr lIns="0" tIns="0" rIns="0" bIns="0" rtlCol="0" anchor="t">
            <a:spAutoFit/>
          </a:bodyPr>
          <a:lstStyle/>
          <a:p>
            <a:pPr algn="ctr">
              <a:lnSpc>
                <a:spcPts val="3640"/>
              </a:lnSpc>
              <a:spcBef>
                <a:spcPct val="0"/>
              </a:spcBef>
            </a:pPr>
            <a:r>
              <a:rPr lang="en-US" sz="2600">
                <a:solidFill>
                  <a:srgbClr val="343434"/>
                </a:solidFill>
                <a:latin typeface="IreneFlorentina"/>
              </a:rPr>
              <a:t>Try to get you on your own and short term try to isolate you from friends.</a:t>
            </a:r>
          </a:p>
        </p:txBody>
      </p:sp>
      <p:sp>
        <p:nvSpPr>
          <p:cNvPr id="17" name="TextBox 17"/>
          <p:cNvSpPr txBox="1"/>
          <p:nvPr/>
        </p:nvSpPr>
        <p:spPr>
          <a:xfrm rot="152863">
            <a:off x="9803490" y="5995276"/>
            <a:ext cx="2962111" cy="1381760"/>
          </a:xfrm>
          <a:prstGeom prst="rect">
            <a:avLst/>
          </a:prstGeom>
        </p:spPr>
        <p:txBody>
          <a:bodyPr lIns="0" tIns="0" rIns="0" bIns="0" rtlCol="0" anchor="t">
            <a:spAutoFit/>
          </a:bodyPr>
          <a:lstStyle/>
          <a:p>
            <a:pPr algn="ctr">
              <a:lnSpc>
                <a:spcPts val="3640"/>
              </a:lnSpc>
              <a:spcBef>
                <a:spcPct val="0"/>
              </a:spcBef>
            </a:pPr>
            <a:r>
              <a:rPr lang="en-US" sz="2600">
                <a:solidFill>
                  <a:srgbClr val="343434"/>
                </a:solidFill>
                <a:latin typeface="IreneFlorentina"/>
              </a:rPr>
              <a:t>Supplying alcohol or drugs.</a:t>
            </a:r>
          </a:p>
        </p:txBody>
      </p:sp>
      <p:sp>
        <p:nvSpPr>
          <p:cNvPr id="18" name="TextBox 18"/>
          <p:cNvSpPr txBox="1"/>
          <p:nvPr/>
        </p:nvSpPr>
        <p:spPr>
          <a:xfrm rot="308358">
            <a:off x="4974519" y="2345022"/>
            <a:ext cx="2557107" cy="1381760"/>
          </a:xfrm>
          <a:prstGeom prst="rect">
            <a:avLst/>
          </a:prstGeom>
        </p:spPr>
        <p:txBody>
          <a:bodyPr lIns="0" tIns="0" rIns="0" bIns="0" rtlCol="0" anchor="t">
            <a:spAutoFit/>
          </a:bodyPr>
          <a:lstStyle/>
          <a:p>
            <a:pPr algn="ctr">
              <a:lnSpc>
                <a:spcPts val="3640"/>
              </a:lnSpc>
              <a:spcBef>
                <a:spcPct val="0"/>
              </a:spcBef>
            </a:pPr>
            <a:r>
              <a:rPr lang="en-US" sz="2600">
                <a:solidFill>
                  <a:srgbClr val="343434"/>
                </a:solidFill>
                <a:latin typeface="IreneFlorentina"/>
              </a:rPr>
              <a:t>Ask for personal information.</a:t>
            </a:r>
          </a:p>
        </p:txBody>
      </p:sp>
      <p:sp>
        <p:nvSpPr>
          <p:cNvPr id="19" name="Freeform 19"/>
          <p:cNvSpPr/>
          <p:nvPr/>
        </p:nvSpPr>
        <p:spPr>
          <a:xfrm rot="401451">
            <a:off x="13407336" y="4356175"/>
            <a:ext cx="4153465" cy="2388242"/>
          </a:xfrm>
          <a:custGeom>
            <a:avLst/>
            <a:gdLst/>
            <a:ahLst/>
            <a:cxnLst/>
            <a:rect l="l" t="t" r="r" b="b"/>
            <a:pathLst>
              <a:path w="4153465" h="2388242">
                <a:moveTo>
                  <a:pt x="0" y="0"/>
                </a:moveTo>
                <a:lnTo>
                  <a:pt x="4153465" y="0"/>
                </a:lnTo>
                <a:lnTo>
                  <a:pt x="4153465" y="2388243"/>
                </a:lnTo>
                <a:lnTo>
                  <a:pt x="0" y="23882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0" name="TextBox 20"/>
          <p:cNvSpPr txBox="1"/>
          <p:nvPr/>
        </p:nvSpPr>
        <p:spPr>
          <a:xfrm rot="353650">
            <a:off x="13626768" y="4592388"/>
            <a:ext cx="3584472" cy="1838960"/>
          </a:xfrm>
          <a:prstGeom prst="rect">
            <a:avLst/>
          </a:prstGeom>
        </p:spPr>
        <p:txBody>
          <a:bodyPr lIns="0" tIns="0" rIns="0" bIns="0" rtlCol="0" anchor="t">
            <a:spAutoFit/>
          </a:bodyPr>
          <a:lstStyle/>
          <a:p>
            <a:pPr algn="ctr">
              <a:lnSpc>
                <a:spcPts val="3640"/>
              </a:lnSpc>
              <a:spcBef>
                <a:spcPct val="0"/>
              </a:spcBef>
            </a:pPr>
            <a:r>
              <a:rPr lang="en-US" sz="2600">
                <a:solidFill>
                  <a:srgbClr val="343434"/>
                </a:solidFill>
                <a:latin typeface="IreneFlorentina"/>
              </a:rPr>
              <a:t>Ask or pressure you to meet in person and by yourself.</a:t>
            </a:r>
          </a:p>
        </p:txBody>
      </p:sp>
      <p:sp>
        <p:nvSpPr>
          <p:cNvPr id="21" name="Freeform 21"/>
          <p:cNvSpPr/>
          <p:nvPr/>
        </p:nvSpPr>
        <p:spPr>
          <a:xfrm rot="-1638000">
            <a:off x="1918813" y="6990960"/>
            <a:ext cx="3949765" cy="2271115"/>
          </a:xfrm>
          <a:custGeom>
            <a:avLst/>
            <a:gdLst/>
            <a:ahLst/>
            <a:cxnLst/>
            <a:rect l="l" t="t" r="r" b="b"/>
            <a:pathLst>
              <a:path w="3949765" h="2271115">
                <a:moveTo>
                  <a:pt x="0" y="0"/>
                </a:moveTo>
                <a:lnTo>
                  <a:pt x="3949765" y="0"/>
                </a:lnTo>
                <a:lnTo>
                  <a:pt x="3949765" y="2271115"/>
                </a:lnTo>
                <a:lnTo>
                  <a:pt x="0" y="22711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2" name="TextBox 22"/>
          <p:cNvSpPr txBox="1"/>
          <p:nvPr/>
        </p:nvSpPr>
        <p:spPr>
          <a:xfrm rot="-1667775">
            <a:off x="2233668" y="7364249"/>
            <a:ext cx="3291834" cy="1381760"/>
          </a:xfrm>
          <a:prstGeom prst="rect">
            <a:avLst/>
          </a:prstGeom>
        </p:spPr>
        <p:txBody>
          <a:bodyPr lIns="0" tIns="0" rIns="0" bIns="0" rtlCol="0" anchor="t">
            <a:spAutoFit/>
          </a:bodyPr>
          <a:lstStyle/>
          <a:p>
            <a:pPr algn="ctr">
              <a:lnSpc>
                <a:spcPts val="3640"/>
              </a:lnSpc>
              <a:spcBef>
                <a:spcPct val="0"/>
              </a:spcBef>
            </a:pPr>
            <a:r>
              <a:rPr lang="en-US" sz="2600">
                <a:solidFill>
                  <a:srgbClr val="FFFFFF"/>
                </a:solidFill>
                <a:latin typeface="IreneFlorentina"/>
              </a:rPr>
              <a:t>Tell you to keep your friendship a secret.</a:t>
            </a:r>
          </a:p>
        </p:txBody>
      </p:sp>
      <p:sp>
        <p:nvSpPr>
          <p:cNvPr id="23" name="Freeform 23"/>
          <p:cNvSpPr/>
          <p:nvPr/>
        </p:nvSpPr>
        <p:spPr>
          <a:xfrm rot="-385369">
            <a:off x="12229730" y="6978384"/>
            <a:ext cx="4722917" cy="2715677"/>
          </a:xfrm>
          <a:custGeom>
            <a:avLst/>
            <a:gdLst/>
            <a:ahLst/>
            <a:cxnLst/>
            <a:rect l="l" t="t" r="r" b="b"/>
            <a:pathLst>
              <a:path w="4722917" h="2715677">
                <a:moveTo>
                  <a:pt x="0" y="0"/>
                </a:moveTo>
                <a:lnTo>
                  <a:pt x="4722917" y="0"/>
                </a:lnTo>
                <a:lnTo>
                  <a:pt x="4722917" y="2715677"/>
                </a:lnTo>
                <a:lnTo>
                  <a:pt x="0" y="27156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4" name="TextBox 24"/>
          <p:cNvSpPr txBox="1"/>
          <p:nvPr/>
        </p:nvSpPr>
        <p:spPr>
          <a:xfrm rot="-409217">
            <a:off x="12423599" y="7378851"/>
            <a:ext cx="4377125" cy="1838960"/>
          </a:xfrm>
          <a:prstGeom prst="rect">
            <a:avLst/>
          </a:prstGeom>
        </p:spPr>
        <p:txBody>
          <a:bodyPr lIns="0" tIns="0" rIns="0" bIns="0" rtlCol="0" anchor="t">
            <a:spAutoFit/>
          </a:bodyPr>
          <a:lstStyle/>
          <a:p>
            <a:pPr algn="ctr">
              <a:lnSpc>
                <a:spcPts val="3640"/>
              </a:lnSpc>
              <a:spcBef>
                <a:spcPct val="0"/>
              </a:spcBef>
            </a:pPr>
            <a:r>
              <a:rPr lang="en-US" sz="2600">
                <a:solidFill>
                  <a:srgbClr val="343434"/>
                </a:solidFill>
                <a:latin typeface="IreneFlorentina"/>
              </a:rPr>
              <a:t>Ask or pressure you for rude / inappropriate photos or videos of you.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839550" y="4420428"/>
            <a:ext cx="4265091" cy="2768432"/>
          </a:xfrm>
          <a:custGeom>
            <a:avLst/>
            <a:gdLst/>
            <a:ahLst/>
            <a:cxnLst/>
            <a:rect l="l" t="t" r="r" b="b"/>
            <a:pathLst>
              <a:path w="4265091" h="2768432">
                <a:moveTo>
                  <a:pt x="4265091" y="0"/>
                </a:moveTo>
                <a:lnTo>
                  <a:pt x="0" y="0"/>
                </a:lnTo>
                <a:lnTo>
                  <a:pt x="0" y="2768432"/>
                </a:lnTo>
                <a:lnTo>
                  <a:pt x="4265091" y="2768432"/>
                </a:lnTo>
                <a:lnTo>
                  <a:pt x="426509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024410" y="2904875"/>
            <a:ext cx="4963930" cy="3222042"/>
          </a:xfrm>
          <a:custGeom>
            <a:avLst/>
            <a:gdLst/>
            <a:ahLst/>
            <a:cxnLst/>
            <a:rect l="l" t="t" r="r" b="b"/>
            <a:pathLst>
              <a:path w="4963930" h="3222042">
                <a:moveTo>
                  <a:pt x="0" y="0"/>
                </a:moveTo>
                <a:lnTo>
                  <a:pt x="4963930" y="0"/>
                </a:lnTo>
                <a:lnTo>
                  <a:pt x="4963930" y="3222041"/>
                </a:lnTo>
                <a:lnTo>
                  <a:pt x="0" y="3222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8676901" y="5260466"/>
            <a:ext cx="5464513" cy="2116257"/>
          </a:xfrm>
          <a:custGeom>
            <a:avLst/>
            <a:gdLst/>
            <a:ahLst/>
            <a:cxnLst/>
            <a:rect l="l" t="t" r="r" b="b"/>
            <a:pathLst>
              <a:path w="5464513" h="2116257">
                <a:moveTo>
                  <a:pt x="5464513" y="0"/>
                </a:moveTo>
                <a:lnTo>
                  <a:pt x="0" y="0"/>
                </a:lnTo>
                <a:lnTo>
                  <a:pt x="0" y="2116257"/>
                </a:lnTo>
                <a:lnTo>
                  <a:pt x="5464513" y="2116257"/>
                </a:lnTo>
                <a:lnTo>
                  <a:pt x="546451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6629203" y="2465599"/>
            <a:ext cx="4779954" cy="3102625"/>
          </a:xfrm>
          <a:custGeom>
            <a:avLst/>
            <a:gdLst/>
            <a:ahLst/>
            <a:cxnLst/>
            <a:rect l="l" t="t" r="r" b="b"/>
            <a:pathLst>
              <a:path w="4779954" h="3102625">
                <a:moveTo>
                  <a:pt x="4779954" y="0"/>
                </a:moveTo>
                <a:lnTo>
                  <a:pt x="0" y="0"/>
                </a:lnTo>
                <a:lnTo>
                  <a:pt x="0" y="3102625"/>
                </a:lnTo>
                <a:lnTo>
                  <a:pt x="4779954" y="3102625"/>
                </a:lnTo>
                <a:lnTo>
                  <a:pt x="477995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flipH="1">
            <a:off x="12047332" y="2560267"/>
            <a:ext cx="5188031" cy="3367504"/>
          </a:xfrm>
          <a:custGeom>
            <a:avLst/>
            <a:gdLst/>
            <a:ahLst/>
            <a:cxnLst/>
            <a:rect l="l" t="t" r="r" b="b"/>
            <a:pathLst>
              <a:path w="5188031" h="3367504">
                <a:moveTo>
                  <a:pt x="5188032" y="0"/>
                </a:moveTo>
                <a:lnTo>
                  <a:pt x="0" y="0"/>
                </a:lnTo>
                <a:lnTo>
                  <a:pt x="0" y="3367503"/>
                </a:lnTo>
                <a:lnTo>
                  <a:pt x="5188032" y="3367503"/>
                </a:lnTo>
                <a:lnTo>
                  <a:pt x="518803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9191511" y="7188860"/>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a:off x="11063772" y="7188860"/>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9" name="Freeform 9"/>
          <p:cNvSpPr/>
          <p:nvPr/>
        </p:nvSpPr>
        <p:spPr>
          <a:xfrm>
            <a:off x="5447216" y="7188860"/>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a:off x="7319478" y="7188860"/>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TextBox 11"/>
          <p:cNvSpPr txBox="1"/>
          <p:nvPr/>
        </p:nvSpPr>
        <p:spPr>
          <a:xfrm>
            <a:off x="1028700" y="682051"/>
            <a:ext cx="16202374" cy="797306"/>
          </a:xfrm>
          <a:prstGeom prst="rect">
            <a:avLst/>
          </a:prstGeom>
        </p:spPr>
        <p:txBody>
          <a:bodyPr lIns="0" tIns="0" rIns="0" bIns="0" rtlCol="0" anchor="t">
            <a:spAutoFit/>
          </a:bodyPr>
          <a:lstStyle/>
          <a:p>
            <a:pPr>
              <a:lnSpc>
                <a:spcPts val="5992"/>
              </a:lnSpc>
            </a:pPr>
            <a:r>
              <a:rPr lang="en-US" sz="5600">
                <a:solidFill>
                  <a:srgbClr val="343434"/>
                </a:solidFill>
                <a:latin typeface="Bobby Jones"/>
              </a:rPr>
              <a:t>What is catfishing?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13186492" y="5895926"/>
            <a:ext cx="3370655" cy="1900207"/>
          </a:xfrm>
          <a:custGeom>
            <a:avLst/>
            <a:gdLst/>
            <a:ahLst/>
            <a:cxnLst/>
            <a:rect l="l" t="t" r="r" b="b"/>
            <a:pathLst>
              <a:path w="3370655" h="1900207">
                <a:moveTo>
                  <a:pt x="0" y="0"/>
                </a:moveTo>
                <a:lnTo>
                  <a:pt x="3370655" y="0"/>
                </a:lnTo>
                <a:lnTo>
                  <a:pt x="3370655" y="1900207"/>
                </a:lnTo>
                <a:lnTo>
                  <a:pt x="0" y="1900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4303624" y="3847940"/>
            <a:ext cx="10815014" cy="2566035"/>
          </a:xfrm>
          <a:prstGeom prst="rect">
            <a:avLst/>
          </a:prstGeom>
        </p:spPr>
        <p:txBody>
          <a:bodyPr lIns="0" tIns="0" rIns="0" bIns="0" rtlCol="0" anchor="t">
            <a:spAutoFit/>
          </a:bodyPr>
          <a:lstStyle/>
          <a:p>
            <a:pPr>
              <a:lnSpc>
                <a:spcPts val="5039"/>
              </a:lnSpc>
            </a:pPr>
            <a:r>
              <a:rPr lang="en-US" sz="3599" dirty="0">
                <a:solidFill>
                  <a:srgbClr val="FFFFFF"/>
                </a:solidFill>
                <a:latin typeface="IreneFlorentina"/>
              </a:rPr>
              <a:t>Catfishing is a deceptive activity in which a person creates a fictional persona or fake identity on a social media networking service. </a:t>
            </a:r>
          </a:p>
        </p:txBody>
      </p:sp>
      <p:sp>
        <p:nvSpPr>
          <p:cNvPr id="4" name="TextBox 4"/>
          <p:cNvSpPr txBox="1"/>
          <p:nvPr/>
        </p:nvSpPr>
        <p:spPr>
          <a:xfrm>
            <a:off x="1028700" y="593725"/>
            <a:ext cx="12306120" cy="981710"/>
          </a:xfrm>
          <a:prstGeom prst="rect">
            <a:avLst/>
          </a:prstGeom>
        </p:spPr>
        <p:txBody>
          <a:bodyPr lIns="0" tIns="0" rIns="0" bIns="0" rtlCol="0" anchor="t">
            <a:spAutoFit/>
          </a:bodyPr>
          <a:lstStyle/>
          <a:p>
            <a:pPr>
              <a:lnSpc>
                <a:spcPts val="7840"/>
              </a:lnSpc>
            </a:pPr>
            <a:r>
              <a:rPr lang="en-US" sz="5600">
                <a:solidFill>
                  <a:srgbClr val="FFFFFF"/>
                </a:solidFill>
                <a:latin typeface="Bobby Jones"/>
              </a:rPr>
              <a:t>What is catfishing?</a:t>
            </a:r>
          </a:p>
        </p:txBody>
      </p:sp>
      <p:sp>
        <p:nvSpPr>
          <p:cNvPr id="5" name="Freeform 5"/>
          <p:cNvSpPr/>
          <p:nvPr/>
        </p:nvSpPr>
        <p:spPr>
          <a:xfrm rot="-10800000">
            <a:off x="1305505" y="3284450"/>
            <a:ext cx="2738120" cy="1543615"/>
          </a:xfrm>
          <a:custGeom>
            <a:avLst/>
            <a:gdLst/>
            <a:ahLst/>
            <a:cxnLst/>
            <a:rect l="l" t="t" r="r" b="b"/>
            <a:pathLst>
              <a:path w="2738120" h="1543615">
                <a:moveTo>
                  <a:pt x="0" y="0"/>
                </a:moveTo>
                <a:lnTo>
                  <a:pt x="2738120" y="0"/>
                </a:lnTo>
                <a:lnTo>
                  <a:pt x="2738120" y="1543615"/>
                </a:lnTo>
                <a:lnTo>
                  <a:pt x="0" y="1543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5400000" flipV="1">
            <a:off x="3993969" y="3961787"/>
            <a:ext cx="2611476" cy="4313249"/>
          </a:xfrm>
          <a:custGeom>
            <a:avLst/>
            <a:gdLst/>
            <a:ahLst/>
            <a:cxnLst/>
            <a:rect l="l" t="t" r="r" b="b"/>
            <a:pathLst>
              <a:path w="2611476" h="4313249">
                <a:moveTo>
                  <a:pt x="0" y="4313249"/>
                </a:moveTo>
                <a:lnTo>
                  <a:pt x="2611477" y="4313249"/>
                </a:lnTo>
                <a:lnTo>
                  <a:pt x="2611477" y="0"/>
                </a:lnTo>
                <a:lnTo>
                  <a:pt x="0" y="0"/>
                </a:lnTo>
                <a:lnTo>
                  <a:pt x="0" y="431324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rot="5400000" flipH="1">
            <a:off x="12385520" y="2433564"/>
            <a:ext cx="2611476" cy="4313249"/>
          </a:xfrm>
          <a:custGeom>
            <a:avLst/>
            <a:gdLst/>
            <a:ahLst/>
            <a:cxnLst/>
            <a:rect l="l" t="t" r="r" b="b"/>
            <a:pathLst>
              <a:path w="2611476" h="4313249">
                <a:moveTo>
                  <a:pt x="2611476" y="0"/>
                </a:moveTo>
                <a:lnTo>
                  <a:pt x="0" y="0"/>
                </a:lnTo>
                <a:lnTo>
                  <a:pt x="0" y="4313249"/>
                </a:lnTo>
                <a:lnTo>
                  <a:pt x="2611476" y="4313249"/>
                </a:lnTo>
                <a:lnTo>
                  <a:pt x="26114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82051"/>
            <a:ext cx="16501693" cy="1549781"/>
          </a:xfrm>
          <a:prstGeom prst="rect">
            <a:avLst/>
          </a:prstGeom>
        </p:spPr>
        <p:txBody>
          <a:bodyPr lIns="0" tIns="0" rIns="0" bIns="0" rtlCol="0" anchor="t">
            <a:spAutoFit/>
          </a:bodyPr>
          <a:lstStyle/>
          <a:p>
            <a:pPr>
              <a:lnSpc>
                <a:spcPts val="5992"/>
              </a:lnSpc>
            </a:pPr>
            <a:r>
              <a:rPr lang="en-US" sz="5600">
                <a:solidFill>
                  <a:srgbClr val="343434"/>
                </a:solidFill>
                <a:latin typeface="Bobby Jones"/>
              </a:rPr>
              <a:t>IF YOU GET A FRIEND REQUEST...how can you know who they are? </a:t>
            </a:r>
          </a:p>
        </p:txBody>
      </p:sp>
      <p:sp>
        <p:nvSpPr>
          <p:cNvPr id="3" name="Freeform 3"/>
          <p:cNvSpPr/>
          <p:nvPr/>
        </p:nvSpPr>
        <p:spPr>
          <a:xfrm rot="338748">
            <a:off x="4485501" y="2473990"/>
            <a:ext cx="3588708" cy="5267829"/>
          </a:xfrm>
          <a:custGeom>
            <a:avLst/>
            <a:gdLst/>
            <a:ahLst/>
            <a:cxnLst/>
            <a:rect l="l" t="t" r="r" b="b"/>
            <a:pathLst>
              <a:path w="3588708" h="5267829">
                <a:moveTo>
                  <a:pt x="0" y="0"/>
                </a:moveTo>
                <a:lnTo>
                  <a:pt x="3588709" y="0"/>
                </a:lnTo>
                <a:lnTo>
                  <a:pt x="3588709" y="5267829"/>
                </a:lnTo>
                <a:lnTo>
                  <a:pt x="0" y="5267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242569" y="2505161"/>
            <a:ext cx="4726143" cy="5780794"/>
            <a:chOff x="0" y="0"/>
            <a:chExt cx="6301524" cy="7707725"/>
          </a:xfrm>
        </p:grpSpPr>
        <p:sp>
          <p:nvSpPr>
            <p:cNvPr id="5" name="Freeform 5"/>
            <p:cNvSpPr/>
            <p:nvPr/>
          </p:nvSpPr>
          <p:spPr>
            <a:xfrm rot="-1026094">
              <a:off x="879848" y="520411"/>
              <a:ext cx="4541828" cy="6666903"/>
            </a:xfrm>
            <a:custGeom>
              <a:avLst/>
              <a:gdLst/>
              <a:ahLst/>
              <a:cxnLst/>
              <a:rect l="l" t="t" r="r" b="b"/>
              <a:pathLst>
                <a:path w="4541828" h="6666903">
                  <a:moveTo>
                    <a:pt x="0" y="0"/>
                  </a:moveTo>
                  <a:lnTo>
                    <a:pt x="4541828" y="0"/>
                  </a:lnTo>
                  <a:lnTo>
                    <a:pt x="4541828" y="6666903"/>
                  </a:lnTo>
                  <a:lnTo>
                    <a:pt x="0" y="666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rot="-1015388">
              <a:off x="575449" y="1185581"/>
              <a:ext cx="3988075" cy="1816947"/>
            </a:xfrm>
            <a:prstGeom prst="rect">
              <a:avLst/>
            </a:prstGeom>
          </p:spPr>
          <p:txBody>
            <a:bodyPr lIns="0" tIns="0" rIns="0" bIns="0" rtlCol="0" anchor="t">
              <a:spAutoFit/>
            </a:bodyPr>
            <a:lstStyle/>
            <a:p>
              <a:pPr algn="ctr">
                <a:lnSpc>
                  <a:spcPts val="3640"/>
                </a:lnSpc>
                <a:spcBef>
                  <a:spcPct val="0"/>
                </a:spcBef>
              </a:pPr>
              <a:r>
                <a:rPr lang="en-US" sz="2600">
                  <a:solidFill>
                    <a:srgbClr val="FFFFFF"/>
                  </a:solidFill>
                  <a:latin typeface="IreneFlorentina"/>
                </a:rPr>
                <a:t>Have you got mutual friends?</a:t>
              </a:r>
            </a:p>
          </p:txBody>
        </p:sp>
      </p:grpSp>
      <p:grpSp>
        <p:nvGrpSpPr>
          <p:cNvPr id="7" name="Group 7"/>
          <p:cNvGrpSpPr/>
          <p:nvPr/>
        </p:nvGrpSpPr>
        <p:grpSpPr>
          <a:xfrm rot="-1105221">
            <a:off x="8126324" y="1575027"/>
            <a:ext cx="5135704" cy="4795942"/>
            <a:chOff x="0" y="0"/>
            <a:chExt cx="6847605" cy="6394590"/>
          </a:xfrm>
        </p:grpSpPr>
        <p:sp>
          <p:nvSpPr>
            <p:cNvPr id="8" name="Freeform 8"/>
            <p:cNvSpPr/>
            <p:nvPr/>
          </p:nvSpPr>
          <p:spPr>
            <a:xfrm rot="704075">
              <a:off x="478135" y="543624"/>
              <a:ext cx="5891334" cy="5307342"/>
            </a:xfrm>
            <a:custGeom>
              <a:avLst/>
              <a:gdLst/>
              <a:ahLst/>
              <a:cxnLst/>
              <a:rect l="l" t="t" r="r" b="b"/>
              <a:pathLst>
                <a:path w="5891334" h="5307342">
                  <a:moveTo>
                    <a:pt x="0" y="0"/>
                  </a:moveTo>
                  <a:lnTo>
                    <a:pt x="5891335" y="0"/>
                  </a:lnTo>
                  <a:lnTo>
                    <a:pt x="5891335" y="5307342"/>
                  </a:lnTo>
                  <a:lnTo>
                    <a:pt x="0" y="5307342"/>
                  </a:lnTo>
                  <a:lnTo>
                    <a:pt x="0" y="0"/>
                  </a:lnTo>
                  <a:close/>
                </a:path>
              </a:pathLst>
            </a:custGeom>
            <a:blipFill>
              <a:blip r:embed="rId6">
                <a:extLst>
                  <a:ext uri="{96DAC541-7B7A-43D3-8B79-37D633B846F1}">
                    <asvg:svgBlip xmlns:asvg="http://schemas.microsoft.com/office/drawing/2016/SVG/main" r:embed="rId7"/>
                  </a:ext>
                </a:extLst>
              </a:blip>
              <a:stretch>
                <a:fillRect b="-62940"/>
              </a:stretch>
            </a:blipFill>
          </p:spPr>
          <p:txBody>
            <a:bodyPr/>
            <a:lstStyle/>
            <a:p>
              <a:endParaRPr lang="en-GB"/>
            </a:p>
          </p:txBody>
        </p:sp>
        <p:sp>
          <p:nvSpPr>
            <p:cNvPr id="9" name="TextBox 9"/>
            <p:cNvSpPr txBox="1"/>
            <p:nvPr/>
          </p:nvSpPr>
          <p:spPr>
            <a:xfrm rot="716494">
              <a:off x="884080" y="982019"/>
              <a:ext cx="5339838" cy="3036147"/>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IreneFlorentina"/>
                </a:rPr>
                <a:t>Reverse image search their photo to see if their photo matches their name.</a:t>
              </a:r>
            </a:p>
          </p:txBody>
        </p:sp>
      </p:grpSp>
      <p:sp>
        <p:nvSpPr>
          <p:cNvPr id="10" name="Freeform 10"/>
          <p:cNvSpPr/>
          <p:nvPr/>
        </p:nvSpPr>
        <p:spPr>
          <a:xfrm rot="131457">
            <a:off x="1061343" y="5907855"/>
            <a:ext cx="5906639" cy="3396317"/>
          </a:xfrm>
          <a:custGeom>
            <a:avLst/>
            <a:gdLst/>
            <a:ahLst/>
            <a:cxnLst/>
            <a:rect l="l" t="t" r="r" b="b"/>
            <a:pathLst>
              <a:path w="5906639" h="3396317">
                <a:moveTo>
                  <a:pt x="0" y="0"/>
                </a:moveTo>
                <a:lnTo>
                  <a:pt x="5906638" y="0"/>
                </a:lnTo>
                <a:lnTo>
                  <a:pt x="5906638" y="3396317"/>
                </a:lnTo>
                <a:lnTo>
                  <a:pt x="0" y="33963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1"/>
          <p:cNvSpPr txBox="1"/>
          <p:nvPr/>
        </p:nvSpPr>
        <p:spPr>
          <a:xfrm rot="101895">
            <a:off x="1477147" y="6191240"/>
            <a:ext cx="5076360" cy="2753360"/>
          </a:xfrm>
          <a:prstGeom prst="rect">
            <a:avLst/>
          </a:prstGeom>
        </p:spPr>
        <p:txBody>
          <a:bodyPr lIns="0" tIns="0" rIns="0" bIns="0" rtlCol="0" anchor="t">
            <a:spAutoFit/>
          </a:bodyPr>
          <a:lstStyle/>
          <a:p>
            <a:pPr algn="ctr">
              <a:lnSpc>
                <a:spcPts val="3640"/>
              </a:lnSpc>
              <a:spcBef>
                <a:spcPct val="0"/>
              </a:spcBef>
            </a:pPr>
            <a:r>
              <a:rPr lang="en-US" sz="2600">
                <a:solidFill>
                  <a:srgbClr val="343434"/>
                </a:solidFill>
                <a:latin typeface="IreneFlorentina"/>
              </a:rPr>
              <a:t>Have a look at their profile: does it show a busy life and a long history? Or is it just a few bland images with not much detail?</a:t>
            </a:r>
          </a:p>
        </p:txBody>
      </p:sp>
      <p:grpSp>
        <p:nvGrpSpPr>
          <p:cNvPr id="12" name="Group 12"/>
          <p:cNvGrpSpPr/>
          <p:nvPr/>
        </p:nvGrpSpPr>
        <p:grpSpPr>
          <a:xfrm>
            <a:off x="12739449" y="2095424"/>
            <a:ext cx="3320920" cy="4543696"/>
            <a:chOff x="0" y="0"/>
            <a:chExt cx="4427893" cy="6058261"/>
          </a:xfrm>
        </p:grpSpPr>
        <p:sp>
          <p:nvSpPr>
            <p:cNvPr id="13" name="Freeform 13"/>
            <p:cNvSpPr/>
            <p:nvPr/>
          </p:nvSpPr>
          <p:spPr>
            <a:xfrm rot="338748">
              <a:off x="271135" y="177297"/>
              <a:ext cx="3885623" cy="5703667"/>
            </a:xfrm>
            <a:custGeom>
              <a:avLst/>
              <a:gdLst/>
              <a:ahLst/>
              <a:cxnLst/>
              <a:rect l="l" t="t" r="r" b="b"/>
              <a:pathLst>
                <a:path w="3885623" h="5703667">
                  <a:moveTo>
                    <a:pt x="0" y="0"/>
                  </a:moveTo>
                  <a:lnTo>
                    <a:pt x="3885623" y="0"/>
                  </a:lnTo>
                  <a:lnTo>
                    <a:pt x="3885623" y="5703667"/>
                  </a:lnTo>
                  <a:lnTo>
                    <a:pt x="0" y="5703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4" name="TextBox 14"/>
            <p:cNvSpPr txBox="1"/>
            <p:nvPr/>
          </p:nvSpPr>
          <p:spPr>
            <a:xfrm rot="356454">
              <a:off x="524751" y="543528"/>
              <a:ext cx="3657363" cy="1816947"/>
            </a:xfrm>
            <a:prstGeom prst="rect">
              <a:avLst/>
            </a:prstGeom>
          </p:spPr>
          <p:txBody>
            <a:bodyPr lIns="0" tIns="0" rIns="0" bIns="0" rtlCol="0" anchor="t">
              <a:spAutoFit/>
            </a:bodyPr>
            <a:lstStyle/>
            <a:p>
              <a:pPr algn="ctr">
                <a:lnSpc>
                  <a:spcPts val="3640"/>
                </a:lnSpc>
                <a:spcBef>
                  <a:spcPct val="0"/>
                </a:spcBef>
              </a:pPr>
              <a:r>
                <a:rPr lang="en-US" sz="2600">
                  <a:solidFill>
                    <a:srgbClr val="343434"/>
                  </a:solidFill>
                  <a:latin typeface="IreneFlorentina"/>
                </a:rPr>
                <a:t>Look for them online by name.</a:t>
              </a:r>
            </a:p>
          </p:txBody>
        </p:sp>
      </p:grpSp>
      <p:grpSp>
        <p:nvGrpSpPr>
          <p:cNvPr id="15" name="Group 15"/>
          <p:cNvGrpSpPr/>
          <p:nvPr/>
        </p:nvGrpSpPr>
        <p:grpSpPr>
          <a:xfrm rot="162287">
            <a:off x="12927731" y="4342665"/>
            <a:ext cx="5043333" cy="3270919"/>
            <a:chOff x="0" y="0"/>
            <a:chExt cx="6724443" cy="4361226"/>
          </a:xfrm>
        </p:grpSpPr>
        <p:sp>
          <p:nvSpPr>
            <p:cNvPr id="16" name="Freeform 16"/>
            <p:cNvSpPr/>
            <p:nvPr/>
          </p:nvSpPr>
          <p:spPr>
            <a:xfrm rot="401451">
              <a:off x="190864" y="357083"/>
              <a:ext cx="6342715" cy="3647061"/>
            </a:xfrm>
            <a:custGeom>
              <a:avLst/>
              <a:gdLst/>
              <a:ahLst/>
              <a:cxnLst/>
              <a:rect l="l" t="t" r="r" b="b"/>
              <a:pathLst>
                <a:path w="6342715" h="3647061">
                  <a:moveTo>
                    <a:pt x="0" y="0"/>
                  </a:moveTo>
                  <a:lnTo>
                    <a:pt x="6342715" y="0"/>
                  </a:lnTo>
                  <a:lnTo>
                    <a:pt x="6342715" y="3647060"/>
                  </a:lnTo>
                  <a:lnTo>
                    <a:pt x="0" y="36470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7" name="TextBox 17"/>
            <p:cNvSpPr txBox="1"/>
            <p:nvPr/>
          </p:nvSpPr>
          <p:spPr>
            <a:xfrm rot="392513">
              <a:off x="425768" y="624649"/>
              <a:ext cx="5680928" cy="3036147"/>
            </a:xfrm>
            <a:prstGeom prst="rect">
              <a:avLst/>
            </a:prstGeom>
          </p:spPr>
          <p:txBody>
            <a:bodyPr lIns="0" tIns="0" rIns="0" bIns="0" rtlCol="0" anchor="t">
              <a:spAutoFit/>
            </a:bodyPr>
            <a:lstStyle/>
            <a:p>
              <a:pPr algn="ctr">
                <a:lnSpc>
                  <a:spcPts val="3640"/>
                </a:lnSpc>
                <a:spcBef>
                  <a:spcPct val="0"/>
                </a:spcBef>
              </a:pPr>
              <a:r>
                <a:rPr lang="en-US" sz="2600">
                  <a:solidFill>
                    <a:srgbClr val="343434"/>
                  </a:solidFill>
                  <a:latin typeface="IreneFlorentina"/>
                </a:rPr>
                <a:t>If you think they might not be who they say they are, block them and report them.</a:t>
              </a:r>
            </a:p>
          </p:txBody>
        </p:sp>
      </p:grpSp>
      <p:grpSp>
        <p:nvGrpSpPr>
          <p:cNvPr id="18" name="Group 18"/>
          <p:cNvGrpSpPr/>
          <p:nvPr/>
        </p:nvGrpSpPr>
        <p:grpSpPr>
          <a:xfrm>
            <a:off x="11857246" y="7260519"/>
            <a:ext cx="4061883" cy="2537706"/>
            <a:chOff x="0" y="0"/>
            <a:chExt cx="5415844" cy="3383609"/>
          </a:xfrm>
        </p:grpSpPr>
        <p:sp>
          <p:nvSpPr>
            <p:cNvPr id="19" name="Freeform 19"/>
            <p:cNvSpPr/>
            <p:nvPr/>
          </p:nvSpPr>
          <p:spPr>
            <a:xfrm rot="-266438">
              <a:off x="107946" y="196818"/>
              <a:ext cx="5199951" cy="2989972"/>
            </a:xfrm>
            <a:custGeom>
              <a:avLst/>
              <a:gdLst/>
              <a:ahLst/>
              <a:cxnLst/>
              <a:rect l="l" t="t" r="r" b="b"/>
              <a:pathLst>
                <a:path w="5199951" h="2989972">
                  <a:moveTo>
                    <a:pt x="0" y="0"/>
                  </a:moveTo>
                  <a:lnTo>
                    <a:pt x="5199951" y="0"/>
                  </a:lnTo>
                  <a:lnTo>
                    <a:pt x="5199951" y="2989972"/>
                  </a:lnTo>
                  <a:lnTo>
                    <a:pt x="0" y="29899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0" name="TextBox 20"/>
            <p:cNvSpPr txBox="1"/>
            <p:nvPr/>
          </p:nvSpPr>
          <p:spPr>
            <a:xfrm rot="-282445">
              <a:off x="241764" y="745324"/>
              <a:ext cx="4864729" cy="1816947"/>
            </a:xfrm>
            <a:prstGeom prst="rect">
              <a:avLst/>
            </a:prstGeom>
          </p:spPr>
          <p:txBody>
            <a:bodyPr lIns="0" tIns="0" rIns="0" bIns="0" rtlCol="0" anchor="t">
              <a:spAutoFit/>
            </a:bodyPr>
            <a:lstStyle/>
            <a:p>
              <a:pPr algn="ctr">
                <a:lnSpc>
                  <a:spcPts val="3640"/>
                </a:lnSpc>
                <a:spcBef>
                  <a:spcPct val="0"/>
                </a:spcBef>
              </a:pPr>
              <a:r>
                <a:rPr lang="en-US" sz="2600">
                  <a:solidFill>
                    <a:srgbClr val="FFFFFF"/>
                  </a:solidFill>
                  <a:latin typeface="IreneFlorentina"/>
                </a:rPr>
                <a:t>Do they have many photos of themselves?</a:t>
              </a:r>
            </a:p>
          </p:txBody>
        </p:sp>
      </p:grpSp>
      <p:grpSp>
        <p:nvGrpSpPr>
          <p:cNvPr id="21" name="Group 21"/>
          <p:cNvGrpSpPr/>
          <p:nvPr/>
        </p:nvGrpSpPr>
        <p:grpSpPr>
          <a:xfrm rot="-987598">
            <a:off x="7269472" y="5138473"/>
            <a:ext cx="5177409" cy="3618002"/>
            <a:chOff x="0" y="0"/>
            <a:chExt cx="6903212" cy="4824003"/>
          </a:xfrm>
        </p:grpSpPr>
        <p:sp>
          <p:nvSpPr>
            <p:cNvPr id="22" name="Freeform 22"/>
            <p:cNvSpPr/>
            <p:nvPr/>
          </p:nvSpPr>
          <p:spPr>
            <a:xfrm rot="701598">
              <a:off x="301708" y="600810"/>
              <a:ext cx="6299796" cy="3622383"/>
            </a:xfrm>
            <a:custGeom>
              <a:avLst/>
              <a:gdLst/>
              <a:ahLst/>
              <a:cxnLst/>
              <a:rect l="l" t="t" r="r" b="b"/>
              <a:pathLst>
                <a:path w="6299796" h="3622383">
                  <a:moveTo>
                    <a:pt x="0" y="0"/>
                  </a:moveTo>
                  <a:lnTo>
                    <a:pt x="6299796" y="0"/>
                  </a:lnTo>
                  <a:lnTo>
                    <a:pt x="6299796" y="3622383"/>
                  </a:lnTo>
                  <a:lnTo>
                    <a:pt x="0" y="36223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3" name="TextBox 23"/>
            <p:cNvSpPr txBox="1"/>
            <p:nvPr/>
          </p:nvSpPr>
          <p:spPr>
            <a:xfrm rot="726495">
              <a:off x="583850" y="918468"/>
              <a:ext cx="5751353" cy="2912533"/>
            </a:xfrm>
            <a:prstGeom prst="rect">
              <a:avLst/>
            </a:prstGeom>
          </p:spPr>
          <p:txBody>
            <a:bodyPr lIns="0" tIns="0" rIns="0" bIns="0" rtlCol="0" anchor="t">
              <a:spAutoFit/>
            </a:bodyPr>
            <a:lstStyle/>
            <a:p>
              <a:pPr algn="ctr">
                <a:lnSpc>
                  <a:spcPts val="3500"/>
                </a:lnSpc>
                <a:spcBef>
                  <a:spcPct val="0"/>
                </a:spcBef>
              </a:pPr>
              <a:r>
                <a:rPr lang="en-US" sz="2500">
                  <a:solidFill>
                    <a:srgbClr val="FFFFFF"/>
                  </a:solidFill>
                  <a:latin typeface="IreneFlorentina"/>
                </a:rPr>
                <a:t>Did any of your friends receive the request? Sometimes they will send out mass invites. </a:t>
              </a:r>
            </a:p>
          </p:txBody>
        </p:sp>
      </p:grpSp>
      <p:grpSp>
        <p:nvGrpSpPr>
          <p:cNvPr id="24" name="Group 24"/>
          <p:cNvGrpSpPr/>
          <p:nvPr/>
        </p:nvGrpSpPr>
        <p:grpSpPr>
          <a:xfrm>
            <a:off x="6448021" y="8240228"/>
            <a:ext cx="3410156" cy="1557997"/>
            <a:chOff x="0" y="0"/>
            <a:chExt cx="4546875" cy="2077330"/>
          </a:xfrm>
        </p:grpSpPr>
        <p:grpSp>
          <p:nvGrpSpPr>
            <p:cNvPr id="25" name="Group 25"/>
            <p:cNvGrpSpPr/>
            <p:nvPr/>
          </p:nvGrpSpPr>
          <p:grpSpPr>
            <a:xfrm>
              <a:off x="32983" y="0"/>
              <a:ext cx="4513892" cy="2077330"/>
              <a:chOff x="0" y="0"/>
              <a:chExt cx="891633" cy="410337"/>
            </a:xfrm>
          </p:grpSpPr>
          <p:sp>
            <p:nvSpPr>
              <p:cNvPr id="26" name="Freeform 26"/>
              <p:cNvSpPr/>
              <p:nvPr/>
            </p:nvSpPr>
            <p:spPr>
              <a:xfrm>
                <a:off x="0" y="0"/>
                <a:ext cx="891633" cy="410337"/>
              </a:xfrm>
              <a:custGeom>
                <a:avLst/>
                <a:gdLst/>
                <a:ahLst/>
                <a:cxnLst/>
                <a:rect l="l" t="t" r="r" b="b"/>
                <a:pathLst>
                  <a:path w="891633" h="410337">
                    <a:moveTo>
                      <a:pt x="22868" y="0"/>
                    </a:moveTo>
                    <a:lnTo>
                      <a:pt x="868765" y="0"/>
                    </a:lnTo>
                    <a:cubicBezTo>
                      <a:pt x="874830" y="0"/>
                      <a:pt x="880646" y="2409"/>
                      <a:pt x="884935" y="6698"/>
                    </a:cubicBezTo>
                    <a:cubicBezTo>
                      <a:pt x="889224" y="10987"/>
                      <a:pt x="891633" y="16803"/>
                      <a:pt x="891633" y="22868"/>
                    </a:cubicBezTo>
                    <a:lnTo>
                      <a:pt x="891633" y="387468"/>
                    </a:lnTo>
                    <a:cubicBezTo>
                      <a:pt x="891633" y="400098"/>
                      <a:pt x="881394" y="410337"/>
                      <a:pt x="868765" y="410337"/>
                    </a:cubicBezTo>
                    <a:lnTo>
                      <a:pt x="22868" y="410337"/>
                    </a:lnTo>
                    <a:cubicBezTo>
                      <a:pt x="10239" y="410337"/>
                      <a:pt x="0" y="400098"/>
                      <a:pt x="0" y="387468"/>
                    </a:cubicBezTo>
                    <a:lnTo>
                      <a:pt x="0" y="22868"/>
                    </a:lnTo>
                    <a:cubicBezTo>
                      <a:pt x="0" y="10239"/>
                      <a:pt x="10239" y="0"/>
                      <a:pt x="22868" y="0"/>
                    </a:cubicBezTo>
                    <a:close/>
                  </a:path>
                </a:pathLst>
              </a:custGeom>
              <a:solidFill>
                <a:srgbClr val="FFFFFF"/>
              </a:solidFill>
              <a:ln w="66675" cap="sq">
                <a:solidFill>
                  <a:srgbClr val="2D7D9E"/>
                </a:solidFill>
                <a:prstDash val="solid"/>
                <a:miter/>
              </a:ln>
            </p:spPr>
            <p:txBody>
              <a:bodyPr/>
              <a:lstStyle/>
              <a:p>
                <a:endParaRPr lang="en-GB"/>
              </a:p>
            </p:txBody>
          </p:sp>
          <p:sp>
            <p:nvSpPr>
              <p:cNvPr id="27" name="TextBox 27"/>
              <p:cNvSpPr txBox="1"/>
              <p:nvPr/>
            </p:nvSpPr>
            <p:spPr>
              <a:xfrm>
                <a:off x="0" y="-76200"/>
                <a:ext cx="891633" cy="486537"/>
              </a:xfrm>
              <a:prstGeom prst="rect">
                <a:avLst/>
              </a:prstGeom>
            </p:spPr>
            <p:txBody>
              <a:bodyPr lIns="50800" tIns="50800" rIns="50800" bIns="50800" rtlCol="0" anchor="ctr"/>
              <a:lstStyle/>
              <a:p>
                <a:pPr algn="ctr">
                  <a:lnSpc>
                    <a:spcPts val="3640"/>
                  </a:lnSpc>
                </a:pPr>
                <a:endParaRPr/>
              </a:p>
            </p:txBody>
          </p:sp>
        </p:grpSp>
        <p:sp>
          <p:nvSpPr>
            <p:cNvPr id="28" name="TextBox 28"/>
            <p:cNvSpPr txBox="1"/>
            <p:nvPr/>
          </p:nvSpPr>
          <p:spPr>
            <a:xfrm>
              <a:off x="0" y="406645"/>
              <a:ext cx="4546875" cy="1197366"/>
            </a:xfrm>
            <a:prstGeom prst="rect">
              <a:avLst/>
            </a:prstGeom>
          </p:spPr>
          <p:txBody>
            <a:bodyPr lIns="0" tIns="0" rIns="0" bIns="0" rtlCol="0" anchor="t">
              <a:spAutoFit/>
            </a:bodyPr>
            <a:lstStyle/>
            <a:p>
              <a:pPr algn="ctr">
                <a:lnSpc>
                  <a:spcPts val="3658"/>
                </a:lnSpc>
                <a:spcBef>
                  <a:spcPct val="0"/>
                </a:spcBef>
              </a:pPr>
              <a:r>
                <a:rPr lang="en-US" sz="2613">
                  <a:solidFill>
                    <a:srgbClr val="343434"/>
                  </a:solidFill>
                  <a:latin typeface="IreneFlorentina"/>
                </a:rPr>
                <a:t>Look for odd behaviour.</a:t>
              </a:r>
            </a:p>
          </p:txBody>
        </p:sp>
      </p:grpSp>
      <p:sp>
        <p:nvSpPr>
          <p:cNvPr id="29" name="TextBox 29"/>
          <p:cNvSpPr txBox="1"/>
          <p:nvPr/>
        </p:nvSpPr>
        <p:spPr>
          <a:xfrm rot="323334">
            <a:off x="4789792" y="2714548"/>
            <a:ext cx="3323100" cy="1838960"/>
          </a:xfrm>
          <a:prstGeom prst="rect">
            <a:avLst/>
          </a:prstGeom>
        </p:spPr>
        <p:txBody>
          <a:bodyPr lIns="0" tIns="0" rIns="0" bIns="0" rtlCol="0" anchor="t">
            <a:spAutoFit/>
          </a:bodyPr>
          <a:lstStyle/>
          <a:p>
            <a:pPr algn="ctr">
              <a:lnSpc>
                <a:spcPts val="3640"/>
              </a:lnSpc>
              <a:spcBef>
                <a:spcPct val="0"/>
              </a:spcBef>
            </a:pPr>
            <a:r>
              <a:rPr lang="en-US" sz="2600">
                <a:solidFill>
                  <a:srgbClr val="343434"/>
                </a:solidFill>
                <a:latin typeface="IreneFlorentina"/>
              </a:rPr>
              <a:t>Do they have unusually small or large number of friends?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3579160"/>
            <a:ext cx="9869350" cy="2263140"/>
          </a:xfrm>
          <a:prstGeom prst="rect">
            <a:avLst/>
          </a:prstGeom>
        </p:spPr>
        <p:txBody>
          <a:bodyPr lIns="0" tIns="0" rIns="0" bIns="0" rtlCol="0" anchor="t">
            <a:spAutoFit/>
          </a:bodyPr>
          <a:lstStyle/>
          <a:p>
            <a:pPr>
              <a:lnSpc>
                <a:spcPts val="17940"/>
              </a:lnSpc>
            </a:pPr>
            <a:r>
              <a:rPr lang="en-US" sz="13800">
                <a:solidFill>
                  <a:srgbClr val="FFFFFF"/>
                </a:solidFill>
                <a:latin typeface="Bobby Jones"/>
              </a:rPr>
              <a:t>GROUP WORK</a:t>
            </a:r>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1369704" y="0"/>
            <a:ext cx="6918296" cy="10287000"/>
            <a:chOff x="0" y="0"/>
            <a:chExt cx="9224395" cy="13716000"/>
          </a:xfrm>
        </p:grpSpPr>
        <p:grpSp>
          <p:nvGrpSpPr>
            <p:cNvPr id="3" name="Group 3"/>
            <p:cNvGrpSpPr/>
            <p:nvPr/>
          </p:nvGrpSpPr>
          <p:grpSpPr>
            <a:xfrm>
              <a:off x="1827179" y="0"/>
              <a:ext cx="7397216" cy="13716000"/>
              <a:chOff x="0" y="0"/>
              <a:chExt cx="1876701" cy="3479800"/>
            </a:xfrm>
          </p:grpSpPr>
          <p:sp>
            <p:nvSpPr>
              <p:cNvPr id="4" name="Freeform 4"/>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5" name="Freeform 5"/>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6" name="Freeform 6"/>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7" name="Freeform 7"/>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
        <p:nvSpPr>
          <p:cNvPr id="8" name="TextBox 8"/>
          <p:cNvSpPr txBox="1"/>
          <p:nvPr/>
        </p:nvSpPr>
        <p:spPr>
          <a:xfrm>
            <a:off x="1029598" y="526098"/>
            <a:ext cx="16229702"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Group WORK:</a:t>
            </a:r>
          </a:p>
        </p:txBody>
      </p:sp>
      <p:sp>
        <p:nvSpPr>
          <p:cNvPr id="9" name="Freeform 9"/>
          <p:cNvSpPr/>
          <p:nvPr/>
        </p:nvSpPr>
        <p:spPr>
          <a:xfrm>
            <a:off x="1375755" y="2165533"/>
            <a:ext cx="7964486" cy="5169675"/>
          </a:xfrm>
          <a:custGeom>
            <a:avLst/>
            <a:gdLst/>
            <a:ahLst/>
            <a:cxnLst/>
            <a:rect l="l" t="t" r="r" b="b"/>
            <a:pathLst>
              <a:path w="7964486" h="5169675">
                <a:moveTo>
                  <a:pt x="0" y="0"/>
                </a:moveTo>
                <a:lnTo>
                  <a:pt x="7964485" y="0"/>
                </a:lnTo>
                <a:lnTo>
                  <a:pt x="7964485" y="5169675"/>
                </a:lnTo>
                <a:lnTo>
                  <a:pt x="0" y="51696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TextBox 10"/>
          <p:cNvSpPr txBox="1"/>
          <p:nvPr/>
        </p:nvSpPr>
        <p:spPr>
          <a:xfrm>
            <a:off x="2165246" y="3038533"/>
            <a:ext cx="6577530" cy="980440"/>
          </a:xfrm>
          <a:prstGeom prst="rect">
            <a:avLst/>
          </a:prstGeom>
        </p:spPr>
        <p:txBody>
          <a:bodyPr lIns="0" tIns="0" rIns="0" bIns="0" rtlCol="0" anchor="t">
            <a:spAutoFit/>
          </a:bodyPr>
          <a:lstStyle/>
          <a:p>
            <a:pPr>
              <a:lnSpc>
                <a:spcPts val="7865"/>
              </a:lnSpc>
            </a:pPr>
            <a:r>
              <a:rPr lang="en-US" sz="6050">
                <a:solidFill>
                  <a:srgbClr val="343434"/>
                </a:solidFill>
                <a:latin typeface="Bobby Jones"/>
              </a:rPr>
              <a:t>group 1</a:t>
            </a:r>
          </a:p>
        </p:txBody>
      </p:sp>
      <p:sp>
        <p:nvSpPr>
          <p:cNvPr id="11" name="TextBox 11"/>
          <p:cNvSpPr txBox="1"/>
          <p:nvPr/>
        </p:nvSpPr>
        <p:spPr>
          <a:xfrm>
            <a:off x="2165246" y="4127562"/>
            <a:ext cx="6385503" cy="1371716"/>
          </a:xfrm>
          <a:prstGeom prst="rect">
            <a:avLst/>
          </a:prstGeom>
        </p:spPr>
        <p:txBody>
          <a:bodyPr lIns="0" tIns="0" rIns="0" bIns="0" rtlCol="0" anchor="t">
            <a:spAutoFit/>
          </a:bodyPr>
          <a:lstStyle/>
          <a:p>
            <a:pPr>
              <a:lnSpc>
                <a:spcPts val="5388"/>
              </a:lnSpc>
            </a:pPr>
            <a:r>
              <a:rPr lang="en-US" sz="3849">
                <a:solidFill>
                  <a:srgbClr val="343434"/>
                </a:solidFill>
                <a:latin typeface="IreneFlorentina"/>
              </a:rPr>
              <a:t>Who could you reach out to for help?</a:t>
            </a:r>
          </a:p>
        </p:txBody>
      </p:sp>
      <p:sp>
        <p:nvSpPr>
          <p:cNvPr id="12" name="Freeform 12"/>
          <p:cNvSpPr/>
          <p:nvPr/>
        </p:nvSpPr>
        <p:spPr>
          <a:xfrm flipH="1">
            <a:off x="8727022" y="3885757"/>
            <a:ext cx="8110152" cy="5264226"/>
          </a:xfrm>
          <a:custGeom>
            <a:avLst/>
            <a:gdLst/>
            <a:ahLst/>
            <a:cxnLst/>
            <a:rect l="l" t="t" r="r" b="b"/>
            <a:pathLst>
              <a:path w="8110152" h="5264226">
                <a:moveTo>
                  <a:pt x="8110152" y="0"/>
                </a:moveTo>
                <a:lnTo>
                  <a:pt x="0" y="0"/>
                </a:lnTo>
                <a:lnTo>
                  <a:pt x="0" y="5264226"/>
                </a:lnTo>
                <a:lnTo>
                  <a:pt x="8110152" y="5264226"/>
                </a:lnTo>
                <a:lnTo>
                  <a:pt x="811015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3" name="TextBox 13"/>
          <p:cNvSpPr txBox="1"/>
          <p:nvPr/>
        </p:nvSpPr>
        <p:spPr>
          <a:xfrm>
            <a:off x="9238901" y="4549163"/>
            <a:ext cx="6117729" cy="987912"/>
          </a:xfrm>
          <a:prstGeom prst="rect">
            <a:avLst/>
          </a:prstGeom>
        </p:spPr>
        <p:txBody>
          <a:bodyPr lIns="0" tIns="0" rIns="0" bIns="0" rtlCol="0" anchor="t">
            <a:spAutoFit/>
          </a:bodyPr>
          <a:lstStyle/>
          <a:p>
            <a:pPr>
              <a:lnSpc>
                <a:spcPts val="7864"/>
              </a:lnSpc>
            </a:pPr>
            <a:r>
              <a:rPr lang="en-US" sz="6049">
                <a:solidFill>
                  <a:srgbClr val="FFFFFF"/>
                </a:solidFill>
                <a:latin typeface="Bobby Jones"/>
              </a:rPr>
              <a:t>group 2</a:t>
            </a:r>
          </a:p>
        </p:txBody>
      </p:sp>
      <p:sp>
        <p:nvSpPr>
          <p:cNvPr id="14" name="TextBox 14"/>
          <p:cNvSpPr txBox="1"/>
          <p:nvPr/>
        </p:nvSpPr>
        <p:spPr>
          <a:xfrm>
            <a:off x="9238901" y="5568442"/>
            <a:ext cx="6462431" cy="1359535"/>
          </a:xfrm>
          <a:prstGeom prst="rect">
            <a:avLst/>
          </a:prstGeom>
        </p:spPr>
        <p:txBody>
          <a:bodyPr lIns="0" tIns="0" rIns="0" bIns="0" rtlCol="0" anchor="t">
            <a:spAutoFit/>
          </a:bodyPr>
          <a:lstStyle/>
          <a:p>
            <a:pPr>
              <a:lnSpc>
                <a:spcPts val="5390"/>
              </a:lnSpc>
            </a:pPr>
            <a:r>
              <a:rPr lang="en-US" sz="3850">
                <a:solidFill>
                  <a:srgbClr val="FFFFFF"/>
                </a:solidFill>
                <a:latin typeface="IreneFlorentina"/>
              </a:rPr>
              <a:t>How would you want them to respond?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54012" y="4262556"/>
            <a:ext cx="6353018" cy="2460351"/>
          </a:xfrm>
          <a:custGeom>
            <a:avLst/>
            <a:gdLst/>
            <a:ahLst/>
            <a:cxnLst/>
            <a:rect l="l" t="t" r="r" b="b"/>
            <a:pathLst>
              <a:path w="6353018" h="2460351">
                <a:moveTo>
                  <a:pt x="0" y="0"/>
                </a:moveTo>
                <a:lnTo>
                  <a:pt x="6353019" y="0"/>
                </a:lnTo>
                <a:lnTo>
                  <a:pt x="6353019" y="2460351"/>
                </a:lnTo>
                <a:lnTo>
                  <a:pt x="0" y="2460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a:off x="12428412" y="6144955"/>
            <a:ext cx="4532571" cy="2942050"/>
          </a:xfrm>
          <a:custGeom>
            <a:avLst/>
            <a:gdLst/>
            <a:ahLst/>
            <a:cxnLst/>
            <a:rect l="l" t="t" r="r" b="b"/>
            <a:pathLst>
              <a:path w="4532571" h="2942050">
                <a:moveTo>
                  <a:pt x="4532570" y="0"/>
                </a:moveTo>
                <a:lnTo>
                  <a:pt x="0" y="0"/>
                </a:lnTo>
                <a:lnTo>
                  <a:pt x="0" y="2942050"/>
                </a:lnTo>
                <a:lnTo>
                  <a:pt x="4532570" y="2942050"/>
                </a:lnTo>
                <a:lnTo>
                  <a:pt x="453257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4638612" y="2144308"/>
            <a:ext cx="4265091" cy="2768432"/>
          </a:xfrm>
          <a:custGeom>
            <a:avLst/>
            <a:gdLst/>
            <a:ahLst/>
            <a:cxnLst/>
            <a:rect l="l" t="t" r="r" b="b"/>
            <a:pathLst>
              <a:path w="4265091" h="2768432">
                <a:moveTo>
                  <a:pt x="4265091" y="0"/>
                </a:moveTo>
                <a:lnTo>
                  <a:pt x="0" y="0"/>
                </a:lnTo>
                <a:lnTo>
                  <a:pt x="0" y="2768432"/>
                </a:lnTo>
                <a:lnTo>
                  <a:pt x="4265091" y="2768432"/>
                </a:lnTo>
                <a:lnTo>
                  <a:pt x="426509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4201149" y="5988326"/>
            <a:ext cx="4492585" cy="2916096"/>
          </a:xfrm>
          <a:custGeom>
            <a:avLst/>
            <a:gdLst/>
            <a:ahLst/>
            <a:cxnLst/>
            <a:rect l="l" t="t" r="r" b="b"/>
            <a:pathLst>
              <a:path w="4492585" h="2916096">
                <a:moveTo>
                  <a:pt x="0" y="0"/>
                </a:moveTo>
                <a:lnTo>
                  <a:pt x="4492586" y="0"/>
                </a:lnTo>
                <a:lnTo>
                  <a:pt x="4492586" y="2916096"/>
                </a:lnTo>
                <a:lnTo>
                  <a:pt x="0" y="29160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flipH="1">
            <a:off x="11794787" y="2167282"/>
            <a:ext cx="5464513" cy="2116257"/>
          </a:xfrm>
          <a:custGeom>
            <a:avLst/>
            <a:gdLst/>
            <a:ahLst/>
            <a:cxnLst/>
            <a:rect l="l" t="t" r="r" b="b"/>
            <a:pathLst>
              <a:path w="5464513" h="2116257">
                <a:moveTo>
                  <a:pt x="5464513" y="0"/>
                </a:moveTo>
                <a:lnTo>
                  <a:pt x="0" y="0"/>
                </a:lnTo>
                <a:lnTo>
                  <a:pt x="0" y="2116257"/>
                </a:lnTo>
                <a:lnTo>
                  <a:pt x="5464513" y="2116257"/>
                </a:lnTo>
                <a:lnTo>
                  <a:pt x="546451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flipH="1">
            <a:off x="1028700" y="3276465"/>
            <a:ext cx="3342873" cy="3404778"/>
          </a:xfrm>
          <a:custGeom>
            <a:avLst/>
            <a:gdLst/>
            <a:ahLst/>
            <a:cxnLst/>
            <a:rect l="l" t="t" r="r" b="b"/>
            <a:pathLst>
              <a:path w="3342873" h="3404778">
                <a:moveTo>
                  <a:pt x="3342873" y="0"/>
                </a:moveTo>
                <a:lnTo>
                  <a:pt x="0" y="0"/>
                </a:lnTo>
                <a:lnTo>
                  <a:pt x="0" y="3404778"/>
                </a:lnTo>
                <a:lnTo>
                  <a:pt x="3342873" y="3404778"/>
                </a:lnTo>
                <a:lnTo>
                  <a:pt x="334287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a:off x="5882652" y="4603793"/>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9" name="Freeform 9"/>
          <p:cNvSpPr/>
          <p:nvPr/>
        </p:nvSpPr>
        <p:spPr>
          <a:xfrm>
            <a:off x="14272162" y="4095837"/>
            <a:ext cx="1777011" cy="1777011"/>
          </a:xfrm>
          <a:custGeom>
            <a:avLst/>
            <a:gdLst/>
            <a:ahLst/>
            <a:cxnLst/>
            <a:rect l="l" t="t" r="r" b="b"/>
            <a:pathLst>
              <a:path w="1777011" h="1777011">
                <a:moveTo>
                  <a:pt x="0" y="0"/>
                </a:moveTo>
                <a:lnTo>
                  <a:pt x="1777012" y="0"/>
                </a:lnTo>
                <a:lnTo>
                  <a:pt x="1777012" y="1777012"/>
                </a:lnTo>
                <a:lnTo>
                  <a:pt x="0" y="1777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a:off x="9935513" y="6722907"/>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Freeform 11"/>
          <p:cNvSpPr/>
          <p:nvPr/>
        </p:nvSpPr>
        <p:spPr>
          <a:xfrm>
            <a:off x="2094291" y="6697470"/>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2" name="TextBox 12"/>
          <p:cNvSpPr txBox="1"/>
          <p:nvPr/>
        </p:nvSpPr>
        <p:spPr>
          <a:xfrm>
            <a:off x="1028700" y="682051"/>
            <a:ext cx="16202374" cy="797306"/>
          </a:xfrm>
          <a:prstGeom prst="rect">
            <a:avLst/>
          </a:prstGeom>
        </p:spPr>
        <p:txBody>
          <a:bodyPr lIns="0" tIns="0" rIns="0" bIns="0" rtlCol="0" anchor="t">
            <a:spAutoFit/>
          </a:bodyPr>
          <a:lstStyle/>
          <a:p>
            <a:pPr>
              <a:lnSpc>
                <a:spcPts val="5992"/>
              </a:lnSpc>
            </a:pPr>
            <a:r>
              <a:rPr lang="en-US" sz="5600">
                <a:solidFill>
                  <a:srgbClr val="343434"/>
                </a:solidFill>
                <a:latin typeface="Bobby Jones"/>
              </a:rPr>
              <a:t>WHO WOULD YOU REACH OUT TO FOR HELP?</a:t>
            </a:r>
          </a:p>
        </p:txBody>
      </p:sp>
      <p:sp>
        <p:nvSpPr>
          <p:cNvPr id="13" name="TextBox 13"/>
          <p:cNvSpPr txBox="1"/>
          <p:nvPr/>
        </p:nvSpPr>
        <p:spPr>
          <a:xfrm>
            <a:off x="4254084" y="6716818"/>
            <a:ext cx="4386716" cy="859155"/>
          </a:xfrm>
          <a:prstGeom prst="rect">
            <a:avLst/>
          </a:prstGeom>
        </p:spPr>
        <p:txBody>
          <a:bodyPr lIns="0" tIns="0" rIns="0" bIns="0" rtlCol="0" anchor="t">
            <a:spAutoFit/>
          </a:bodyPr>
          <a:lstStyle/>
          <a:p>
            <a:pPr algn="ctr">
              <a:lnSpc>
                <a:spcPts val="6719"/>
              </a:lnSpc>
              <a:spcBef>
                <a:spcPct val="0"/>
              </a:spcBef>
            </a:pPr>
            <a:r>
              <a:rPr lang="en-US" sz="4800">
                <a:solidFill>
                  <a:srgbClr val="343434"/>
                </a:solidFill>
                <a:latin typeface="IreneFlorentina"/>
              </a:rPr>
              <a:t>Teachers</a:t>
            </a:r>
          </a:p>
        </p:txBody>
      </p:sp>
      <p:sp>
        <p:nvSpPr>
          <p:cNvPr id="14" name="TextBox 14"/>
          <p:cNvSpPr txBox="1"/>
          <p:nvPr/>
        </p:nvSpPr>
        <p:spPr>
          <a:xfrm>
            <a:off x="1123525" y="4208990"/>
            <a:ext cx="3153223" cy="741046"/>
          </a:xfrm>
          <a:prstGeom prst="rect">
            <a:avLst/>
          </a:prstGeom>
        </p:spPr>
        <p:txBody>
          <a:bodyPr lIns="0" tIns="0" rIns="0" bIns="0" rtlCol="0" anchor="t">
            <a:spAutoFit/>
          </a:bodyPr>
          <a:lstStyle/>
          <a:p>
            <a:pPr algn="ctr">
              <a:lnSpc>
                <a:spcPts val="5879"/>
              </a:lnSpc>
              <a:spcBef>
                <a:spcPct val="0"/>
              </a:spcBef>
            </a:pPr>
            <a:r>
              <a:rPr lang="en-US" sz="4199">
                <a:solidFill>
                  <a:srgbClr val="FFFFFF"/>
                </a:solidFill>
                <a:latin typeface="IreneFlorentina"/>
              </a:rPr>
              <a:t>Doctor</a:t>
            </a:r>
          </a:p>
        </p:txBody>
      </p:sp>
      <p:sp>
        <p:nvSpPr>
          <p:cNvPr id="15" name="TextBox 15"/>
          <p:cNvSpPr txBox="1"/>
          <p:nvPr/>
        </p:nvSpPr>
        <p:spPr>
          <a:xfrm>
            <a:off x="5052694" y="2861725"/>
            <a:ext cx="3234059" cy="734061"/>
          </a:xfrm>
          <a:prstGeom prst="rect">
            <a:avLst/>
          </a:prstGeom>
        </p:spPr>
        <p:txBody>
          <a:bodyPr lIns="0" tIns="0" rIns="0" bIns="0" rtlCol="0" anchor="t">
            <a:spAutoFit/>
          </a:bodyPr>
          <a:lstStyle/>
          <a:p>
            <a:pPr algn="ctr">
              <a:lnSpc>
                <a:spcPts val="5739"/>
              </a:lnSpc>
              <a:spcBef>
                <a:spcPct val="0"/>
              </a:spcBef>
            </a:pPr>
            <a:r>
              <a:rPr lang="en-US" sz="4099">
                <a:solidFill>
                  <a:srgbClr val="343434"/>
                </a:solidFill>
                <a:latin typeface="IreneFlorentina"/>
              </a:rPr>
              <a:t>Helplines</a:t>
            </a:r>
          </a:p>
        </p:txBody>
      </p:sp>
      <p:sp>
        <p:nvSpPr>
          <p:cNvPr id="16" name="TextBox 16"/>
          <p:cNvSpPr txBox="1"/>
          <p:nvPr/>
        </p:nvSpPr>
        <p:spPr>
          <a:xfrm>
            <a:off x="12320366" y="2543132"/>
            <a:ext cx="4583474" cy="859155"/>
          </a:xfrm>
          <a:prstGeom prst="rect">
            <a:avLst/>
          </a:prstGeom>
        </p:spPr>
        <p:txBody>
          <a:bodyPr lIns="0" tIns="0" rIns="0" bIns="0" rtlCol="0" anchor="t">
            <a:spAutoFit/>
          </a:bodyPr>
          <a:lstStyle/>
          <a:p>
            <a:pPr algn="ctr">
              <a:lnSpc>
                <a:spcPts val="6719"/>
              </a:lnSpc>
              <a:spcBef>
                <a:spcPct val="0"/>
              </a:spcBef>
            </a:pPr>
            <a:r>
              <a:rPr lang="en-US" sz="4800">
                <a:solidFill>
                  <a:srgbClr val="343434"/>
                </a:solidFill>
                <a:latin typeface="IreneFlorentina"/>
              </a:rPr>
              <a:t>Friends</a:t>
            </a:r>
          </a:p>
        </p:txBody>
      </p:sp>
      <p:sp>
        <p:nvSpPr>
          <p:cNvPr id="17" name="TextBox 17"/>
          <p:cNvSpPr txBox="1"/>
          <p:nvPr/>
        </p:nvSpPr>
        <p:spPr>
          <a:xfrm>
            <a:off x="12803031" y="6950121"/>
            <a:ext cx="3755106" cy="859155"/>
          </a:xfrm>
          <a:prstGeom prst="rect">
            <a:avLst/>
          </a:prstGeom>
        </p:spPr>
        <p:txBody>
          <a:bodyPr lIns="0" tIns="0" rIns="0" bIns="0" rtlCol="0" anchor="t">
            <a:spAutoFit/>
          </a:bodyPr>
          <a:lstStyle/>
          <a:p>
            <a:pPr algn="ctr">
              <a:lnSpc>
                <a:spcPts val="6719"/>
              </a:lnSpc>
              <a:spcBef>
                <a:spcPct val="0"/>
              </a:spcBef>
            </a:pPr>
            <a:r>
              <a:rPr lang="en-US" sz="4800">
                <a:solidFill>
                  <a:srgbClr val="343434"/>
                </a:solidFill>
                <a:latin typeface="IreneFlorentina"/>
              </a:rPr>
              <a:t>Parents</a:t>
            </a:r>
          </a:p>
        </p:txBody>
      </p:sp>
      <p:sp>
        <p:nvSpPr>
          <p:cNvPr id="18" name="TextBox 18"/>
          <p:cNvSpPr txBox="1"/>
          <p:nvPr/>
        </p:nvSpPr>
        <p:spPr>
          <a:xfrm>
            <a:off x="8693735" y="4293064"/>
            <a:ext cx="5242896" cy="1706880"/>
          </a:xfrm>
          <a:prstGeom prst="rect">
            <a:avLst/>
          </a:prstGeom>
        </p:spPr>
        <p:txBody>
          <a:bodyPr lIns="0" tIns="0" rIns="0" bIns="0" rtlCol="0" anchor="t">
            <a:spAutoFit/>
          </a:bodyPr>
          <a:lstStyle/>
          <a:p>
            <a:pPr algn="ctr">
              <a:lnSpc>
                <a:spcPts val="6719"/>
              </a:lnSpc>
              <a:spcBef>
                <a:spcPct val="0"/>
              </a:spcBef>
            </a:pPr>
            <a:r>
              <a:rPr lang="en-US" sz="4800">
                <a:solidFill>
                  <a:srgbClr val="FFFFFF"/>
                </a:solidFill>
                <a:latin typeface="IreneFlorentina"/>
              </a:rPr>
              <a:t>Group Facilitators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1369704" y="0"/>
            <a:ext cx="6918296" cy="10287000"/>
            <a:chOff x="0" y="0"/>
            <a:chExt cx="9224395" cy="13716000"/>
          </a:xfrm>
        </p:grpSpPr>
        <p:grpSp>
          <p:nvGrpSpPr>
            <p:cNvPr id="3" name="Group 3"/>
            <p:cNvGrpSpPr/>
            <p:nvPr/>
          </p:nvGrpSpPr>
          <p:grpSpPr>
            <a:xfrm>
              <a:off x="1827179" y="0"/>
              <a:ext cx="7397216" cy="13716000"/>
              <a:chOff x="0" y="0"/>
              <a:chExt cx="1876701" cy="3479800"/>
            </a:xfrm>
          </p:grpSpPr>
          <p:sp>
            <p:nvSpPr>
              <p:cNvPr id="4" name="Freeform 4"/>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5" name="Freeform 5"/>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6" name="Freeform 6"/>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7" name="Freeform 7"/>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
        <p:nvSpPr>
          <p:cNvPr id="8" name="TextBox 8"/>
          <p:cNvSpPr txBox="1"/>
          <p:nvPr/>
        </p:nvSpPr>
        <p:spPr>
          <a:xfrm>
            <a:off x="1028700" y="2720031"/>
            <a:ext cx="14437904" cy="4219575"/>
          </a:xfrm>
          <a:prstGeom prst="rect">
            <a:avLst/>
          </a:prstGeom>
        </p:spPr>
        <p:txBody>
          <a:bodyPr lIns="0" tIns="0" rIns="0" bIns="0" rtlCol="0" anchor="t">
            <a:spAutoFit/>
          </a:bodyPr>
          <a:lstStyle/>
          <a:p>
            <a:pPr>
              <a:lnSpc>
                <a:spcPts val="16560"/>
              </a:lnSpc>
            </a:pPr>
            <a:r>
              <a:rPr lang="en-US" sz="13800">
                <a:solidFill>
                  <a:srgbClr val="FFFFFF"/>
                </a:solidFill>
                <a:latin typeface="Bobby Jones"/>
              </a:rPr>
              <a:t>IMAGE BASED ABUSE AKA rEVENGE pORN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4254857" y="1781552"/>
            <a:ext cx="9740186" cy="8068553"/>
            <a:chOff x="0" y="0"/>
            <a:chExt cx="2565317" cy="2125051"/>
          </a:xfrm>
        </p:grpSpPr>
        <p:sp>
          <p:nvSpPr>
            <p:cNvPr id="3" name="Freeform 3"/>
            <p:cNvSpPr/>
            <p:nvPr/>
          </p:nvSpPr>
          <p:spPr>
            <a:xfrm>
              <a:off x="0" y="0"/>
              <a:ext cx="2565316" cy="2125051"/>
            </a:xfrm>
            <a:custGeom>
              <a:avLst/>
              <a:gdLst/>
              <a:ahLst/>
              <a:cxnLst/>
              <a:rect l="l" t="t" r="r" b="b"/>
              <a:pathLst>
                <a:path w="2565316" h="2125051">
                  <a:moveTo>
                    <a:pt x="0" y="0"/>
                  </a:moveTo>
                  <a:lnTo>
                    <a:pt x="2565316" y="0"/>
                  </a:lnTo>
                  <a:lnTo>
                    <a:pt x="2565316" y="2125051"/>
                  </a:lnTo>
                  <a:lnTo>
                    <a:pt x="0" y="2125051"/>
                  </a:lnTo>
                  <a:close/>
                </a:path>
              </a:pathLst>
            </a:custGeom>
            <a:solidFill>
              <a:srgbClr val="000000">
                <a:alpha val="0"/>
              </a:srgbClr>
            </a:solidFill>
            <a:ln w="38100" cap="sq">
              <a:solidFill>
                <a:srgbClr val="FFFFFF"/>
              </a:solidFill>
              <a:prstDash val="solid"/>
              <a:miter/>
            </a:ln>
          </p:spPr>
          <p:txBody>
            <a:bodyPr/>
            <a:lstStyle/>
            <a:p>
              <a:endParaRPr lang="en-GB"/>
            </a:p>
          </p:txBody>
        </p:sp>
        <p:sp>
          <p:nvSpPr>
            <p:cNvPr id="4" name="TextBox 4"/>
            <p:cNvSpPr txBox="1"/>
            <p:nvPr/>
          </p:nvSpPr>
          <p:spPr>
            <a:xfrm>
              <a:off x="0" y="-28575"/>
              <a:ext cx="2565317" cy="2153626"/>
            </a:xfrm>
            <a:prstGeom prst="rect">
              <a:avLst/>
            </a:prstGeom>
          </p:spPr>
          <p:txBody>
            <a:bodyPr lIns="50800" tIns="50800" rIns="50800" bIns="50800" rtlCol="0" anchor="ctr"/>
            <a:lstStyle/>
            <a:p>
              <a:pPr algn="ctr">
                <a:lnSpc>
                  <a:spcPts val="2680"/>
                </a:lnSpc>
              </a:pPr>
              <a:endParaRPr/>
            </a:p>
          </p:txBody>
        </p:sp>
      </p:grpSp>
      <p:graphicFrame>
        <p:nvGraphicFramePr>
          <p:cNvPr id="5" name="Table 5"/>
          <p:cNvGraphicFramePr>
            <a:graphicFrameLocks noGrp="1"/>
          </p:cNvGraphicFramePr>
          <p:nvPr/>
        </p:nvGraphicFramePr>
        <p:xfrm>
          <a:off x="4254857" y="1781552"/>
          <a:ext cx="9740186" cy="8015041"/>
        </p:xfrm>
        <a:graphic>
          <a:graphicData uri="http://schemas.openxmlformats.org/drawingml/2006/table">
            <a:tbl>
              <a:tblPr/>
              <a:tblGrid>
                <a:gridCol w="649346">
                  <a:extLst>
                    <a:ext uri="{9D8B030D-6E8A-4147-A177-3AD203B41FA5}">
                      <a16:colId xmlns:a16="http://schemas.microsoft.com/office/drawing/2014/main" val="20000"/>
                    </a:ext>
                  </a:extLst>
                </a:gridCol>
                <a:gridCol w="649346">
                  <a:extLst>
                    <a:ext uri="{9D8B030D-6E8A-4147-A177-3AD203B41FA5}">
                      <a16:colId xmlns:a16="http://schemas.microsoft.com/office/drawing/2014/main" val="20001"/>
                    </a:ext>
                  </a:extLst>
                </a:gridCol>
                <a:gridCol w="649346">
                  <a:extLst>
                    <a:ext uri="{9D8B030D-6E8A-4147-A177-3AD203B41FA5}">
                      <a16:colId xmlns:a16="http://schemas.microsoft.com/office/drawing/2014/main" val="20002"/>
                    </a:ext>
                  </a:extLst>
                </a:gridCol>
                <a:gridCol w="649346">
                  <a:extLst>
                    <a:ext uri="{9D8B030D-6E8A-4147-A177-3AD203B41FA5}">
                      <a16:colId xmlns:a16="http://schemas.microsoft.com/office/drawing/2014/main" val="20003"/>
                    </a:ext>
                  </a:extLst>
                </a:gridCol>
                <a:gridCol w="649346">
                  <a:extLst>
                    <a:ext uri="{9D8B030D-6E8A-4147-A177-3AD203B41FA5}">
                      <a16:colId xmlns:a16="http://schemas.microsoft.com/office/drawing/2014/main" val="20004"/>
                    </a:ext>
                  </a:extLst>
                </a:gridCol>
                <a:gridCol w="649346">
                  <a:extLst>
                    <a:ext uri="{9D8B030D-6E8A-4147-A177-3AD203B41FA5}">
                      <a16:colId xmlns:a16="http://schemas.microsoft.com/office/drawing/2014/main" val="20005"/>
                    </a:ext>
                  </a:extLst>
                </a:gridCol>
                <a:gridCol w="649346">
                  <a:extLst>
                    <a:ext uri="{9D8B030D-6E8A-4147-A177-3AD203B41FA5}">
                      <a16:colId xmlns:a16="http://schemas.microsoft.com/office/drawing/2014/main" val="20006"/>
                    </a:ext>
                  </a:extLst>
                </a:gridCol>
                <a:gridCol w="649346">
                  <a:extLst>
                    <a:ext uri="{9D8B030D-6E8A-4147-A177-3AD203B41FA5}">
                      <a16:colId xmlns:a16="http://schemas.microsoft.com/office/drawing/2014/main" val="20007"/>
                    </a:ext>
                  </a:extLst>
                </a:gridCol>
                <a:gridCol w="649346">
                  <a:extLst>
                    <a:ext uri="{9D8B030D-6E8A-4147-A177-3AD203B41FA5}">
                      <a16:colId xmlns:a16="http://schemas.microsoft.com/office/drawing/2014/main" val="20008"/>
                    </a:ext>
                  </a:extLst>
                </a:gridCol>
                <a:gridCol w="649346">
                  <a:extLst>
                    <a:ext uri="{9D8B030D-6E8A-4147-A177-3AD203B41FA5}">
                      <a16:colId xmlns:a16="http://schemas.microsoft.com/office/drawing/2014/main" val="20009"/>
                    </a:ext>
                  </a:extLst>
                </a:gridCol>
                <a:gridCol w="649346">
                  <a:extLst>
                    <a:ext uri="{9D8B030D-6E8A-4147-A177-3AD203B41FA5}">
                      <a16:colId xmlns:a16="http://schemas.microsoft.com/office/drawing/2014/main" val="20010"/>
                    </a:ext>
                  </a:extLst>
                </a:gridCol>
                <a:gridCol w="649346">
                  <a:extLst>
                    <a:ext uri="{9D8B030D-6E8A-4147-A177-3AD203B41FA5}">
                      <a16:colId xmlns:a16="http://schemas.microsoft.com/office/drawing/2014/main" val="20011"/>
                    </a:ext>
                  </a:extLst>
                </a:gridCol>
                <a:gridCol w="649346">
                  <a:extLst>
                    <a:ext uri="{9D8B030D-6E8A-4147-A177-3AD203B41FA5}">
                      <a16:colId xmlns:a16="http://schemas.microsoft.com/office/drawing/2014/main" val="20012"/>
                    </a:ext>
                  </a:extLst>
                </a:gridCol>
                <a:gridCol w="649346">
                  <a:extLst>
                    <a:ext uri="{9D8B030D-6E8A-4147-A177-3AD203B41FA5}">
                      <a16:colId xmlns:a16="http://schemas.microsoft.com/office/drawing/2014/main" val="20013"/>
                    </a:ext>
                  </a:extLst>
                </a:gridCol>
                <a:gridCol w="649346">
                  <a:extLst>
                    <a:ext uri="{9D8B030D-6E8A-4147-A177-3AD203B41FA5}">
                      <a16:colId xmlns:a16="http://schemas.microsoft.com/office/drawing/2014/main" val="20014"/>
                    </a:ext>
                  </a:extLst>
                </a:gridCol>
              </a:tblGrid>
              <a:tr h="533981">
                <a:tc>
                  <a:txBody>
                    <a:bodyPr/>
                    <a:lstStyle/>
                    <a:p>
                      <a:pPr algn="ctr">
                        <a:lnSpc>
                          <a:spcPts val="3359"/>
                        </a:lnSpc>
                        <a:defRPr/>
                      </a:pPr>
                      <a:r>
                        <a:rPr lang="en-US" sz="2400">
                          <a:solidFill>
                            <a:srgbClr val="FFFFFF"/>
                          </a:solidFill>
                          <a:latin typeface="Quicksand"/>
                        </a:rPr>
                        <a:t>m</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h</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k</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0"/>
                  </a:ext>
                </a:extLst>
              </a:tr>
              <a:tr h="533981">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d</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x</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q</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1"/>
                  </a:ext>
                </a:extLst>
              </a:tr>
              <a:tr h="533981">
                <a:tc>
                  <a:txBody>
                    <a:bodyPr/>
                    <a:lstStyle/>
                    <a:p>
                      <a:pPr algn="ctr">
                        <a:lnSpc>
                          <a:spcPts val="3359"/>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w</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p</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2"/>
                  </a:ext>
                </a:extLst>
              </a:tr>
              <a:tr h="535313">
                <a:tc>
                  <a:txBody>
                    <a:bodyPr/>
                    <a:lstStyle/>
                    <a:p>
                      <a:pPr algn="ctr">
                        <a:lnSpc>
                          <a:spcPts val="3359"/>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x</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p</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f</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3"/>
                  </a:ext>
                </a:extLst>
              </a:tr>
              <a:tr h="533981">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k</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j</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x</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v</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4"/>
                  </a:ext>
                </a:extLst>
              </a:tr>
              <a:tr h="533981">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v</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5"/>
                  </a:ext>
                </a:extLst>
              </a:tr>
              <a:tr h="533981">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k</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h</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6"/>
                  </a:ext>
                </a:extLst>
              </a:tr>
              <a:tr h="533981">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m</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7"/>
                  </a:ext>
                </a:extLst>
              </a:tr>
              <a:tr h="535313">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w</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8"/>
                  </a:ext>
                </a:extLst>
              </a:tr>
              <a:tr h="533981">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f</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p</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9"/>
                  </a:ext>
                </a:extLst>
              </a:tr>
              <a:tr h="533981">
                <a:tc>
                  <a:txBody>
                    <a:bodyPr/>
                    <a:lstStyle/>
                    <a:p>
                      <a:pPr algn="ctr">
                        <a:lnSpc>
                          <a:spcPts val="3359"/>
                        </a:lnSpc>
                        <a:defRPr/>
                      </a:pPr>
                      <a:r>
                        <a:rPr lang="en-US" sz="2400">
                          <a:solidFill>
                            <a:srgbClr val="FFFFFF"/>
                          </a:solidFill>
                          <a:latin typeface="Quicksand"/>
                        </a:rPr>
                        <a:t>d</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d</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j</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10"/>
                  </a:ext>
                </a:extLst>
              </a:tr>
              <a:tr h="533981">
                <a:tc>
                  <a:txBody>
                    <a:bodyPr/>
                    <a:lstStyle/>
                    <a:p>
                      <a:pPr algn="ctr">
                        <a:lnSpc>
                          <a:spcPts val="3359"/>
                        </a:lnSpc>
                        <a:defRPr/>
                      </a:pPr>
                      <a:r>
                        <a:rPr lang="en-US" sz="2400">
                          <a:solidFill>
                            <a:srgbClr val="FFFFFF"/>
                          </a:solidFill>
                          <a:latin typeface="Quicksand"/>
                        </a:rPr>
                        <a:t>p</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h</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x</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11"/>
                  </a:ext>
                </a:extLst>
              </a:tr>
              <a:tr h="533981">
                <a:tc>
                  <a:txBody>
                    <a:bodyPr/>
                    <a:lstStyle/>
                    <a:p>
                      <a:pPr algn="ctr">
                        <a:lnSpc>
                          <a:spcPts val="3359"/>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k</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j</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j</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v</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12"/>
                  </a:ext>
                </a:extLst>
              </a:tr>
              <a:tr h="535313">
                <a:tc>
                  <a:txBody>
                    <a:bodyPr/>
                    <a:lstStyle/>
                    <a:p>
                      <a:pPr algn="ctr">
                        <a:lnSpc>
                          <a:spcPts val="3359"/>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h</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m</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x</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d</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13"/>
                  </a:ext>
                </a:extLst>
              </a:tr>
              <a:tr h="535313">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q</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6" name="TextBox 6"/>
          <p:cNvSpPr txBox="1"/>
          <p:nvPr/>
        </p:nvSpPr>
        <p:spPr>
          <a:xfrm>
            <a:off x="1010986" y="398145"/>
            <a:ext cx="16227928" cy="1175386"/>
          </a:xfrm>
          <a:prstGeom prst="rect">
            <a:avLst/>
          </a:prstGeom>
        </p:spPr>
        <p:txBody>
          <a:bodyPr lIns="0" tIns="0" rIns="0" bIns="0" rtlCol="0" anchor="t">
            <a:spAutoFit/>
          </a:bodyPr>
          <a:lstStyle/>
          <a:p>
            <a:pPr>
              <a:lnSpc>
                <a:spcPts val="9359"/>
              </a:lnSpc>
            </a:pPr>
            <a:r>
              <a:rPr lang="en-US" sz="7199">
                <a:solidFill>
                  <a:srgbClr val="F2F3F5"/>
                </a:solidFill>
                <a:latin typeface="Bobby Jones"/>
              </a:rPr>
              <a:t>ice breaker</a:t>
            </a:r>
          </a:p>
        </p:txBody>
      </p:sp>
      <p:sp>
        <p:nvSpPr>
          <p:cNvPr id="7" name="TextBox 7"/>
          <p:cNvSpPr txBox="1"/>
          <p:nvPr/>
        </p:nvSpPr>
        <p:spPr>
          <a:xfrm>
            <a:off x="13995044" y="2352960"/>
            <a:ext cx="4292956" cy="634979"/>
          </a:xfrm>
          <a:prstGeom prst="rect">
            <a:avLst/>
          </a:prstGeom>
        </p:spPr>
        <p:txBody>
          <a:bodyPr lIns="0" tIns="0" rIns="0" bIns="0" rtlCol="0" anchor="t">
            <a:spAutoFit/>
          </a:bodyPr>
          <a:lstStyle/>
          <a:p>
            <a:pPr algn="ctr">
              <a:lnSpc>
                <a:spcPts val="5202"/>
              </a:lnSpc>
            </a:pPr>
            <a:r>
              <a:rPr lang="en-US" sz="4001">
                <a:solidFill>
                  <a:srgbClr val="F2F3F5"/>
                </a:solidFill>
                <a:latin typeface="Quicksand"/>
              </a:rPr>
              <a:t>wellbeing</a:t>
            </a:r>
          </a:p>
        </p:txBody>
      </p:sp>
      <p:sp>
        <p:nvSpPr>
          <p:cNvPr id="8" name="TextBox 8"/>
          <p:cNvSpPr txBox="1"/>
          <p:nvPr/>
        </p:nvSpPr>
        <p:spPr>
          <a:xfrm>
            <a:off x="13995044" y="3289092"/>
            <a:ext cx="4292956" cy="634979"/>
          </a:xfrm>
          <a:prstGeom prst="rect">
            <a:avLst/>
          </a:prstGeom>
        </p:spPr>
        <p:txBody>
          <a:bodyPr lIns="0" tIns="0" rIns="0" bIns="0" rtlCol="0" anchor="t">
            <a:spAutoFit/>
          </a:bodyPr>
          <a:lstStyle/>
          <a:p>
            <a:pPr algn="ctr">
              <a:lnSpc>
                <a:spcPts val="5202"/>
              </a:lnSpc>
            </a:pPr>
            <a:r>
              <a:rPr lang="en-US" sz="4001">
                <a:solidFill>
                  <a:srgbClr val="F2F3F5"/>
                </a:solidFill>
                <a:latin typeface="Quicksand"/>
              </a:rPr>
              <a:t>privacy</a:t>
            </a:r>
          </a:p>
        </p:txBody>
      </p:sp>
      <p:sp>
        <p:nvSpPr>
          <p:cNvPr id="9" name="TextBox 9"/>
          <p:cNvSpPr txBox="1"/>
          <p:nvPr/>
        </p:nvSpPr>
        <p:spPr>
          <a:xfrm>
            <a:off x="13995044" y="4225061"/>
            <a:ext cx="4292956" cy="634979"/>
          </a:xfrm>
          <a:prstGeom prst="rect">
            <a:avLst/>
          </a:prstGeom>
        </p:spPr>
        <p:txBody>
          <a:bodyPr lIns="0" tIns="0" rIns="0" bIns="0" rtlCol="0" anchor="t">
            <a:spAutoFit/>
          </a:bodyPr>
          <a:lstStyle/>
          <a:p>
            <a:pPr algn="ctr">
              <a:lnSpc>
                <a:spcPts val="5202"/>
              </a:lnSpc>
            </a:pPr>
            <a:r>
              <a:rPr lang="en-US" sz="4001">
                <a:solidFill>
                  <a:srgbClr val="F2F3F5"/>
                </a:solidFill>
                <a:latin typeface="Quicksand"/>
              </a:rPr>
              <a:t>block</a:t>
            </a:r>
          </a:p>
        </p:txBody>
      </p:sp>
      <p:sp>
        <p:nvSpPr>
          <p:cNvPr id="10" name="TextBox 10"/>
          <p:cNvSpPr txBox="1"/>
          <p:nvPr/>
        </p:nvSpPr>
        <p:spPr>
          <a:xfrm>
            <a:off x="13995044" y="5161030"/>
            <a:ext cx="4292956" cy="634979"/>
          </a:xfrm>
          <a:prstGeom prst="rect">
            <a:avLst/>
          </a:prstGeom>
        </p:spPr>
        <p:txBody>
          <a:bodyPr lIns="0" tIns="0" rIns="0" bIns="0" rtlCol="0" anchor="t">
            <a:spAutoFit/>
          </a:bodyPr>
          <a:lstStyle/>
          <a:p>
            <a:pPr algn="ctr">
              <a:lnSpc>
                <a:spcPts val="5202"/>
              </a:lnSpc>
            </a:pPr>
            <a:r>
              <a:rPr lang="en-US" sz="4001">
                <a:solidFill>
                  <a:srgbClr val="F2F3F5"/>
                </a:solidFill>
                <a:latin typeface="Quicksand"/>
              </a:rPr>
              <a:t>clickbait</a:t>
            </a:r>
          </a:p>
        </p:txBody>
      </p:sp>
      <p:sp>
        <p:nvSpPr>
          <p:cNvPr id="11" name="TextBox 11"/>
          <p:cNvSpPr txBox="1"/>
          <p:nvPr/>
        </p:nvSpPr>
        <p:spPr>
          <a:xfrm>
            <a:off x="0" y="2333910"/>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grooming</a:t>
            </a:r>
          </a:p>
        </p:txBody>
      </p:sp>
      <p:sp>
        <p:nvSpPr>
          <p:cNvPr id="12" name="TextBox 12"/>
          <p:cNvSpPr txBox="1"/>
          <p:nvPr/>
        </p:nvSpPr>
        <p:spPr>
          <a:xfrm>
            <a:off x="0" y="3270042"/>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incel</a:t>
            </a:r>
          </a:p>
        </p:txBody>
      </p:sp>
      <p:sp>
        <p:nvSpPr>
          <p:cNvPr id="13" name="TextBox 13"/>
          <p:cNvSpPr txBox="1"/>
          <p:nvPr/>
        </p:nvSpPr>
        <p:spPr>
          <a:xfrm>
            <a:off x="0" y="4206011"/>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misogyny</a:t>
            </a:r>
          </a:p>
        </p:txBody>
      </p:sp>
      <p:sp>
        <p:nvSpPr>
          <p:cNvPr id="14" name="TextBox 14"/>
          <p:cNvSpPr txBox="1"/>
          <p:nvPr/>
        </p:nvSpPr>
        <p:spPr>
          <a:xfrm>
            <a:off x="0" y="5141980"/>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cyberbullying</a:t>
            </a:r>
          </a:p>
        </p:txBody>
      </p:sp>
      <p:sp>
        <p:nvSpPr>
          <p:cNvPr id="15" name="TextBox 15"/>
          <p:cNvSpPr txBox="1"/>
          <p:nvPr/>
        </p:nvSpPr>
        <p:spPr>
          <a:xfrm>
            <a:off x="0" y="6077949"/>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catfishing</a:t>
            </a:r>
          </a:p>
        </p:txBody>
      </p:sp>
      <p:sp>
        <p:nvSpPr>
          <p:cNvPr id="16" name="TextBox 16"/>
          <p:cNvSpPr txBox="1"/>
          <p:nvPr/>
        </p:nvSpPr>
        <p:spPr>
          <a:xfrm>
            <a:off x="0" y="7013918"/>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location</a:t>
            </a:r>
          </a:p>
        </p:txBody>
      </p:sp>
      <p:sp>
        <p:nvSpPr>
          <p:cNvPr id="17" name="TextBox 17"/>
          <p:cNvSpPr txBox="1"/>
          <p:nvPr/>
        </p:nvSpPr>
        <p:spPr>
          <a:xfrm>
            <a:off x="13995044" y="6100809"/>
            <a:ext cx="4292956" cy="634979"/>
          </a:xfrm>
          <a:prstGeom prst="rect">
            <a:avLst/>
          </a:prstGeom>
        </p:spPr>
        <p:txBody>
          <a:bodyPr lIns="0" tIns="0" rIns="0" bIns="0" rtlCol="0" anchor="t">
            <a:spAutoFit/>
          </a:bodyPr>
          <a:lstStyle/>
          <a:p>
            <a:pPr algn="ctr">
              <a:lnSpc>
                <a:spcPts val="5202"/>
              </a:lnSpc>
            </a:pPr>
            <a:r>
              <a:rPr lang="en-US" sz="4001">
                <a:solidFill>
                  <a:srgbClr val="F2F3F5"/>
                </a:solidFill>
                <a:latin typeface="Quicksand"/>
              </a:rPr>
              <a:t>revenge porn</a:t>
            </a:r>
          </a:p>
        </p:txBody>
      </p:sp>
      <p:sp>
        <p:nvSpPr>
          <p:cNvPr id="18" name="TextBox 18"/>
          <p:cNvSpPr txBox="1"/>
          <p:nvPr/>
        </p:nvSpPr>
        <p:spPr>
          <a:xfrm>
            <a:off x="13995044" y="7021538"/>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algorithm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02604" y="4850507"/>
            <a:ext cx="2232279" cy="4114800"/>
          </a:xfrm>
          <a:custGeom>
            <a:avLst/>
            <a:gdLst/>
            <a:ahLst/>
            <a:cxnLst/>
            <a:rect l="l" t="t" r="r" b="b"/>
            <a:pathLst>
              <a:path w="2232279" h="4114800">
                <a:moveTo>
                  <a:pt x="0" y="0"/>
                </a:moveTo>
                <a:lnTo>
                  <a:pt x="2232279" y="0"/>
                </a:lnTo>
                <a:lnTo>
                  <a:pt x="22322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637305" y="5926468"/>
            <a:ext cx="1962878" cy="1962878"/>
          </a:xfrm>
          <a:custGeom>
            <a:avLst/>
            <a:gdLst/>
            <a:ahLst/>
            <a:cxnLst/>
            <a:rect l="l" t="t" r="r" b="b"/>
            <a:pathLst>
              <a:path w="1962878" h="1962878">
                <a:moveTo>
                  <a:pt x="0" y="0"/>
                </a:moveTo>
                <a:lnTo>
                  <a:pt x="1962878" y="0"/>
                </a:lnTo>
                <a:lnTo>
                  <a:pt x="1962878" y="1962878"/>
                </a:lnTo>
                <a:lnTo>
                  <a:pt x="0" y="19628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1028700" y="2146407"/>
            <a:ext cx="16202374" cy="3900170"/>
          </a:xfrm>
          <a:prstGeom prst="rect">
            <a:avLst/>
          </a:prstGeom>
        </p:spPr>
        <p:txBody>
          <a:bodyPr lIns="0" tIns="0" rIns="0" bIns="0" rtlCol="0" anchor="t">
            <a:spAutoFit/>
          </a:bodyPr>
          <a:lstStyle/>
          <a:p>
            <a:pPr>
              <a:lnSpc>
                <a:spcPts val="4480"/>
              </a:lnSpc>
            </a:pPr>
            <a:r>
              <a:rPr lang="en-US" sz="3200">
                <a:solidFill>
                  <a:srgbClr val="343434"/>
                </a:solidFill>
                <a:latin typeface="Quicksand"/>
              </a:rPr>
              <a:t>It is against the law in the UK to share (and threaten to share) an explicit image or video of a child, even if it’s shared between children of the same age. </a:t>
            </a:r>
          </a:p>
          <a:p>
            <a:pPr>
              <a:lnSpc>
                <a:spcPts val="4480"/>
              </a:lnSpc>
            </a:pPr>
            <a:endParaRPr lang="en-US" sz="3200">
              <a:solidFill>
                <a:srgbClr val="343434"/>
              </a:solidFill>
              <a:latin typeface="Quicksand"/>
            </a:endParaRPr>
          </a:p>
          <a:p>
            <a:pPr>
              <a:lnSpc>
                <a:spcPts val="4480"/>
              </a:lnSpc>
            </a:pPr>
            <a:r>
              <a:rPr lang="en-US" sz="3200">
                <a:solidFill>
                  <a:srgbClr val="343434"/>
                </a:solidFill>
                <a:latin typeface="Quicksand"/>
              </a:rPr>
              <a:t>It Is also against the law for someone to possess, download or store an explicit image or video of a child, even if the child gave their permission </a:t>
            </a:r>
          </a:p>
          <a:p>
            <a:pPr>
              <a:lnSpc>
                <a:spcPts val="4480"/>
              </a:lnSpc>
            </a:pPr>
            <a:r>
              <a:rPr lang="en-US" sz="3200">
                <a:solidFill>
                  <a:srgbClr val="343434"/>
                </a:solidFill>
                <a:latin typeface="Quicksand"/>
              </a:rPr>
              <a:t>for it to be created. This law was created to protect children, </a:t>
            </a:r>
          </a:p>
          <a:p>
            <a:pPr>
              <a:lnSpc>
                <a:spcPts val="4480"/>
              </a:lnSpc>
            </a:pPr>
            <a:r>
              <a:rPr lang="en-US" sz="3200">
                <a:solidFill>
                  <a:srgbClr val="343434"/>
                </a:solidFill>
                <a:latin typeface="Quicksand"/>
              </a:rPr>
              <a:t>not to get you in trouble.</a:t>
            </a:r>
          </a:p>
        </p:txBody>
      </p:sp>
      <p:sp>
        <p:nvSpPr>
          <p:cNvPr id="5" name="TextBox 5"/>
          <p:cNvSpPr txBox="1"/>
          <p:nvPr/>
        </p:nvSpPr>
        <p:spPr>
          <a:xfrm>
            <a:off x="1028700" y="682051"/>
            <a:ext cx="16202374" cy="797306"/>
          </a:xfrm>
          <a:prstGeom prst="rect">
            <a:avLst/>
          </a:prstGeom>
        </p:spPr>
        <p:txBody>
          <a:bodyPr lIns="0" tIns="0" rIns="0" bIns="0" rtlCol="0" anchor="t">
            <a:spAutoFit/>
          </a:bodyPr>
          <a:lstStyle/>
          <a:p>
            <a:pPr>
              <a:lnSpc>
                <a:spcPts val="5992"/>
              </a:lnSpc>
            </a:pPr>
            <a:r>
              <a:rPr lang="en-US" sz="5600">
                <a:solidFill>
                  <a:srgbClr val="343434"/>
                </a:solidFill>
                <a:latin typeface="Bobby Jones"/>
              </a:rPr>
              <a:t>tHE law</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289655"/>
            <a:ext cx="16230600" cy="4462145"/>
          </a:xfrm>
          <a:prstGeom prst="rect">
            <a:avLst/>
          </a:prstGeom>
        </p:spPr>
        <p:txBody>
          <a:bodyPr lIns="0" tIns="0" rIns="0" bIns="0" rtlCol="0" anchor="t">
            <a:spAutoFit/>
          </a:bodyPr>
          <a:lstStyle/>
          <a:p>
            <a:pPr>
              <a:lnSpc>
                <a:spcPts val="4480"/>
              </a:lnSpc>
            </a:pPr>
            <a:r>
              <a:rPr lang="en-US" sz="3200">
                <a:solidFill>
                  <a:srgbClr val="343434"/>
                </a:solidFill>
                <a:latin typeface="Quicksand"/>
              </a:rPr>
              <a:t>Stephen Bear, a disgraced reality contestant has been jailed for 21 months after sharing a video of himself and his ex-girlfriend Georiga Harrison online without Georgia's consent. </a:t>
            </a:r>
          </a:p>
          <a:p>
            <a:pPr>
              <a:lnSpc>
                <a:spcPts val="4480"/>
              </a:lnSpc>
            </a:pPr>
            <a:endParaRPr lang="en-US" sz="3200">
              <a:solidFill>
                <a:srgbClr val="343434"/>
              </a:solidFill>
              <a:latin typeface="Quicksand"/>
            </a:endParaRPr>
          </a:p>
          <a:p>
            <a:pPr>
              <a:lnSpc>
                <a:spcPts val="4480"/>
              </a:lnSpc>
            </a:pPr>
            <a:r>
              <a:rPr lang="en-US" sz="3200">
                <a:solidFill>
                  <a:srgbClr val="343434"/>
                </a:solidFill>
                <a:latin typeface="Quicksand"/>
              </a:rPr>
              <a:t>According to the Criminal Prosecution Service </a:t>
            </a:r>
          </a:p>
          <a:p>
            <a:pPr>
              <a:lnSpc>
                <a:spcPts val="4480"/>
              </a:lnSpc>
            </a:pPr>
            <a:r>
              <a:rPr lang="en-US" sz="3200">
                <a:solidFill>
                  <a:srgbClr val="343434"/>
                </a:solidFill>
                <a:latin typeface="Quicksand"/>
              </a:rPr>
              <a:t>(CPS), in total, 825 suspects were charged with </a:t>
            </a:r>
          </a:p>
          <a:p>
            <a:pPr>
              <a:lnSpc>
                <a:spcPts val="4480"/>
              </a:lnSpc>
            </a:pPr>
            <a:r>
              <a:rPr lang="en-US" sz="3200">
                <a:solidFill>
                  <a:srgbClr val="343434"/>
                </a:solidFill>
                <a:latin typeface="Quicksand"/>
              </a:rPr>
              <a:t>1,048 revenge porn offences between April </a:t>
            </a:r>
          </a:p>
          <a:p>
            <a:pPr>
              <a:lnSpc>
                <a:spcPts val="4480"/>
              </a:lnSpc>
            </a:pPr>
            <a:r>
              <a:rPr lang="en-US" sz="3200">
                <a:solidFill>
                  <a:srgbClr val="343434"/>
                </a:solidFill>
                <a:latin typeface="Quicksand"/>
              </a:rPr>
              <a:t>2020 and June 2022 inclusive.</a:t>
            </a:r>
          </a:p>
        </p:txBody>
      </p:sp>
      <p:sp>
        <p:nvSpPr>
          <p:cNvPr id="3" name="TextBox 3"/>
          <p:cNvSpPr txBox="1"/>
          <p:nvPr/>
        </p:nvSpPr>
        <p:spPr>
          <a:xfrm>
            <a:off x="1042813" y="2454571"/>
            <a:ext cx="16202374" cy="605790"/>
          </a:xfrm>
          <a:prstGeom prst="rect">
            <a:avLst/>
          </a:prstGeom>
        </p:spPr>
        <p:txBody>
          <a:bodyPr lIns="0" tIns="0" rIns="0" bIns="0" rtlCol="0" anchor="t">
            <a:spAutoFit/>
          </a:bodyPr>
          <a:lstStyle/>
          <a:p>
            <a:pPr>
              <a:lnSpc>
                <a:spcPts val="4620"/>
              </a:lnSpc>
            </a:pPr>
            <a:r>
              <a:rPr lang="en-US" sz="4200">
                <a:solidFill>
                  <a:srgbClr val="343434"/>
                </a:solidFill>
                <a:latin typeface="Bobby Jones"/>
              </a:rPr>
              <a:t>Harrison vs Bear</a:t>
            </a:r>
          </a:p>
        </p:txBody>
      </p:sp>
      <p:sp>
        <p:nvSpPr>
          <p:cNvPr id="4" name="TextBox 4"/>
          <p:cNvSpPr txBox="1"/>
          <p:nvPr/>
        </p:nvSpPr>
        <p:spPr>
          <a:xfrm>
            <a:off x="1028700" y="682051"/>
            <a:ext cx="16202374" cy="797306"/>
          </a:xfrm>
          <a:prstGeom prst="rect">
            <a:avLst/>
          </a:prstGeom>
        </p:spPr>
        <p:txBody>
          <a:bodyPr lIns="0" tIns="0" rIns="0" bIns="0" rtlCol="0" anchor="t">
            <a:spAutoFit/>
          </a:bodyPr>
          <a:lstStyle/>
          <a:p>
            <a:pPr>
              <a:lnSpc>
                <a:spcPts val="5992"/>
              </a:lnSpc>
            </a:pPr>
            <a:r>
              <a:rPr lang="en-US" sz="5600">
                <a:solidFill>
                  <a:srgbClr val="343434"/>
                </a:solidFill>
                <a:latin typeface="Bobby Jones"/>
              </a:rPr>
              <a:t>Image based abuse: AKA rEVENGE pORN</a:t>
            </a:r>
          </a:p>
        </p:txBody>
      </p:sp>
      <p:grpSp>
        <p:nvGrpSpPr>
          <p:cNvPr id="5" name="Group 5"/>
          <p:cNvGrpSpPr/>
          <p:nvPr/>
        </p:nvGrpSpPr>
        <p:grpSpPr>
          <a:xfrm>
            <a:off x="10557483" y="4645810"/>
            <a:ext cx="4787294" cy="5341611"/>
            <a:chOff x="0" y="0"/>
            <a:chExt cx="6383059" cy="7122148"/>
          </a:xfrm>
        </p:grpSpPr>
        <p:sp>
          <p:nvSpPr>
            <p:cNvPr id="6" name="Freeform 6"/>
            <p:cNvSpPr/>
            <p:nvPr/>
          </p:nvSpPr>
          <p:spPr>
            <a:xfrm rot="-917152">
              <a:off x="706263" y="548631"/>
              <a:ext cx="4970532" cy="6024887"/>
            </a:xfrm>
            <a:custGeom>
              <a:avLst/>
              <a:gdLst/>
              <a:ahLst/>
              <a:cxnLst/>
              <a:rect l="l" t="t" r="r" b="b"/>
              <a:pathLst>
                <a:path w="4970532" h="6024887">
                  <a:moveTo>
                    <a:pt x="0" y="0"/>
                  </a:moveTo>
                  <a:lnTo>
                    <a:pt x="4970532" y="0"/>
                  </a:lnTo>
                  <a:lnTo>
                    <a:pt x="4970532" y="6024887"/>
                  </a:lnTo>
                  <a:lnTo>
                    <a:pt x="0" y="6024887"/>
                  </a:lnTo>
                  <a:lnTo>
                    <a:pt x="0" y="0"/>
                  </a:lnTo>
                  <a:close/>
                </a:path>
              </a:pathLst>
            </a:custGeom>
            <a:blipFill>
              <a:blip r:embed="rId2"/>
              <a:stretch>
                <a:fillRect/>
              </a:stretch>
            </a:blipFill>
          </p:spPr>
          <p:txBody>
            <a:bodyPr/>
            <a:lstStyle/>
            <a:p>
              <a:endParaRPr lang="en-GB"/>
            </a:p>
          </p:txBody>
        </p:sp>
        <p:grpSp>
          <p:nvGrpSpPr>
            <p:cNvPr id="7" name="Group 7"/>
            <p:cNvGrpSpPr>
              <a:grpSpLocks noChangeAspect="1"/>
            </p:cNvGrpSpPr>
            <p:nvPr/>
          </p:nvGrpSpPr>
          <p:grpSpPr>
            <a:xfrm rot="-917152">
              <a:off x="786641" y="948647"/>
              <a:ext cx="4549872" cy="4549853"/>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r="-141052" b="-25990"/>
                </a:stretch>
              </a:blipFill>
            </p:spPr>
            <p:txBody>
              <a:bodyPr/>
              <a:lstStyle/>
              <a:p>
                <a:endParaRPr lang="en-GB"/>
              </a:p>
            </p:txBody>
          </p:sp>
        </p:grpSp>
      </p:grpSp>
      <p:grpSp>
        <p:nvGrpSpPr>
          <p:cNvPr id="9" name="Group 9"/>
          <p:cNvGrpSpPr/>
          <p:nvPr/>
        </p:nvGrpSpPr>
        <p:grpSpPr>
          <a:xfrm rot="1152444">
            <a:off x="13500344" y="4645810"/>
            <a:ext cx="4787294" cy="5341611"/>
            <a:chOff x="0" y="0"/>
            <a:chExt cx="6383059" cy="7122148"/>
          </a:xfrm>
        </p:grpSpPr>
        <p:sp>
          <p:nvSpPr>
            <p:cNvPr id="10" name="Freeform 10"/>
            <p:cNvSpPr/>
            <p:nvPr/>
          </p:nvSpPr>
          <p:spPr>
            <a:xfrm rot="-917152">
              <a:off x="706263" y="548631"/>
              <a:ext cx="4970532" cy="6024887"/>
            </a:xfrm>
            <a:custGeom>
              <a:avLst/>
              <a:gdLst/>
              <a:ahLst/>
              <a:cxnLst/>
              <a:rect l="l" t="t" r="r" b="b"/>
              <a:pathLst>
                <a:path w="4970532" h="6024887">
                  <a:moveTo>
                    <a:pt x="0" y="0"/>
                  </a:moveTo>
                  <a:lnTo>
                    <a:pt x="4970532" y="0"/>
                  </a:lnTo>
                  <a:lnTo>
                    <a:pt x="4970532" y="6024887"/>
                  </a:lnTo>
                  <a:lnTo>
                    <a:pt x="0" y="6024887"/>
                  </a:lnTo>
                  <a:lnTo>
                    <a:pt x="0" y="0"/>
                  </a:lnTo>
                  <a:close/>
                </a:path>
              </a:pathLst>
            </a:custGeom>
            <a:blipFill>
              <a:blip r:embed="rId2"/>
              <a:stretch>
                <a:fillRect/>
              </a:stretch>
            </a:blipFill>
          </p:spPr>
          <p:txBody>
            <a:bodyPr/>
            <a:lstStyle/>
            <a:p>
              <a:endParaRPr lang="en-GB"/>
            </a:p>
          </p:txBody>
        </p:sp>
        <p:grpSp>
          <p:nvGrpSpPr>
            <p:cNvPr id="11" name="Group 11"/>
            <p:cNvGrpSpPr>
              <a:grpSpLocks noChangeAspect="1"/>
            </p:cNvGrpSpPr>
            <p:nvPr/>
          </p:nvGrpSpPr>
          <p:grpSpPr>
            <a:xfrm rot="-917152">
              <a:off x="786641" y="948647"/>
              <a:ext cx="4549872" cy="4549853"/>
              <a:chOff x="0" y="0"/>
              <a:chExt cx="6350025" cy="6350000"/>
            </a:xfrm>
          </p:grpSpPr>
          <p:sp>
            <p:nvSpPr>
              <p:cNvPr id="12" name="Freeform 12"/>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87712" r="-13994" b="-5425"/>
                </a:stretch>
              </a:blipFill>
            </p:spPr>
            <p:txBody>
              <a:bodyPr/>
              <a:lstStyle/>
              <a:p>
                <a:endParaRPr lang="en-GB"/>
              </a:p>
            </p:txBody>
          </p:sp>
        </p:gr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13672292" y="5773958"/>
            <a:ext cx="3587008" cy="2022176"/>
          </a:xfrm>
          <a:custGeom>
            <a:avLst/>
            <a:gdLst/>
            <a:ahLst/>
            <a:cxnLst/>
            <a:rect l="l" t="t" r="r" b="b"/>
            <a:pathLst>
              <a:path w="3587008" h="2022176">
                <a:moveTo>
                  <a:pt x="0" y="0"/>
                </a:moveTo>
                <a:lnTo>
                  <a:pt x="3587008" y="0"/>
                </a:lnTo>
                <a:lnTo>
                  <a:pt x="3587008" y="2022175"/>
                </a:lnTo>
                <a:lnTo>
                  <a:pt x="0" y="2022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4200383" y="4068673"/>
            <a:ext cx="11509198" cy="2044879"/>
          </a:xfrm>
          <a:prstGeom prst="rect">
            <a:avLst/>
          </a:prstGeom>
        </p:spPr>
        <p:txBody>
          <a:bodyPr lIns="0" tIns="0" rIns="0" bIns="0" rtlCol="0" anchor="t">
            <a:spAutoFit/>
          </a:bodyPr>
          <a:lstStyle/>
          <a:p>
            <a:pPr>
              <a:lnSpc>
                <a:spcPts val="5363"/>
              </a:lnSpc>
            </a:pPr>
            <a:r>
              <a:rPr lang="en-US" sz="3831">
                <a:solidFill>
                  <a:srgbClr val="FFFFFF"/>
                </a:solidFill>
                <a:latin typeface="IreneFlorentina"/>
              </a:rPr>
              <a:t>I've sent my boyfriend/girlfriend pictures and now they've put them online - What can I do?</a:t>
            </a:r>
          </a:p>
        </p:txBody>
      </p:sp>
      <p:sp>
        <p:nvSpPr>
          <p:cNvPr id="4" name="Freeform 4"/>
          <p:cNvSpPr/>
          <p:nvPr/>
        </p:nvSpPr>
        <p:spPr>
          <a:xfrm rot="-10800000">
            <a:off x="1028700" y="2994858"/>
            <a:ext cx="2913872" cy="1642695"/>
          </a:xfrm>
          <a:custGeom>
            <a:avLst/>
            <a:gdLst/>
            <a:ahLst/>
            <a:cxnLst/>
            <a:rect l="l" t="t" r="r" b="b"/>
            <a:pathLst>
              <a:path w="2913872" h="1642695">
                <a:moveTo>
                  <a:pt x="0" y="0"/>
                </a:moveTo>
                <a:lnTo>
                  <a:pt x="2913872" y="0"/>
                </a:lnTo>
                <a:lnTo>
                  <a:pt x="2913872" y="1642695"/>
                </a:lnTo>
                <a:lnTo>
                  <a:pt x="0" y="16426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rot="5400000" flipV="1">
            <a:off x="3889729" y="3715672"/>
            <a:ext cx="2779099" cy="4590104"/>
          </a:xfrm>
          <a:custGeom>
            <a:avLst/>
            <a:gdLst/>
            <a:ahLst/>
            <a:cxnLst/>
            <a:rect l="l" t="t" r="r" b="b"/>
            <a:pathLst>
              <a:path w="2779099" h="4590104">
                <a:moveTo>
                  <a:pt x="0" y="4590104"/>
                </a:moveTo>
                <a:lnTo>
                  <a:pt x="2779099" y="4590104"/>
                </a:lnTo>
                <a:lnTo>
                  <a:pt x="2779099" y="0"/>
                </a:lnTo>
                <a:lnTo>
                  <a:pt x="0" y="0"/>
                </a:lnTo>
                <a:lnTo>
                  <a:pt x="0" y="459010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rot="5400000" flipH="1">
            <a:off x="12819909" y="2089356"/>
            <a:ext cx="2779099" cy="4590104"/>
          </a:xfrm>
          <a:custGeom>
            <a:avLst/>
            <a:gdLst/>
            <a:ahLst/>
            <a:cxnLst/>
            <a:rect l="l" t="t" r="r" b="b"/>
            <a:pathLst>
              <a:path w="2779099" h="4590104">
                <a:moveTo>
                  <a:pt x="2779099" y="0"/>
                </a:moveTo>
                <a:lnTo>
                  <a:pt x="0" y="0"/>
                </a:lnTo>
                <a:lnTo>
                  <a:pt x="0" y="4590104"/>
                </a:lnTo>
                <a:lnTo>
                  <a:pt x="2779099" y="4590104"/>
                </a:lnTo>
                <a:lnTo>
                  <a:pt x="27790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438632"/>
            <a:ext cx="16202374" cy="2214245"/>
          </a:xfrm>
          <a:prstGeom prst="rect">
            <a:avLst/>
          </a:prstGeom>
        </p:spPr>
        <p:txBody>
          <a:bodyPr lIns="0" tIns="0" rIns="0" bIns="0" rtlCol="0" anchor="t">
            <a:spAutoFit/>
          </a:bodyPr>
          <a:lstStyle/>
          <a:p>
            <a:pPr>
              <a:lnSpc>
                <a:spcPts val="4480"/>
              </a:lnSpc>
            </a:pPr>
            <a:r>
              <a:rPr lang="en-US" sz="3200">
                <a:solidFill>
                  <a:srgbClr val="343434"/>
                </a:solidFill>
                <a:latin typeface="Quicksand"/>
              </a:rPr>
              <a:t>The IWF work internationally to make the internet safer by removing images of child sexual abuse. If the images or videos you would like to report are of someone under 18 years old, the IWF can provide advice.</a:t>
            </a:r>
          </a:p>
          <a:p>
            <a:pPr>
              <a:lnSpc>
                <a:spcPts val="4480"/>
              </a:lnSpc>
            </a:pPr>
            <a:endParaRPr lang="en-US" sz="3200">
              <a:solidFill>
                <a:srgbClr val="343434"/>
              </a:solidFill>
              <a:latin typeface="Quicksand"/>
            </a:endParaRPr>
          </a:p>
        </p:txBody>
      </p:sp>
      <p:sp>
        <p:nvSpPr>
          <p:cNvPr id="3" name="TextBox 3"/>
          <p:cNvSpPr txBox="1"/>
          <p:nvPr/>
        </p:nvSpPr>
        <p:spPr>
          <a:xfrm>
            <a:off x="1028700" y="682051"/>
            <a:ext cx="16202374" cy="797306"/>
          </a:xfrm>
          <a:prstGeom prst="rect">
            <a:avLst/>
          </a:prstGeom>
        </p:spPr>
        <p:txBody>
          <a:bodyPr lIns="0" tIns="0" rIns="0" bIns="0" rtlCol="0" anchor="t">
            <a:spAutoFit/>
          </a:bodyPr>
          <a:lstStyle/>
          <a:p>
            <a:pPr>
              <a:lnSpc>
                <a:spcPts val="5992"/>
              </a:lnSpc>
            </a:pPr>
            <a:r>
              <a:rPr lang="en-US" sz="5600">
                <a:solidFill>
                  <a:srgbClr val="343434"/>
                </a:solidFill>
                <a:latin typeface="Bobby Jones"/>
              </a:rPr>
              <a:t>Help...</a:t>
            </a:r>
          </a:p>
        </p:txBody>
      </p:sp>
      <p:sp>
        <p:nvSpPr>
          <p:cNvPr id="4" name="TextBox 4"/>
          <p:cNvSpPr txBox="1"/>
          <p:nvPr/>
        </p:nvSpPr>
        <p:spPr>
          <a:xfrm>
            <a:off x="1028700" y="5202539"/>
            <a:ext cx="16202374" cy="1652270"/>
          </a:xfrm>
          <a:prstGeom prst="rect">
            <a:avLst/>
          </a:prstGeom>
        </p:spPr>
        <p:txBody>
          <a:bodyPr lIns="0" tIns="0" rIns="0" bIns="0" rtlCol="0" anchor="t">
            <a:spAutoFit/>
          </a:bodyPr>
          <a:lstStyle/>
          <a:p>
            <a:pPr>
              <a:lnSpc>
                <a:spcPts val="4480"/>
              </a:lnSpc>
            </a:pPr>
            <a:r>
              <a:rPr lang="en-US" sz="3200">
                <a:solidFill>
                  <a:srgbClr val="343434"/>
                </a:solidFill>
                <a:latin typeface="Quicksand"/>
              </a:rPr>
              <a:t>The Childline 'Report Remove' tool allows under 18s to report through the Internet watch foundation with the support of Childline. </a:t>
            </a:r>
          </a:p>
          <a:p>
            <a:pPr>
              <a:lnSpc>
                <a:spcPts val="4480"/>
              </a:lnSpc>
            </a:pPr>
            <a:endParaRPr lang="en-US" sz="3200">
              <a:solidFill>
                <a:srgbClr val="343434"/>
              </a:solidFill>
              <a:latin typeface="Quicksand"/>
            </a:endParaRPr>
          </a:p>
        </p:txBody>
      </p:sp>
      <p:sp>
        <p:nvSpPr>
          <p:cNvPr id="5" name="TextBox 5"/>
          <p:cNvSpPr txBox="1"/>
          <p:nvPr/>
        </p:nvSpPr>
        <p:spPr>
          <a:xfrm>
            <a:off x="1028700" y="7555397"/>
            <a:ext cx="16354763" cy="1652270"/>
          </a:xfrm>
          <a:prstGeom prst="rect">
            <a:avLst/>
          </a:prstGeom>
        </p:spPr>
        <p:txBody>
          <a:bodyPr lIns="0" tIns="0" rIns="0" bIns="0" rtlCol="0" anchor="t">
            <a:spAutoFit/>
          </a:bodyPr>
          <a:lstStyle/>
          <a:p>
            <a:pPr>
              <a:lnSpc>
                <a:spcPts val="4480"/>
              </a:lnSpc>
            </a:pPr>
            <a:r>
              <a:rPr lang="en-US" sz="3200">
                <a:solidFill>
                  <a:srgbClr val="343434"/>
                </a:solidFill>
                <a:latin typeface="Quicksand"/>
              </a:rPr>
              <a:t>If you are concerned about you or anyone else under the age of 18 and online sexual abuse, or the way that someone has been communicating with you or a child, you should  report this to the 'Child Exploitation and Online Protection Coomand' (CEOP). </a:t>
            </a:r>
          </a:p>
        </p:txBody>
      </p:sp>
      <p:sp>
        <p:nvSpPr>
          <p:cNvPr id="6" name="TextBox 6"/>
          <p:cNvSpPr txBox="1"/>
          <p:nvPr/>
        </p:nvSpPr>
        <p:spPr>
          <a:xfrm>
            <a:off x="1028700" y="1806934"/>
            <a:ext cx="16202374" cy="583692"/>
          </a:xfrm>
          <a:prstGeom prst="rect">
            <a:avLst/>
          </a:prstGeom>
        </p:spPr>
        <p:txBody>
          <a:bodyPr lIns="0" tIns="0" rIns="0" bIns="0" rtlCol="0" anchor="t">
            <a:spAutoFit/>
          </a:bodyPr>
          <a:lstStyle/>
          <a:p>
            <a:pPr>
              <a:lnSpc>
                <a:spcPts val="4494"/>
              </a:lnSpc>
            </a:pPr>
            <a:r>
              <a:rPr lang="en-US" sz="4200">
                <a:solidFill>
                  <a:srgbClr val="343434"/>
                </a:solidFill>
                <a:latin typeface="Bobby Jones"/>
              </a:rPr>
              <a:t>The internet Watch foundation</a:t>
            </a:r>
          </a:p>
        </p:txBody>
      </p:sp>
      <p:sp>
        <p:nvSpPr>
          <p:cNvPr id="7" name="TextBox 7"/>
          <p:cNvSpPr txBox="1"/>
          <p:nvPr/>
        </p:nvSpPr>
        <p:spPr>
          <a:xfrm>
            <a:off x="1028700" y="4391390"/>
            <a:ext cx="3530544" cy="768096"/>
          </a:xfrm>
          <a:prstGeom prst="rect">
            <a:avLst/>
          </a:prstGeom>
        </p:spPr>
        <p:txBody>
          <a:bodyPr lIns="0" tIns="0" rIns="0" bIns="0" rtlCol="0" anchor="t">
            <a:spAutoFit/>
          </a:bodyPr>
          <a:lstStyle/>
          <a:p>
            <a:pPr>
              <a:lnSpc>
                <a:spcPts val="6342"/>
              </a:lnSpc>
            </a:pPr>
            <a:r>
              <a:rPr lang="en-US" sz="4200">
                <a:solidFill>
                  <a:srgbClr val="343434"/>
                </a:solidFill>
                <a:latin typeface="Bobby Jones"/>
              </a:rPr>
              <a:t>CHILDLINE</a:t>
            </a:r>
          </a:p>
        </p:txBody>
      </p:sp>
      <p:sp>
        <p:nvSpPr>
          <p:cNvPr id="8" name="TextBox 8"/>
          <p:cNvSpPr txBox="1"/>
          <p:nvPr/>
        </p:nvSpPr>
        <p:spPr>
          <a:xfrm>
            <a:off x="1028700" y="6903887"/>
            <a:ext cx="16354763" cy="605790"/>
          </a:xfrm>
          <a:prstGeom prst="rect">
            <a:avLst/>
          </a:prstGeom>
        </p:spPr>
        <p:txBody>
          <a:bodyPr lIns="0" tIns="0" rIns="0" bIns="0" rtlCol="0" anchor="t">
            <a:spAutoFit/>
          </a:bodyPr>
          <a:lstStyle/>
          <a:p>
            <a:pPr>
              <a:lnSpc>
                <a:spcPts val="4620"/>
              </a:lnSpc>
            </a:pPr>
            <a:r>
              <a:rPr lang="en-US" sz="4200">
                <a:solidFill>
                  <a:srgbClr val="343434"/>
                </a:solidFill>
                <a:latin typeface="Bobby Jones"/>
              </a:rPr>
              <a:t>Child Exploitation and online protection command (CEOP)</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3019425"/>
            <a:ext cx="10082201" cy="4219575"/>
          </a:xfrm>
          <a:prstGeom prst="rect">
            <a:avLst/>
          </a:prstGeom>
        </p:spPr>
        <p:txBody>
          <a:bodyPr lIns="0" tIns="0" rIns="0" bIns="0" rtlCol="0" anchor="t">
            <a:spAutoFit/>
          </a:bodyPr>
          <a:lstStyle/>
          <a:p>
            <a:pPr>
              <a:lnSpc>
                <a:spcPts val="16560"/>
              </a:lnSpc>
            </a:pPr>
            <a:r>
              <a:rPr lang="en-US" sz="13800">
                <a:solidFill>
                  <a:srgbClr val="FFFFFF"/>
                </a:solidFill>
                <a:latin typeface="Bobby Jones"/>
              </a:rPr>
              <a:t>It is not your fault </a:t>
            </a:r>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4587" y="3254349"/>
            <a:ext cx="2799998" cy="2799998"/>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60087"/>
            </a:solidFill>
          </p:spPr>
          <p:txBody>
            <a:bodyPr/>
            <a:lstStyle/>
            <a:p>
              <a:endParaRPr lang="en-GB"/>
            </a:p>
          </p:txBody>
        </p:sp>
      </p:grpSp>
      <p:grpSp>
        <p:nvGrpSpPr>
          <p:cNvPr id="4" name="Group 4"/>
          <p:cNvGrpSpPr/>
          <p:nvPr/>
        </p:nvGrpSpPr>
        <p:grpSpPr>
          <a:xfrm>
            <a:off x="7729888" y="3254349"/>
            <a:ext cx="2799998" cy="2799998"/>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D7D9E"/>
            </a:solidFill>
          </p:spPr>
          <p:txBody>
            <a:bodyPr/>
            <a:lstStyle/>
            <a:p>
              <a:endParaRPr lang="en-GB"/>
            </a:p>
          </p:txBody>
        </p:sp>
      </p:grpSp>
      <p:grpSp>
        <p:nvGrpSpPr>
          <p:cNvPr id="6" name="Group 6"/>
          <p:cNvGrpSpPr/>
          <p:nvPr/>
        </p:nvGrpSpPr>
        <p:grpSpPr>
          <a:xfrm>
            <a:off x="14445189" y="3254349"/>
            <a:ext cx="2799998" cy="279999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8DE26"/>
            </a:solidFill>
          </p:spPr>
          <p:txBody>
            <a:bodyPr/>
            <a:lstStyle/>
            <a:p>
              <a:endParaRPr lang="en-GB"/>
            </a:p>
          </p:txBody>
        </p:sp>
      </p:grpSp>
      <p:grpSp>
        <p:nvGrpSpPr>
          <p:cNvPr id="8" name="Group 8"/>
          <p:cNvGrpSpPr/>
          <p:nvPr/>
        </p:nvGrpSpPr>
        <p:grpSpPr>
          <a:xfrm>
            <a:off x="4372237" y="3254349"/>
            <a:ext cx="2799998" cy="2799998"/>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8DE26"/>
            </a:solidFill>
          </p:spPr>
          <p:txBody>
            <a:bodyPr/>
            <a:lstStyle/>
            <a:p>
              <a:endParaRPr lang="en-GB"/>
            </a:p>
          </p:txBody>
        </p:sp>
      </p:grpSp>
      <p:grpSp>
        <p:nvGrpSpPr>
          <p:cNvPr id="10" name="Group 10"/>
          <p:cNvGrpSpPr/>
          <p:nvPr/>
        </p:nvGrpSpPr>
        <p:grpSpPr>
          <a:xfrm>
            <a:off x="11216222" y="3254349"/>
            <a:ext cx="2799998" cy="279999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60087"/>
            </a:solidFill>
          </p:spPr>
          <p:txBody>
            <a:bodyPr/>
            <a:lstStyle/>
            <a:p>
              <a:endParaRPr lang="en-GB"/>
            </a:p>
          </p:txBody>
        </p:sp>
      </p:grpSp>
      <p:sp>
        <p:nvSpPr>
          <p:cNvPr id="12" name="Freeform 12"/>
          <p:cNvSpPr/>
          <p:nvPr/>
        </p:nvSpPr>
        <p:spPr>
          <a:xfrm>
            <a:off x="15016902" y="3593484"/>
            <a:ext cx="1656572" cy="1912349"/>
          </a:xfrm>
          <a:custGeom>
            <a:avLst/>
            <a:gdLst/>
            <a:ahLst/>
            <a:cxnLst/>
            <a:rect l="l" t="t" r="r" b="b"/>
            <a:pathLst>
              <a:path w="1656572" h="1912349">
                <a:moveTo>
                  <a:pt x="0" y="0"/>
                </a:moveTo>
                <a:lnTo>
                  <a:pt x="1656572" y="0"/>
                </a:lnTo>
                <a:lnTo>
                  <a:pt x="1656572" y="1912350"/>
                </a:lnTo>
                <a:lnTo>
                  <a:pt x="0" y="1912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518065" y="3840662"/>
            <a:ext cx="1793042" cy="1412155"/>
          </a:xfrm>
          <a:custGeom>
            <a:avLst/>
            <a:gdLst/>
            <a:ahLst/>
            <a:cxnLst/>
            <a:rect l="l" t="t" r="r" b="b"/>
            <a:pathLst>
              <a:path w="1793042" h="1412155">
                <a:moveTo>
                  <a:pt x="0" y="0"/>
                </a:moveTo>
                <a:lnTo>
                  <a:pt x="1793042" y="0"/>
                </a:lnTo>
                <a:lnTo>
                  <a:pt x="1793042" y="1412155"/>
                </a:lnTo>
                <a:lnTo>
                  <a:pt x="0" y="1412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11634751" y="3736734"/>
            <a:ext cx="1962940" cy="1769100"/>
          </a:xfrm>
          <a:custGeom>
            <a:avLst/>
            <a:gdLst/>
            <a:ahLst/>
            <a:cxnLst/>
            <a:rect l="l" t="t" r="r" b="b"/>
            <a:pathLst>
              <a:path w="1962940" h="1769100">
                <a:moveTo>
                  <a:pt x="0" y="0"/>
                </a:moveTo>
                <a:lnTo>
                  <a:pt x="1962940" y="0"/>
                </a:lnTo>
                <a:lnTo>
                  <a:pt x="1962940" y="1769100"/>
                </a:lnTo>
                <a:lnTo>
                  <a:pt x="0" y="1769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Freeform 15"/>
          <p:cNvSpPr/>
          <p:nvPr/>
        </p:nvSpPr>
        <p:spPr>
          <a:xfrm>
            <a:off x="8217242" y="3770416"/>
            <a:ext cx="1797065" cy="1767863"/>
          </a:xfrm>
          <a:custGeom>
            <a:avLst/>
            <a:gdLst/>
            <a:ahLst/>
            <a:cxnLst/>
            <a:rect l="l" t="t" r="r" b="b"/>
            <a:pathLst>
              <a:path w="1797065" h="1767863">
                <a:moveTo>
                  <a:pt x="0" y="0"/>
                </a:moveTo>
                <a:lnTo>
                  <a:pt x="1797065" y="0"/>
                </a:lnTo>
                <a:lnTo>
                  <a:pt x="1797065" y="1767863"/>
                </a:lnTo>
                <a:lnTo>
                  <a:pt x="0" y="17678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Freeform 16"/>
          <p:cNvSpPr/>
          <p:nvPr/>
        </p:nvSpPr>
        <p:spPr>
          <a:xfrm>
            <a:off x="4707039" y="4202970"/>
            <a:ext cx="2130394" cy="902755"/>
          </a:xfrm>
          <a:custGeom>
            <a:avLst/>
            <a:gdLst/>
            <a:ahLst/>
            <a:cxnLst/>
            <a:rect l="l" t="t" r="r" b="b"/>
            <a:pathLst>
              <a:path w="2130394" h="902755">
                <a:moveTo>
                  <a:pt x="0" y="0"/>
                </a:moveTo>
                <a:lnTo>
                  <a:pt x="2130395" y="0"/>
                </a:lnTo>
                <a:lnTo>
                  <a:pt x="2130395" y="902755"/>
                </a:lnTo>
                <a:lnTo>
                  <a:pt x="0" y="9027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7" name="TextBox 17"/>
          <p:cNvSpPr txBox="1"/>
          <p:nvPr/>
        </p:nvSpPr>
        <p:spPr>
          <a:xfrm>
            <a:off x="1185943" y="6325409"/>
            <a:ext cx="2457286" cy="962025"/>
          </a:xfrm>
          <a:prstGeom prst="rect">
            <a:avLst/>
          </a:prstGeom>
        </p:spPr>
        <p:txBody>
          <a:bodyPr lIns="0" tIns="0" rIns="0" bIns="0" rtlCol="0" anchor="t">
            <a:spAutoFit/>
          </a:bodyPr>
          <a:lstStyle/>
          <a:p>
            <a:pPr algn="ctr">
              <a:lnSpc>
                <a:spcPts val="3840"/>
              </a:lnSpc>
            </a:pPr>
            <a:r>
              <a:rPr lang="en-US" sz="3200">
                <a:solidFill>
                  <a:srgbClr val="343434"/>
                </a:solidFill>
                <a:latin typeface="Quicksand"/>
              </a:rPr>
              <a:t>Listen to music</a:t>
            </a:r>
          </a:p>
        </p:txBody>
      </p:sp>
      <p:sp>
        <p:nvSpPr>
          <p:cNvPr id="18" name="TextBox 18"/>
          <p:cNvSpPr txBox="1"/>
          <p:nvPr/>
        </p:nvSpPr>
        <p:spPr>
          <a:xfrm>
            <a:off x="11094796" y="6325409"/>
            <a:ext cx="3042851" cy="476250"/>
          </a:xfrm>
          <a:prstGeom prst="rect">
            <a:avLst/>
          </a:prstGeom>
        </p:spPr>
        <p:txBody>
          <a:bodyPr lIns="0" tIns="0" rIns="0" bIns="0" rtlCol="0" anchor="t">
            <a:spAutoFit/>
          </a:bodyPr>
          <a:lstStyle/>
          <a:p>
            <a:pPr algn="ctr">
              <a:lnSpc>
                <a:spcPts val="3840"/>
              </a:lnSpc>
            </a:pPr>
            <a:r>
              <a:rPr lang="en-US" sz="3200">
                <a:solidFill>
                  <a:srgbClr val="343434"/>
                </a:solidFill>
                <a:latin typeface="Quicksand"/>
              </a:rPr>
              <a:t>Play games</a:t>
            </a:r>
          </a:p>
        </p:txBody>
      </p:sp>
      <p:sp>
        <p:nvSpPr>
          <p:cNvPr id="19" name="TextBox 19"/>
          <p:cNvSpPr txBox="1"/>
          <p:nvPr/>
        </p:nvSpPr>
        <p:spPr>
          <a:xfrm>
            <a:off x="4650059" y="6325409"/>
            <a:ext cx="2244355" cy="476250"/>
          </a:xfrm>
          <a:prstGeom prst="rect">
            <a:avLst/>
          </a:prstGeom>
        </p:spPr>
        <p:txBody>
          <a:bodyPr lIns="0" tIns="0" rIns="0" bIns="0" rtlCol="0" anchor="t">
            <a:spAutoFit/>
          </a:bodyPr>
          <a:lstStyle/>
          <a:p>
            <a:pPr algn="ctr">
              <a:lnSpc>
                <a:spcPts val="3840"/>
              </a:lnSpc>
            </a:pPr>
            <a:r>
              <a:rPr lang="en-US" sz="3200">
                <a:solidFill>
                  <a:srgbClr val="343434"/>
                </a:solidFill>
                <a:latin typeface="Quicksand"/>
              </a:rPr>
              <a:t>Exercise</a:t>
            </a:r>
          </a:p>
        </p:txBody>
      </p:sp>
      <p:sp>
        <p:nvSpPr>
          <p:cNvPr id="20" name="TextBox 20"/>
          <p:cNvSpPr txBox="1"/>
          <p:nvPr/>
        </p:nvSpPr>
        <p:spPr>
          <a:xfrm>
            <a:off x="7436057" y="6325409"/>
            <a:ext cx="3359434" cy="476250"/>
          </a:xfrm>
          <a:prstGeom prst="rect">
            <a:avLst/>
          </a:prstGeom>
        </p:spPr>
        <p:txBody>
          <a:bodyPr lIns="0" tIns="0" rIns="0" bIns="0" rtlCol="0" anchor="t">
            <a:spAutoFit/>
          </a:bodyPr>
          <a:lstStyle/>
          <a:p>
            <a:pPr algn="ctr">
              <a:lnSpc>
                <a:spcPts val="3840"/>
              </a:lnSpc>
            </a:pPr>
            <a:r>
              <a:rPr lang="en-US" sz="3200">
                <a:solidFill>
                  <a:srgbClr val="343434"/>
                </a:solidFill>
                <a:latin typeface="Quicksand"/>
              </a:rPr>
              <a:t>Volunteer</a:t>
            </a:r>
          </a:p>
        </p:txBody>
      </p:sp>
      <p:sp>
        <p:nvSpPr>
          <p:cNvPr id="21" name="TextBox 21"/>
          <p:cNvSpPr txBox="1"/>
          <p:nvPr/>
        </p:nvSpPr>
        <p:spPr>
          <a:xfrm>
            <a:off x="14749464" y="6325409"/>
            <a:ext cx="2191447" cy="962025"/>
          </a:xfrm>
          <a:prstGeom prst="rect">
            <a:avLst/>
          </a:prstGeom>
        </p:spPr>
        <p:txBody>
          <a:bodyPr lIns="0" tIns="0" rIns="0" bIns="0" rtlCol="0" anchor="t">
            <a:spAutoFit/>
          </a:bodyPr>
          <a:lstStyle/>
          <a:p>
            <a:pPr algn="ctr">
              <a:lnSpc>
                <a:spcPts val="3840"/>
              </a:lnSpc>
            </a:pPr>
            <a:r>
              <a:rPr lang="en-US" sz="3200">
                <a:solidFill>
                  <a:srgbClr val="343434"/>
                </a:solidFill>
                <a:latin typeface="Quicksand"/>
              </a:rPr>
              <a:t>Go out for a coffee</a:t>
            </a:r>
          </a:p>
        </p:txBody>
      </p:sp>
      <p:sp>
        <p:nvSpPr>
          <p:cNvPr id="22" name="TextBox 22"/>
          <p:cNvSpPr txBox="1"/>
          <p:nvPr/>
        </p:nvSpPr>
        <p:spPr>
          <a:xfrm>
            <a:off x="1028700" y="682051"/>
            <a:ext cx="16202374" cy="797306"/>
          </a:xfrm>
          <a:prstGeom prst="rect">
            <a:avLst/>
          </a:prstGeom>
        </p:spPr>
        <p:txBody>
          <a:bodyPr lIns="0" tIns="0" rIns="0" bIns="0" rtlCol="0" anchor="t">
            <a:spAutoFit/>
          </a:bodyPr>
          <a:lstStyle/>
          <a:p>
            <a:pPr>
              <a:lnSpc>
                <a:spcPts val="5992"/>
              </a:lnSpc>
            </a:pPr>
            <a:r>
              <a:rPr lang="en-US" sz="5600">
                <a:solidFill>
                  <a:srgbClr val="343434"/>
                </a:solidFill>
                <a:latin typeface="Bobby Jones"/>
              </a:rPr>
              <a:t>Self-Care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18518" y="2570961"/>
            <a:ext cx="5259188" cy="7700284"/>
          </a:xfrm>
          <a:custGeom>
            <a:avLst/>
            <a:gdLst/>
            <a:ahLst/>
            <a:cxnLst/>
            <a:rect l="l" t="t" r="r" b="b"/>
            <a:pathLst>
              <a:path w="5259188" h="7700284">
                <a:moveTo>
                  <a:pt x="0" y="0"/>
                </a:moveTo>
                <a:lnTo>
                  <a:pt x="5259188" y="0"/>
                </a:lnTo>
                <a:lnTo>
                  <a:pt x="5259188" y="7700283"/>
                </a:lnTo>
                <a:lnTo>
                  <a:pt x="0" y="7700283"/>
                </a:lnTo>
                <a:lnTo>
                  <a:pt x="0" y="0"/>
                </a:lnTo>
                <a:close/>
              </a:path>
            </a:pathLst>
          </a:custGeom>
          <a:blipFill>
            <a:blip r:embed="rId2">
              <a:alphaModFix amt="9999"/>
            </a:blip>
            <a:stretch>
              <a:fillRect l="-14344" b="-7904"/>
            </a:stretch>
          </a:blipFill>
        </p:spPr>
        <p:txBody>
          <a:bodyPr/>
          <a:lstStyle/>
          <a:p>
            <a:endParaRPr lang="en-GB"/>
          </a:p>
        </p:txBody>
      </p:sp>
      <p:grpSp>
        <p:nvGrpSpPr>
          <p:cNvPr id="3" name="Group 3"/>
          <p:cNvGrpSpPr/>
          <p:nvPr/>
        </p:nvGrpSpPr>
        <p:grpSpPr>
          <a:xfrm>
            <a:off x="0" y="8548603"/>
            <a:ext cx="18288000" cy="1738397"/>
            <a:chOff x="0" y="0"/>
            <a:chExt cx="4816593" cy="457849"/>
          </a:xfrm>
        </p:grpSpPr>
        <p:sp>
          <p:nvSpPr>
            <p:cNvPr id="4" name="Freeform 4"/>
            <p:cNvSpPr/>
            <p:nvPr/>
          </p:nvSpPr>
          <p:spPr>
            <a:xfrm>
              <a:off x="0" y="0"/>
              <a:ext cx="4816592" cy="457849"/>
            </a:xfrm>
            <a:custGeom>
              <a:avLst/>
              <a:gdLst/>
              <a:ahLst/>
              <a:cxnLst/>
              <a:rect l="l" t="t" r="r" b="b"/>
              <a:pathLst>
                <a:path w="4816592" h="457849">
                  <a:moveTo>
                    <a:pt x="0" y="0"/>
                  </a:moveTo>
                  <a:lnTo>
                    <a:pt x="4816592" y="0"/>
                  </a:lnTo>
                  <a:lnTo>
                    <a:pt x="4816592" y="457849"/>
                  </a:lnTo>
                  <a:lnTo>
                    <a:pt x="0" y="457849"/>
                  </a:lnTo>
                  <a:close/>
                </a:path>
              </a:pathLst>
            </a:custGeom>
            <a:solidFill>
              <a:srgbClr val="FFFFFF"/>
            </a:solidFill>
          </p:spPr>
          <p:txBody>
            <a:bodyPr/>
            <a:lstStyle/>
            <a:p>
              <a:endParaRPr lang="en-GB"/>
            </a:p>
          </p:txBody>
        </p:sp>
        <p:sp>
          <p:nvSpPr>
            <p:cNvPr id="5" name="TextBox 5"/>
            <p:cNvSpPr txBox="1"/>
            <p:nvPr/>
          </p:nvSpPr>
          <p:spPr>
            <a:xfrm>
              <a:off x="0" y="-76200"/>
              <a:ext cx="4816593" cy="534049"/>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6511098" y="1368036"/>
            <a:ext cx="5265805" cy="8308962"/>
          </a:xfrm>
          <a:custGeom>
            <a:avLst/>
            <a:gdLst/>
            <a:ahLst/>
            <a:cxnLst/>
            <a:rect l="l" t="t" r="r" b="b"/>
            <a:pathLst>
              <a:path w="5265805" h="8308962">
                <a:moveTo>
                  <a:pt x="0" y="0"/>
                </a:moveTo>
                <a:lnTo>
                  <a:pt x="5265804" y="0"/>
                </a:lnTo>
                <a:lnTo>
                  <a:pt x="5265804" y="8308962"/>
                </a:lnTo>
                <a:lnTo>
                  <a:pt x="0" y="8308962"/>
                </a:lnTo>
                <a:lnTo>
                  <a:pt x="0" y="0"/>
                </a:lnTo>
                <a:close/>
              </a:path>
            </a:pathLst>
          </a:custGeom>
          <a:blipFill>
            <a:blip r:embed="rId3">
              <a:alphaModFix amt="9999"/>
            </a:blip>
            <a:stretch>
              <a:fillRect/>
            </a:stretch>
          </a:blipFill>
        </p:spPr>
        <p:txBody>
          <a:bodyPr/>
          <a:lstStyle/>
          <a:p>
            <a:endParaRPr lang="en-GB"/>
          </a:p>
        </p:txBody>
      </p:sp>
      <p:sp>
        <p:nvSpPr>
          <p:cNvPr id="7" name="Freeform 7"/>
          <p:cNvSpPr/>
          <p:nvPr/>
        </p:nvSpPr>
        <p:spPr>
          <a:xfrm>
            <a:off x="699053" y="772765"/>
            <a:ext cx="4578654" cy="1528126"/>
          </a:xfrm>
          <a:custGeom>
            <a:avLst/>
            <a:gdLst/>
            <a:ahLst/>
            <a:cxnLst/>
            <a:rect l="l" t="t" r="r" b="b"/>
            <a:pathLst>
              <a:path w="4578654" h="1528126">
                <a:moveTo>
                  <a:pt x="0" y="0"/>
                </a:moveTo>
                <a:lnTo>
                  <a:pt x="4578653" y="0"/>
                </a:lnTo>
                <a:lnTo>
                  <a:pt x="4578653" y="1528126"/>
                </a:lnTo>
                <a:lnTo>
                  <a:pt x="0" y="1528126"/>
                </a:lnTo>
                <a:lnTo>
                  <a:pt x="0" y="0"/>
                </a:lnTo>
                <a:close/>
              </a:path>
            </a:pathLst>
          </a:custGeom>
          <a:blipFill>
            <a:blip r:embed="rId4"/>
            <a:stretch>
              <a:fillRect/>
            </a:stretch>
          </a:blipFill>
        </p:spPr>
        <p:txBody>
          <a:bodyPr/>
          <a:lstStyle/>
          <a:p>
            <a:endParaRPr lang="en-GB"/>
          </a:p>
        </p:txBody>
      </p:sp>
      <p:sp>
        <p:nvSpPr>
          <p:cNvPr id="8" name="Freeform 8"/>
          <p:cNvSpPr/>
          <p:nvPr/>
        </p:nvSpPr>
        <p:spPr>
          <a:xfrm>
            <a:off x="12132922" y="15802"/>
            <a:ext cx="6152609" cy="6439570"/>
          </a:xfrm>
          <a:custGeom>
            <a:avLst/>
            <a:gdLst/>
            <a:ahLst/>
            <a:cxnLst/>
            <a:rect l="l" t="t" r="r" b="b"/>
            <a:pathLst>
              <a:path w="6152609" h="6439570">
                <a:moveTo>
                  <a:pt x="0" y="0"/>
                </a:moveTo>
                <a:lnTo>
                  <a:pt x="6152609" y="0"/>
                </a:lnTo>
                <a:lnTo>
                  <a:pt x="6152609" y="6439570"/>
                </a:lnTo>
                <a:lnTo>
                  <a:pt x="0" y="6439570"/>
                </a:lnTo>
                <a:lnTo>
                  <a:pt x="0" y="0"/>
                </a:lnTo>
                <a:close/>
              </a:path>
            </a:pathLst>
          </a:custGeom>
          <a:blipFill>
            <a:blip r:embed="rId5">
              <a:alphaModFix amt="9999"/>
            </a:blip>
            <a:stretch>
              <a:fillRect t="-29029" r="-35216"/>
            </a:stretch>
          </a:blipFill>
        </p:spPr>
        <p:txBody>
          <a:bodyPr/>
          <a:lstStyle/>
          <a:p>
            <a:endParaRPr lang="en-GB"/>
          </a:p>
        </p:txBody>
      </p:sp>
      <p:sp>
        <p:nvSpPr>
          <p:cNvPr id="9" name="Freeform 9"/>
          <p:cNvSpPr/>
          <p:nvPr/>
        </p:nvSpPr>
        <p:spPr>
          <a:xfrm>
            <a:off x="9706492" y="423437"/>
            <a:ext cx="3367701" cy="1889198"/>
          </a:xfrm>
          <a:custGeom>
            <a:avLst/>
            <a:gdLst/>
            <a:ahLst/>
            <a:cxnLst/>
            <a:rect l="l" t="t" r="r" b="b"/>
            <a:pathLst>
              <a:path w="3367701" h="1889198">
                <a:moveTo>
                  <a:pt x="0" y="0"/>
                </a:moveTo>
                <a:lnTo>
                  <a:pt x="3367700" y="0"/>
                </a:lnTo>
                <a:lnTo>
                  <a:pt x="3367700" y="1889198"/>
                </a:lnTo>
                <a:lnTo>
                  <a:pt x="0" y="1889198"/>
                </a:lnTo>
                <a:lnTo>
                  <a:pt x="0" y="0"/>
                </a:lnTo>
                <a:close/>
              </a:path>
            </a:pathLst>
          </a:custGeom>
          <a:blipFill>
            <a:blip r:embed="rId6"/>
            <a:stretch>
              <a:fillRect/>
            </a:stretch>
          </a:blipFill>
        </p:spPr>
        <p:txBody>
          <a:bodyPr/>
          <a:lstStyle/>
          <a:p>
            <a:endParaRPr lang="en-GB"/>
          </a:p>
        </p:txBody>
      </p:sp>
      <p:sp>
        <p:nvSpPr>
          <p:cNvPr id="10" name="Freeform 10"/>
          <p:cNvSpPr/>
          <p:nvPr/>
        </p:nvSpPr>
        <p:spPr>
          <a:xfrm>
            <a:off x="5749619" y="7210"/>
            <a:ext cx="3237903" cy="3237903"/>
          </a:xfrm>
          <a:custGeom>
            <a:avLst/>
            <a:gdLst/>
            <a:ahLst/>
            <a:cxnLst/>
            <a:rect l="l" t="t" r="r" b="b"/>
            <a:pathLst>
              <a:path w="3237903" h="3237903">
                <a:moveTo>
                  <a:pt x="0" y="0"/>
                </a:moveTo>
                <a:lnTo>
                  <a:pt x="3237904" y="0"/>
                </a:lnTo>
                <a:lnTo>
                  <a:pt x="3237904" y="3237904"/>
                </a:lnTo>
                <a:lnTo>
                  <a:pt x="0" y="3237904"/>
                </a:lnTo>
                <a:lnTo>
                  <a:pt x="0" y="0"/>
                </a:lnTo>
                <a:close/>
              </a:path>
            </a:pathLst>
          </a:custGeom>
          <a:blipFill>
            <a:blip r:embed="rId7"/>
            <a:stretch>
              <a:fillRect/>
            </a:stretch>
          </a:blipFill>
        </p:spPr>
        <p:txBody>
          <a:bodyPr/>
          <a:lstStyle/>
          <a:p>
            <a:endParaRPr lang="en-GB"/>
          </a:p>
        </p:txBody>
      </p:sp>
      <p:sp>
        <p:nvSpPr>
          <p:cNvPr id="11" name="Freeform 11"/>
          <p:cNvSpPr/>
          <p:nvPr/>
        </p:nvSpPr>
        <p:spPr>
          <a:xfrm>
            <a:off x="13788567" y="740217"/>
            <a:ext cx="3908044" cy="1254164"/>
          </a:xfrm>
          <a:custGeom>
            <a:avLst/>
            <a:gdLst/>
            <a:ahLst/>
            <a:cxnLst/>
            <a:rect l="l" t="t" r="r" b="b"/>
            <a:pathLst>
              <a:path w="3908044" h="1254164">
                <a:moveTo>
                  <a:pt x="0" y="0"/>
                </a:moveTo>
                <a:lnTo>
                  <a:pt x="3908044" y="0"/>
                </a:lnTo>
                <a:lnTo>
                  <a:pt x="3908044" y="1254164"/>
                </a:lnTo>
                <a:lnTo>
                  <a:pt x="0" y="1254164"/>
                </a:lnTo>
                <a:lnTo>
                  <a:pt x="0" y="0"/>
                </a:lnTo>
                <a:close/>
              </a:path>
            </a:pathLst>
          </a:custGeom>
          <a:blipFill>
            <a:blip r:embed="rId8"/>
            <a:stretch>
              <a:fillRect/>
            </a:stretch>
          </a:blipFill>
        </p:spPr>
        <p:txBody>
          <a:bodyPr/>
          <a:lstStyle/>
          <a:p>
            <a:endParaRPr lang="en-GB"/>
          </a:p>
        </p:txBody>
      </p:sp>
      <p:sp>
        <p:nvSpPr>
          <p:cNvPr id="12" name="TextBox 12"/>
          <p:cNvSpPr txBox="1"/>
          <p:nvPr/>
        </p:nvSpPr>
        <p:spPr>
          <a:xfrm>
            <a:off x="2375140" y="7492841"/>
            <a:ext cx="801993" cy="384810"/>
          </a:xfrm>
          <a:prstGeom prst="rect">
            <a:avLst/>
          </a:prstGeom>
        </p:spPr>
        <p:txBody>
          <a:bodyPr lIns="0" tIns="0" rIns="0" bIns="0" rtlCol="0" anchor="t">
            <a:spAutoFit/>
          </a:bodyPr>
          <a:lstStyle/>
          <a:p>
            <a:pPr algn="ctr">
              <a:lnSpc>
                <a:spcPts val="1560"/>
              </a:lnSpc>
            </a:pPr>
            <a:r>
              <a:rPr lang="en-US" sz="1200">
                <a:solidFill>
                  <a:srgbClr val="660087"/>
                </a:solidFill>
                <a:latin typeface="Bobby Jones Soft"/>
              </a:rPr>
              <a:t>cyberbully-ing</a:t>
            </a:r>
          </a:p>
        </p:txBody>
      </p:sp>
      <p:sp>
        <p:nvSpPr>
          <p:cNvPr id="13" name="TextBox 13"/>
          <p:cNvSpPr txBox="1"/>
          <p:nvPr/>
        </p:nvSpPr>
        <p:spPr>
          <a:xfrm>
            <a:off x="3035295" y="4162425"/>
            <a:ext cx="12217410" cy="1952625"/>
          </a:xfrm>
          <a:prstGeom prst="rect">
            <a:avLst/>
          </a:prstGeom>
        </p:spPr>
        <p:txBody>
          <a:bodyPr lIns="0" tIns="0" rIns="0" bIns="0" rtlCol="0" anchor="t">
            <a:spAutoFit/>
          </a:bodyPr>
          <a:lstStyle/>
          <a:p>
            <a:pPr algn="ctr">
              <a:lnSpc>
                <a:spcPts val="7679"/>
              </a:lnSpc>
            </a:pPr>
            <a:r>
              <a:rPr lang="en-US" sz="6399">
                <a:solidFill>
                  <a:srgbClr val="FFFFFF"/>
                </a:solidFill>
                <a:latin typeface="Quicksand"/>
              </a:rPr>
              <a:t>Diolch</a:t>
            </a:r>
          </a:p>
          <a:p>
            <a:pPr algn="ctr">
              <a:lnSpc>
                <a:spcPts val="7680"/>
              </a:lnSpc>
            </a:pPr>
            <a:r>
              <a:rPr lang="en-US" sz="6400">
                <a:solidFill>
                  <a:srgbClr val="FFFFFF"/>
                </a:solidFill>
                <a:latin typeface="Quicksand"/>
              </a:rPr>
              <a:t>Thank you</a:t>
            </a:r>
          </a:p>
        </p:txBody>
      </p:sp>
      <p:sp>
        <p:nvSpPr>
          <p:cNvPr id="14" name="TextBox 14"/>
          <p:cNvSpPr txBox="1"/>
          <p:nvPr/>
        </p:nvSpPr>
        <p:spPr>
          <a:xfrm>
            <a:off x="3035295" y="3094990"/>
            <a:ext cx="12217410" cy="962660"/>
          </a:xfrm>
          <a:prstGeom prst="rect">
            <a:avLst/>
          </a:prstGeom>
        </p:spPr>
        <p:txBody>
          <a:bodyPr lIns="0" tIns="0" rIns="0" bIns="0" rtlCol="0" anchor="t">
            <a:spAutoFit/>
          </a:bodyPr>
          <a:lstStyle/>
          <a:p>
            <a:pPr algn="ctr">
              <a:lnSpc>
                <a:spcPts val="7840"/>
              </a:lnSpc>
            </a:pPr>
            <a:r>
              <a:rPr lang="en-US" sz="5600">
                <a:solidFill>
                  <a:srgbClr val="FFFFFF"/>
                </a:solidFill>
                <a:latin typeface="Quicksand Light Bold"/>
              </a:rPr>
              <a:t>Welsh Women's Aid</a:t>
            </a:r>
          </a:p>
        </p:txBody>
      </p:sp>
      <p:grpSp>
        <p:nvGrpSpPr>
          <p:cNvPr id="15" name="Group 15"/>
          <p:cNvGrpSpPr/>
          <p:nvPr/>
        </p:nvGrpSpPr>
        <p:grpSpPr>
          <a:xfrm>
            <a:off x="1028700" y="8667454"/>
            <a:ext cx="2735382" cy="1128207"/>
            <a:chOff x="0" y="0"/>
            <a:chExt cx="3647176" cy="1504276"/>
          </a:xfrm>
        </p:grpSpPr>
        <p:sp>
          <p:nvSpPr>
            <p:cNvPr id="16" name="Freeform 16"/>
            <p:cNvSpPr/>
            <p:nvPr/>
          </p:nvSpPr>
          <p:spPr>
            <a:xfrm>
              <a:off x="0" y="891019"/>
              <a:ext cx="613257" cy="613257"/>
            </a:xfrm>
            <a:custGeom>
              <a:avLst/>
              <a:gdLst/>
              <a:ahLst/>
              <a:cxnLst/>
              <a:rect l="l" t="t" r="r" b="b"/>
              <a:pathLst>
                <a:path w="613257" h="613257">
                  <a:moveTo>
                    <a:pt x="0" y="0"/>
                  </a:moveTo>
                  <a:lnTo>
                    <a:pt x="613257" y="0"/>
                  </a:lnTo>
                  <a:lnTo>
                    <a:pt x="613257" y="613257"/>
                  </a:lnTo>
                  <a:lnTo>
                    <a:pt x="0" y="6132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7" name="Freeform 17"/>
            <p:cNvSpPr/>
            <p:nvPr/>
          </p:nvSpPr>
          <p:spPr>
            <a:xfrm>
              <a:off x="1528235" y="891019"/>
              <a:ext cx="613257" cy="613257"/>
            </a:xfrm>
            <a:custGeom>
              <a:avLst/>
              <a:gdLst/>
              <a:ahLst/>
              <a:cxnLst/>
              <a:rect l="l" t="t" r="r" b="b"/>
              <a:pathLst>
                <a:path w="613257" h="613257">
                  <a:moveTo>
                    <a:pt x="0" y="0"/>
                  </a:moveTo>
                  <a:lnTo>
                    <a:pt x="613257" y="0"/>
                  </a:lnTo>
                  <a:lnTo>
                    <a:pt x="613257" y="613257"/>
                  </a:lnTo>
                  <a:lnTo>
                    <a:pt x="0" y="6132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8" name="Freeform 18"/>
            <p:cNvSpPr/>
            <p:nvPr/>
          </p:nvSpPr>
          <p:spPr>
            <a:xfrm>
              <a:off x="2285076" y="891019"/>
              <a:ext cx="613257" cy="613257"/>
            </a:xfrm>
            <a:custGeom>
              <a:avLst/>
              <a:gdLst/>
              <a:ahLst/>
              <a:cxnLst/>
              <a:rect l="l" t="t" r="r" b="b"/>
              <a:pathLst>
                <a:path w="613257" h="613257">
                  <a:moveTo>
                    <a:pt x="0" y="0"/>
                  </a:moveTo>
                  <a:lnTo>
                    <a:pt x="613258" y="0"/>
                  </a:lnTo>
                  <a:lnTo>
                    <a:pt x="613258" y="613257"/>
                  </a:lnTo>
                  <a:lnTo>
                    <a:pt x="0" y="6132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9" name="Freeform 19"/>
            <p:cNvSpPr/>
            <p:nvPr/>
          </p:nvSpPr>
          <p:spPr>
            <a:xfrm>
              <a:off x="762185" y="891019"/>
              <a:ext cx="613257" cy="613257"/>
            </a:xfrm>
            <a:custGeom>
              <a:avLst/>
              <a:gdLst/>
              <a:ahLst/>
              <a:cxnLst/>
              <a:rect l="l" t="t" r="r" b="b"/>
              <a:pathLst>
                <a:path w="613257" h="613257">
                  <a:moveTo>
                    <a:pt x="0" y="0"/>
                  </a:moveTo>
                  <a:lnTo>
                    <a:pt x="613257" y="0"/>
                  </a:lnTo>
                  <a:lnTo>
                    <a:pt x="613257" y="613257"/>
                  </a:lnTo>
                  <a:lnTo>
                    <a:pt x="0" y="6132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0" name="Freeform 20"/>
            <p:cNvSpPr/>
            <p:nvPr/>
          </p:nvSpPr>
          <p:spPr>
            <a:xfrm>
              <a:off x="3033919" y="891019"/>
              <a:ext cx="613257" cy="613257"/>
            </a:xfrm>
            <a:custGeom>
              <a:avLst/>
              <a:gdLst/>
              <a:ahLst/>
              <a:cxnLst/>
              <a:rect l="l" t="t" r="r" b="b"/>
              <a:pathLst>
                <a:path w="613257" h="613257">
                  <a:moveTo>
                    <a:pt x="0" y="0"/>
                  </a:moveTo>
                  <a:lnTo>
                    <a:pt x="613257" y="0"/>
                  </a:lnTo>
                  <a:lnTo>
                    <a:pt x="613257" y="613257"/>
                  </a:lnTo>
                  <a:lnTo>
                    <a:pt x="0" y="61325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21" name="TextBox 21"/>
            <p:cNvSpPr txBox="1"/>
            <p:nvPr/>
          </p:nvSpPr>
          <p:spPr>
            <a:xfrm>
              <a:off x="313904" y="-38100"/>
              <a:ext cx="3041918" cy="815340"/>
            </a:xfrm>
            <a:prstGeom prst="rect">
              <a:avLst/>
            </a:prstGeom>
          </p:spPr>
          <p:txBody>
            <a:bodyPr lIns="0" tIns="0" rIns="0" bIns="0" rtlCol="0" anchor="t">
              <a:spAutoFit/>
            </a:bodyPr>
            <a:lstStyle/>
            <a:p>
              <a:pPr algn="ctr">
                <a:lnSpc>
                  <a:spcPts val="2519"/>
                </a:lnSpc>
              </a:pPr>
              <a:r>
                <a:rPr lang="en-US" sz="1799">
                  <a:solidFill>
                    <a:srgbClr val="343434"/>
                  </a:solidFill>
                  <a:latin typeface="Quicksand"/>
                </a:rPr>
                <a:t>Follow us:</a:t>
              </a:r>
            </a:p>
            <a:p>
              <a:pPr algn="ctr">
                <a:lnSpc>
                  <a:spcPts val="2519"/>
                </a:lnSpc>
              </a:pPr>
              <a:r>
                <a:rPr lang="en-US" sz="1799">
                  <a:solidFill>
                    <a:srgbClr val="343434"/>
                  </a:solidFill>
                  <a:latin typeface="Quicksand"/>
                </a:rPr>
                <a:t>@welshwomensaid</a:t>
              </a:r>
            </a:p>
          </p:txBody>
        </p:sp>
      </p:grpSp>
      <p:sp>
        <p:nvSpPr>
          <p:cNvPr id="22" name="TextBox 22"/>
          <p:cNvSpPr txBox="1"/>
          <p:nvPr/>
        </p:nvSpPr>
        <p:spPr>
          <a:xfrm>
            <a:off x="2833093" y="6417272"/>
            <a:ext cx="12621813" cy="935355"/>
          </a:xfrm>
          <a:prstGeom prst="rect">
            <a:avLst/>
          </a:prstGeom>
        </p:spPr>
        <p:txBody>
          <a:bodyPr lIns="0" tIns="0" rIns="0" bIns="0" rtlCol="0" anchor="t">
            <a:spAutoFit/>
          </a:bodyPr>
          <a:lstStyle/>
          <a:p>
            <a:pPr algn="ctr">
              <a:lnSpc>
                <a:spcPts val="2520"/>
              </a:lnSpc>
            </a:pPr>
            <a:r>
              <a:rPr lang="en-US" sz="1800">
                <a:solidFill>
                  <a:srgbClr val="FFFFFF"/>
                </a:solidFill>
                <a:latin typeface="Quicksand Light"/>
              </a:rPr>
              <a:t>Pendragon House, Caxton Place, Pentwyn, Cardiff, CF23 8XE</a:t>
            </a:r>
          </a:p>
          <a:p>
            <a:pPr algn="ctr">
              <a:lnSpc>
                <a:spcPts val="2520"/>
              </a:lnSpc>
            </a:pPr>
            <a:r>
              <a:rPr lang="en-US" sz="1800">
                <a:solidFill>
                  <a:srgbClr val="FFFFFF"/>
                </a:solidFill>
                <a:latin typeface="Quicksand Light"/>
              </a:rPr>
              <a:t>02920 541 551</a:t>
            </a:r>
          </a:p>
          <a:p>
            <a:pPr algn="ctr">
              <a:lnSpc>
                <a:spcPts val="2520"/>
              </a:lnSpc>
            </a:pPr>
            <a:r>
              <a:rPr lang="en-US" sz="1800">
                <a:solidFill>
                  <a:srgbClr val="FFFFFF"/>
                </a:solidFill>
                <a:latin typeface="Quicksand Light"/>
              </a:rPr>
              <a:t>info@welshwomensaid.org.uk</a:t>
            </a:r>
          </a:p>
        </p:txBody>
      </p:sp>
      <p:sp>
        <p:nvSpPr>
          <p:cNvPr id="23" name="TextBox 23"/>
          <p:cNvSpPr txBox="1"/>
          <p:nvPr/>
        </p:nvSpPr>
        <p:spPr>
          <a:xfrm>
            <a:off x="6084922" y="7462361"/>
            <a:ext cx="6048000" cy="415290"/>
          </a:xfrm>
          <a:prstGeom prst="rect">
            <a:avLst/>
          </a:prstGeom>
        </p:spPr>
        <p:txBody>
          <a:bodyPr lIns="0" tIns="0" rIns="0" bIns="0" rtlCol="0" anchor="t">
            <a:spAutoFit/>
          </a:bodyPr>
          <a:lstStyle/>
          <a:p>
            <a:pPr algn="ctr">
              <a:lnSpc>
                <a:spcPts val="3359"/>
              </a:lnSpc>
            </a:pPr>
            <a:r>
              <a:rPr lang="en-US" sz="2399">
                <a:solidFill>
                  <a:srgbClr val="FFFFFF"/>
                </a:solidFill>
                <a:latin typeface="Quicksand Light Bold"/>
              </a:rPr>
              <a:t>www.welshwomensaid.org.uk</a:t>
            </a:r>
          </a:p>
        </p:txBody>
      </p:sp>
      <p:sp>
        <p:nvSpPr>
          <p:cNvPr id="24" name="TextBox 24"/>
          <p:cNvSpPr txBox="1"/>
          <p:nvPr/>
        </p:nvSpPr>
        <p:spPr>
          <a:xfrm>
            <a:off x="1028700" y="9924381"/>
            <a:ext cx="16230600" cy="188595"/>
          </a:xfrm>
          <a:prstGeom prst="rect">
            <a:avLst/>
          </a:prstGeom>
        </p:spPr>
        <p:txBody>
          <a:bodyPr lIns="0" tIns="0" rIns="0" bIns="0" rtlCol="0" anchor="t">
            <a:spAutoFit/>
          </a:bodyPr>
          <a:lstStyle/>
          <a:p>
            <a:pPr algn="ctr">
              <a:lnSpc>
                <a:spcPts val="1680"/>
              </a:lnSpc>
            </a:pPr>
            <a:r>
              <a:rPr lang="en-US" sz="1200">
                <a:solidFill>
                  <a:srgbClr val="343434"/>
                </a:solidFill>
                <a:latin typeface="Quicksand"/>
              </a:rPr>
              <a:t>Welsh Women’s Aid is a registered charity in England and Wales, No. 1140962 and a company limited by guarantee registered in England and Wales, No. 07483469.</a:t>
            </a:r>
          </a:p>
        </p:txBody>
      </p:sp>
      <p:sp>
        <p:nvSpPr>
          <p:cNvPr id="25" name="Freeform 25"/>
          <p:cNvSpPr/>
          <p:nvPr/>
        </p:nvSpPr>
        <p:spPr>
          <a:xfrm>
            <a:off x="6216479" y="8708481"/>
            <a:ext cx="6397424" cy="1046154"/>
          </a:xfrm>
          <a:custGeom>
            <a:avLst/>
            <a:gdLst/>
            <a:ahLst/>
            <a:cxnLst/>
            <a:rect l="l" t="t" r="r" b="b"/>
            <a:pathLst>
              <a:path w="6397424" h="1046154">
                <a:moveTo>
                  <a:pt x="0" y="0"/>
                </a:moveTo>
                <a:lnTo>
                  <a:pt x="6397424" y="0"/>
                </a:lnTo>
                <a:lnTo>
                  <a:pt x="6397424" y="1046154"/>
                </a:lnTo>
                <a:lnTo>
                  <a:pt x="0" y="1046154"/>
                </a:lnTo>
                <a:lnTo>
                  <a:pt x="0" y="0"/>
                </a:lnTo>
                <a:close/>
              </a:path>
            </a:pathLst>
          </a:custGeom>
          <a:blipFill>
            <a:blip r:embed="rId19"/>
            <a:stretch>
              <a:fillRect t="-26797" b="-57422"/>
            </a:stretch>
          </a:blipFill>
        </p:spPr>
        <p:txBody>
          <a:bodyPr/>
          <a:lstStyle/>
          <a:p>
            <a:endParaRPr lang="en-GB"/>
          </a:p>
        </p:txBody>
      </p:sp>
      <p:sp>
        <p:nvSpPr>
          <p:cNvPr id="26" name="Freeform 26"/>
          <p:cNvSpPr/>
          <p:nvPr/>
        </p:nvSpPr>
        <p:spPr>
          <a:xfrm>
            <a:off x="15507916" y="8883595"/>
            <a:ext cx="1921565" cy="749410"/>
          </a:xfrm>
          <a:custGeom>
            <a:avLst/>
            <a:gdLst/>
            <a:ahLst/>
            <a:cxnLst/>
            <a:rect l="l" t="t" r="r" b="b"/>
            <a:pathLst>
              <a:path w="1921565" h="749410">
                <a:moveTo>
                  <a:pt x="0" y="0"/>
                </a:moveTo>
                <a:lnTo>
                  <a:pt x="1921565" y="0"/>
                </a:lnTo>
                <a:lnTo>
                  <a:pt x="1921565" y="749410"/>
                </a:lnTo>
                <a:lnTo>
                  <a:pt x="0" y="749410"/>
                </a:lnTo>
                <a:lnTo>
                  <a:pt x="0" y="0"/>
                </a:lnTo>
                <a:close/>
              </a:path>
            </a:pathLst>
          </a:custGeom>
          <a:blipFill>
            <a:blip r:embed="rId20"/>
            <a:stretch>
              <a:fillRect/>
            </a:stretch>
          </a:blipFill>
        </p:spPr>
        <p:txBody>
          <a:bodyPr/>
          <a:lstStyle/>
          <a:p>
            <a:endParaRPr lang="en-GB"/>
          </a:p>
        </p:txBody>
      </p:sp>
      <p:sp>
        <p:nvSpPr>
          <p:cNvPr id="27" name="TextBox 27"/>
          <p:cNvSpPr txBox="1"/>
          <p:nvPr/>
        </p:nvSpPr>
        <p:spPr>
          <a:xfrm>
            <a:off x="10587192" y="8995338"/>
            <a:ext cx="6048000" cy="415290"/>
          </a:xfrm>
          <a:prstGeom prst="rect">
            <a:avLst/>
          </a:prstGeom>
        </p:spPr>
        <p:txBody>
          <a:bodyPr lIns="0" tIns="0" rIns="0" bIns="0" rtlCol="0" anchor="t">
            <a:spAutoFit/>
          </a:bodyPr>
          <a:lstStyle/>
          <a:p>
            <a:pPr algn="ctr">
              <a:lnSpc>
                <a:spcPts val="3359"/>
              </a:lnSpc>
            </a:pPr>
            <a:r>
              <a:rPr lang="en-US" sz="2399">
                <a:solidFill>
                  <a:srgbClr val="343434"/>
                </a:solidFill>
                <a:latin typeface="Quicksand"/>
              </a:rPr>
              <a:t>Workshop informed by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4254857" y="1781552"/>
            <a:ext cx="9740186" cy="8068553"/>
            <a:chOff x="0" y="0"/>
            <a:chExt cx="2565317" cy="2125051"/>
          </a:xfrm>
        </p:grpSpPr>
        <p:sp>
          <p:nvSpPr>
            <p:cNvPr id="3" name="Freeform 3"/>
            <p:cNvSpPr/>
            <p:nvPr/>
          </p:nvSpPr>
          <p:spPr>
            <a:xfrm>
              <a:off x="0" y="0"/>
              <a:ext cx="2565316" cy="2125051"/>
            </a:xfrm>
            <a:custGeom>
              <a:avLst/>
              <a:gdLst/>
              <a:ahLst/>
              <a:cxnLst/>
              <a:rect l="l" t="t" r="r" b="b"/>
              <a:pathLst>
                <a:path w="2565316" h="2125051">
                  <a:moveTo>
                    <a:pt x="0" y="0"/>
                  </a:moveTo>
                  <a:lnTo>
                    <a:pt x="2565316" y="0"/>
                  </a:lnTo>
                  <a:lnTo>
                    <a:pt x="2565316" y="2125051"/>
                  </a:lnTo>
                  <a:lnTo>
                    <a:pt x="0" y="2125051"/>
                  </a:lnTo>
                  <a:close/>
                </a:path>
              </a:pathLst>
            </a:custGeom>
            <a:solidFill>
              <a:srgbClr val="000000">
                <a:alpha val="0"/>
              </a:srgbClr>
            </a:solidFill>
            <a:ln w="38100" cap="sq">
              <a:solidFill>
                <a:srgbClr val="FFFFFF"/>
              </a:solidFill>
              <a:prstDash val="solid"/>
              <a:miter/>
            </a:ln>
          </p:spPr>
          <p:txBody>
            <a:bodyPr/>
            <a:lstStyle/>
            <a:p>
              <a:endParaRPr lang="en-GB"/>
            </a:p>
          </p:txBody>
        </p:sp>
        <p:sp>
          <p:nvSpPr>
            <p:cNvPr id="4" name="TextBox 4"/>
            <p:cNvSpPr txBox="1"/>
            <p:nvPr/>
          </p:nvSpPr>
          <p:spPr>
            <a:xfrm>
              <a:off x="0" y="-28575"/>
              <a:ext cx="2565317" cy="2153626"/>
            </a:xfrm>
            <a:prstGeom prst="rect">
              <a:avLst/>
            </a:prstGeom>
          </p:spPr>
          <p:txBody>
            <a:bodyPr lIns="50800" tIns="50800" rIns="50800" bIns="50800" rtlCol="0" anchor="ctr"/>
            <a:lstStyle/>
            <a:p>
              <a:pPr algn="ctr">
                <a:lnSpc>
                  <a:spcPts val="2680"/>
                </a:lnSpc>
              </a:pPr>
              <a:endParaRPr/>
            </a:p>
          </p:txBody>
        </p:sp>
      </p:grpSp>
      <p:graphicFrame>
        <p:nvGraphicFramePr>
          <p:cNvPr id="5" name="Table 5"/>
          <p:cNvGraphicFramePr>
            <a:graphicFrameLocks noGrp="1"/>
          </p:cNvGraphicFramePr>
          <p:nvPr/>
        </p:nvGraphicFramePr>
        <p:xfrm>
          <a:off x="4254857" y="1781552"/>
          <a:ext cx="9740186" cy="8015041"/>
        </p:xfrm>
        <a:graphic>
          <a:graphicData uri="http://schemas.openxmlformats.org/drawingml/2006/table">
            <a:tbl>
              <a:tblPr/>
              <a:tblGrid>
                <a:gridCol w="649346">
                  <a:extLst>
                    <a:ext uri="{9D8B030D-6E8A-4147-A177-3AD203B41FA5}">
                      <a16:colId xmlns:a16="http://schemas.microsoft.com/office/drawing/2014/main" val="20000"/>
                    </a:ext>
                  </a:extLst>
                </a:gridCol>
                <a:gridCol w="649346">
                  <a:extLst>
                    <a:ext uri="{9D8B030D-6E8A-4147-A177-3AD203B41FA5}">
                      <a16:colId xmlns:a16="http://schemas.microsoft.com/office/drawing/2014/main" val="20001"/>
                    </a:ext>
                  </a:extLst>
                </a:gridCol>
                <a:gridCol w="649346">
                  <a:extLst>
                    <a:ext uri="{9D8B030D-6E8A-4147-A177-3AD203B41FA5}">
                      <a16:colId xmlns:a16="http://schemas.microsoft.com/office/drawing/2014/main" val="20002"/>
                    </a:ext>
                  </a:extLst>
                </a:gridCol>
                <a:gridCol w="649346">
                  <a:extLst>
                    <a:ext uri="{9D8B030D-6E8A-4147-A177-3AD203B41FA5}">
                      <a16:colId xmlns:a16="http://schemas.microsoft.com/office/drawing/2014/main" val="20003"/>
                    </a:ext>
                  </a:extLst>
                </a:gridCol>
                <a:gridCol w="649346">
                  <a:extLst>
                    <a:ext uri="{9D8B030D-6E8A-4147-A177-3AD203B41FA5}">
                      <a16:colId xmlns:a16="http://schemas.microsoft.com/office/drawing/2014/main" val="20004"/>
                    </a:ext>
                  </a:extLst>
                </a:gridCol>
                <a:gridCol w="649346">
                  <a:extLst>
                    <a:ext uri="{9D8B030D-6E8A-4147-A177-3AD203B41FA5}">
                      <a16:colId xmlns:a16="http://schemas.microsoft.com/office/drawing/2014/main" val="20005"/>
                    </a:ext>
                  </a:extLst>
                </a:gridCol>
                <a:gridCol w="649346">
                  <a:extLst>
                    <a:ext uri="{9D8B030D-6E8A-4147-A177-3AD203B41FA5}">
                      <a16:colId xmlns:a16="http://schemas.microsoft.com/office/drawing/2014/main" val="20006"/>
                    </a:ext>
                  </a:extLst>
                </a:gridCol>
                <a:gridCol w="649346">
                  <a:extLst>
                    <a:ext uri="{9D8B030D-6E8A-4147-A177-3AD203B41FA5}">
                      <a16:colId xmlns:a16="http://schemas.microsoft.com/office/drawing/2014/main" val="20007"/>
                    </a:ext>
                  </a:extLst>
                </a:gridCol>
                <a:gridCol w="649346">
                  <a:extLst>
                    <a:ext uri="{9D8B030D-6E8A-4147-A177-3AD203B41FA5}">
                      <a16:colId xmlns:a16="http://schemas.microsoft.com/office/drawing/2014/main" val="20008"/>
                    </a:ext>
                  </a:extLst>
                </a:gridCol>
                <a:gridCol w="649346">
                  <a:extLst>
                    <a:ext uri="{9D8B030D-6E8A-4147-A177-3AD203B41FA5}">
                      <a16:colId xmlns:a16="http://schemas.microsoft.com/office/drawing/2014/main" val="20009"/>
                    </a:ext>
                  </a:extLst>
                </a:gridCol>
                <a:gridCol w="649346">
                  <a:extLst>
                    <a:ext uri="{9D8B030D-6E8A-4147-A177-3AD203B41FA5}">
                      <a16:colId xmlns:a16="http://schemas.microsoft.com/office/drawing/2014/main" val="20010"/>
                    </a:ext>
                  </a:extLst>
                </a:gridCol>
                <a:gridCol w="649346">
                  <a:extLst>
                    <a:ext uri="{9D8B030D-6E8A-4147-A177-3AD203B41FA5}">
                      <a16:colId xmlns:a16="http://schemas.microsoft.com/office/drawing/2014/main" val="20011"/>
                    </a:ext>
                  </a:extLst>
                </a:gridCol>
                <a:gridCol w="649346">
                  <a:extLst>
                    <a:ext uri="{9D8B030D-6E8A-4147-A177-3AD203B41FA5}">
                      <a16:colId xmlns:a16="http://schemas.microsoft.com/office/drawing/2014/main" val="20012"/>
                    </a:ext>
                  </a:extLst>
                </a:gridCol>
                <a:gridCol w="649346">
                  <a:extLst>
                    <a:ext uri="{9D8B030D-6E8A-4147-A177-3AD203B41FA5}">
                      <a16:colId xmlns:a16="http://schemas.microsoft.com/office/drawing/2014/main" val="20013"/>
                    </a:ext>
                  </a:extLst>
                </a:gridCol>
                <a:gridCol w="649346">
                  <a:extLst>
                    <a:ext uri="{9D8B030D-6E8A-4147-A177-3AD203B41FA5}">
                      <a16:colId xmlns:a16="http://schemas.microsoft.com/office/drawing/2014/main" val="20014"/>
                    </a:ext>
                  </a:extLst>
                </a:gridCol>
              </a:tblGrid>
              <a:tr h="533981">
                <a:tc>
                  <a:txBody>
                    <a:bodyPr/>
                    <a:lstStyle/>
                    <a:p>
                      <a:pPr algn="ctr">
                        <a:lnSpc>
                          <a:spcPts val="3359"/>
                        </a:lnSpc>
                        <a:defRPr/>
                      </a:pPr>
                      <a:r>
                        <a:rPr lang="en-US" sz="2400">
                          <a:solidFill>
                            <a:srgbClr val="FFFFFF"/>
                          </a:solidFill>
                          <a:latin typeface="Quicksand"/>
                        </a:rPr>
                        <a:t>m</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h</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k</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0"/>
                  </a:ext>
                </a:extLst>
              </a:tr>
              <a:tr h="533981">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d</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x</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q</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1"/>
                  </a:ext>
                </a:extLst>
              </a:tr>
              <a:tr h="533981">
                <a:tc>
                  <a:txBody>
                    <a:bodyPr/>
                    <a:lstStyle/>
                    <a:p>
                      <a:pPr algn="ctr">
                        <a:lnSpc>
                          <a:spcPts val="3359"/>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w</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p</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2"/>
                  </a:ext>
                </a:extLst>
              </a:tr>
              <a:tr h="535313">
                <a:tc>
                  <a:txBody>
                    <a:bodyPr/>
                    <a:lstStyle/>
                    <a:p>
                      <a:pPr algn="ctr">
                        <a:lnSpc>
                          <a:spcPts val="3359"/>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x</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p</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f</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3"/>
                  </a:ext>
                </a:extLst>
              </a:tr>
              <a:tr h="533981">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k</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j</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x</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v</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4"/>
                  </a:ext>
                </a:extLst>
              </a:tr>
              <a:tr h="533981">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v</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5"/>
                  </a:ext>
                </a:extLst>
              </a:tr>
              <a:tr h="533981">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k</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h</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6"/>
                  </a:ext>
                </a:extLst>
              </a:tr>
              <a:tr h="533981">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m</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7"/>
                  </a:ext>
                </a:extLst>
              </a:tr>
              <a:tr h="535313">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w</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8"/>
                  </a:ext>
                </a:extLst>
              </a:tr>
              <a:tr h="533981">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f</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p</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09"/>
                  </a:ext>
                </a:extLst>
              </a:tr>
              <a:tr h="533981">
                <a:tc>
                  <a:txBody>
                    <a:bodyPr/>
                    <a:lstStyle/>
                    <a:p>
                      <a:pPr algn="ctr">
                        <a:lnSpc>
                          <a:spcPts val="3359"/>
                        </a:lnSpc>
                        <a:defRPr/>
                      </a:pPr>
                      <a:r>
                        <a:rPr lang="en-US" sz="2400">
                          <a:solidFill>
                            <a:srgbClr val="FFFFFF"/>
                          </a:solidFill>
                          <a:latin typeface="Quicksand"/>
                        </a:rPr>
                        <a:t>d</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d</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j</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10"/>
                  </a:ext>
                </a:extLst>
              </a:tr>
              <a:tr h="533981">
                <a:tc>
                  <a:txBody>
                    <a:bodyPr/>
                    <a:lstStyle/>
                    <a:p>
                      <a:pPr algn="ctr">
                        <a:lnSpc>
                          <a:spcPts val="3359"/>
                        </a:lnSpc>
                        <a:defRPr/>
                      </a:pPr>
                      <a:r>
                        <a:rPr lang="en-US" sz="2400">
                          <a:solidFill>
                            <a:srgbClr val="FFFFFF"/>
                          </a:solidFill>
                          <a:latin typeface="Quicksand"/>
                        </a:rPr>
                        <a:t>p</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h</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x</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11"/>
                  </a:ext>
                </a:extLst>
              </a:tr>
              <a:tr h="533981">
                <a:tc>
                  <a:txBody>
                    <a:bodyPr/>
                    <a:lstStyle/>
                    <a:p>
                      <a:pPr algn="ctr">
                        <a:lnSpc>
                          <a:spcPts val="3359"/>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k</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j</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j</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v</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12"/>
                  </a:ext>
                </a:extLst>
              </a:tr>
              <a:tr h="535313">
                <a:tc>
                  <a:txBody>
                    <a:bodyPr/>
                    <a:lstStyle/>
                    <a:p>
                      <a:pPr algn="ctr">
                        <a:lnSpc>
                          <a:spcPts val="3359"/>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a</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o</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h</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m</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x</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d</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t</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s</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13"/>
                  </a:ext>
                </a:extLst>
              </a:tr>
              <a:tr h="535313">
                <a:tc>
                  <a:txBody>
                    <a:bodyPr/>
                    <a:lstStyle/>
                    <a:p>
                      <a:pPr algn="ctr">
                        <a:lnSpc>
                          <a:spcPts val="3359"/>
                        </a:lnSpc>
                        <a:defRPr/>
                      </a:pPr>
                      <a:r>
                        <a:rPr lang="en-US" sz="2400">
                          <a:solidFill>
                            <a:srgbClr val="FFFFFF"/>
                          </a:solidFill>
                          <a:latin typeface="Quicksand"/>
                        </a:rPr>
                        <a:t>c</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r</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b</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60"/>
                        </a:lnSpc>
                        <a:defRPr/>
                      </a:pPr>
                      <a:r>
                        <a:rPr lang="en-US" sz="2400">
                          <a:solidFill>
                            <a:srgbClr val="FFFFFF"/>
                          </a:solidFill>
                          <a:latin typeface="Quicksand"/>
                        </a:rPr>
                        <a:t>u</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l</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y</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i</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n</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g</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e</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tc>
                  <a:txBody>
                    <a:bodyPr/>
                    <a:lstStyle/>
                    <a:p>
                      <a:pPr algn="ctr">
                        <a:lnSpc>
                          <a:spcPts val="3359"/>
                        </a:lnSpc>
                        <a:defRPr/>
                      </a:pPr>
                      <a:r>
                        <a:rPr lang="en-US" sz="2400">
                          <a:solidFill>
                            <a:srgbClr val="FFFFFF"/>
                          </a:solidFill>
                          <a:latin typeface="Quicksand"/>
                        </a:rPr>
                        <a:t>q</a:t>
                      </a:r>
                      <a:endParaRPr lang="en-US" sz="1100"/>
                    </a:p>
                  </a:txBody>
                  <a:tcPr marL="8716" marR="8716" marT="8716" marB="8716" anchor="ctr">
                    <a:lnL w="8716" cap="flat" cmpd="sng" algn="ctr">
                      <a:solidFill>
                        <a:srgbClr val="545454"/>
                      </a:solidFill>
                      <a:prstDash val="solid"/>
                      <a:round/>
                      <a:headEnd type="none" w="med" len="med"/>
                      <a:tailEnd type="none" w="med" len="med"/>
                    </a:lnL>
                    <a:lnR w="8716" cap="flat" cmpd="sng" algn="ctr">
                      <a:solidFill>
                        <a:srgbClr val="545454"/>
                      </a:solidFill>
                      <a:prstDash val="solid"/>
                      <a:round/>
                      <a:headEnd type="none" w="med" len="med"/>
                      <a:tailEnd type="none" w="med" len="med"/>
                    </a:lnR>
                    <a:lnT w="8716" cap="flat" cmpd="sng" algn="ctr">
                      <a:solidFill>
                        <a:srgbClr val="545454"/>
                      </a:solidFill>
                      <a:prstDash val="solid"/>
                      <a:round/>
                      <a:headEnd type="none" w="med" len="med"/>
                      <a:tailEnd type="none" w="med" len="med"/>
                    </a:lnT>
                    <a:lnB w="8716"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grpSp>
        <p:nvGrpSpPr>
          <p:cNvPr id="6" name="Group 6"/>
          <p:cNvGrpSpPr/>
          <p:nvPr/>
        </p:nvGrpSpPr>
        <p:grpSpPr>
          <a:xfrm>
            <a:off x="4283432" y="1770130"/>
            <a:ext cx="605199" cy="4359254"/>
            <a:chOff x="0" y="0"/>
            <a:chExt cx="159394" cy="1148116"/>
          </a:xfrm>
        </p:grpSpPr>
        <p:sp>
          <p:nvSpPr>
            <p:cNvPr id="7" name="Freeform 7"/>
            <p:cNvSpPr/>
            <p:nvPr/>
          </p:nvSpPr>
          <p:spPr>
            <a:xfrm>
              <a:off x="0" y="0"/>
              <a:ext cx="159394" cy="1148116"/>
            </a:xfrm>
            <a:custGeom>
              <a:avLst/>
              <a:gdLst/>
              <a:ahLst/>
              <a:cxnLst/>
              <a:rect l="l" t="t" r="r" b="b"/>
              <a:pathLst>
                <a:path w="159394" h="1148116">
                  <a:moveTo>
                    <a:pt x="79697" y="0"/>
                  </a:moveTo>
                  <a:lnTo>
                    <a:pt x="79697" y="0"/>
                  </a:lnTo>
                  <a:cubicBezTo>
                    <a:pt x="100834" y="0"/>
                    <a:pt x="121105" y="8397"/>
                    <a:pt x="136051" y="23343"/>
                  </a:cubicBezTo>
                  <a:cubicBezTo>
                    <a:pt x="150997" y="38289"/>
                    <a:pt x="159394" y="58560"/>
                    <a:pt x="159394" y="79697"/>
                  </a:cubicBezTo>
                  <a:lnTo>
                    <a:pt x="159394" y="1068419"/>
                  </a:lnTo>
                  <a:cubicBezTo>
                    <a:pt x="159394" y="1089556"/>
                    <a:pt x="150997" y="1109827"/>
                    <a:pt x="136051" y="1124773"/>
                  </a:cubicBezTo>
                  <a:cubicBezTo>
                    <a:pt x="121105" y="1139720"/>
                    <a:pt x="100834" y="1148116"/>
                    <a:pt x="79697" y="1148116"/>
                  </a:cubicBezTo>
                  <a:lnTo>
                    <a:pt x="79697" y="1148116"/>
                  </a:lnTo>
                  <a:cubicBezTo>
                    <a:pt x="58560" y="1148116"/>
                    <a:pt x="38289" y="1139720"/>
                    <a:pt x="23343" y="1124773"/>
                  </a:cubicBezTo>
                  <a:cubicBezTo>
                    <a:pt x="8397" y="1109827"/>
                    <a:pt x="0" y="1089556"/>
                    <a:pt x="0" y="1068419"/>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8" name="TextBox 8"/>
            <p:cNvSpPr txBox="1"/>
            <p:nvPr/>
          </p:nvSpPr>
          <p:spPr>
            <a:xfrm>
              <a:off x="0" y="-76200"/>
              <a:ext cx="159394" cy="1224316"/>
            </a:xfrm>
            <a:prstGeom prst="rect">
              <a:avLst/>
            </a:prstGeom>
          </p:spPr>
          <p:txBody>
            <a:bodyPr lIns="50800" tIns="50800" rIns="50800" bIns="50800" rtlCol="0" anchor="ctr"/>
            <a:lstStyle/>
            <a:p>
              <a:pPr algn="ctr">
                <a:lnSpc>
                  <a:spcPts val="3640"/>
                </a:lnSpc>
              </a:pPr>
              <a:endParaRPr/>
            </a:p>
          </p:txBody>
        </p:sp>
      </p:grpSp>
      <p:sp>
        <p:nvSpPr>
          <p:cNvPr id="9" name="TextBox 9"/>
          <p:cNvSpPr txBox="1"/>
          <p:nvPr/>
        </p:nvSpPr>
        <p:spPr>
          <a:xfrm>
            <a:off x="1010986" y="398145"/>
            <a:ext cx="16227928" cy="1175386"/>
          </a:xfrm>
          <a:prstGeom prst="rect">
            <a:avLst/>
          </a:prstGeom>
        </p:spPr>
        <p:txBody>
          <a:bodyPr lIns="0" tIns="0" rIns="0" bIns="0" rtlCol="0" anchor="t">
            <a:spAutoFit/>
          </a:bodyPr>
          <a:lstStyle/>
          <a:p>
            <a:pPr>
              <a:lnSpc>
                <a:spcPts val="9359"/>
              </a:lnSpc>
            </a:pPr>
            <a:r>
              <a:rPr lang="en-US" sz="7199">
                <a:solidFill>
                  <a:srgbClr val="F2F3F5"/>
                </a:solidFill>
                <a:latin typeface="Bobby Jones"/>
              </a:rPr>
              <a:t>ice breaker</a:t>
            </a:r>
          </a:p>
        </p:txBody>
      </p:sp>
      <p:sp>
        <p:nvSpPr>
          <p:cNvPr id="10" name="TextBox 10"/>
          <p:cNvSpPr txBox="1"/>
          <p:nvPr/>
        </p:nvSpPr>
        <p:spPr>
          <a:xfrm>
            <a:off x="13995044" y="2352960"/>
            <a:ext cx="4292956" cy="634979"/>
          </a:xfrm>
          <a:prstGeom prst="rect">
            <a:avLst/>
          </a:prstGeom>
        </p:spPr>
        <p:txBody>
          <a:bodyPr lIns="0" tIns="0" rIns="0" bIns="0" rtlCol="0" anchor="t">
            <a:spAutoFit/>
          </a:bodyPr>
          <a:lstStyle/>
          <a:p>
            <a:pPr algn="ctr">
              <a:lnSpc>
                <a:spcPts val="5202"/>
              </a:lnSpc>
            </a:pPr>
            <a:r>
              <a:rPr lang="en-US" sz="4001">
                <a:solidFill>
                  <a:srgbClr val="F2F3F5"/>
                </a:solidFill>
                <a:latin typeface="Quicksand"/>
              </a:rPr>
              <a:t>wellbeing</a:t>
            </a:r>
          </a:p>
        </p:txBody>
      </p:sp>
      <p:sp>
        <p:nvSpPr>
          <p:cNvPr id="11" name="TextBox 11"/>
          <p:cNvSpPr txBox="1"/>
          <p:nvPr/>
        </p:nvSpPr>
        <p:spPr>
          <a:xfrm>
            <a:off x="13995044" y="3289092"/>
            <a:ext cx="4292956" cy="634979"/>
          </a:xfrm>
          <a:prstGeom prst="rect">
            <a:avLst/>
          </a:prstGeom>
        </p:spPr>
        <p:txBody>
          <a:bodyPr lIns="0" tIns="0" rIns="0" bIns="0" rtlCol="0" anchor="t">
            <a:spAutoFit/>
          </a:bodyPr>
          <a:lstStyle/>
          <a:p>
            <a:pPr algn="ctr">
              <a:lnSpc>
                <a:spcPts val="5202"/>
              </a:lnSpc>
            </a:pPr>
            <a:r>
              <a:rPr lang="en-US" sz="4001">
                <a:solidFill>
                  <a:srgbClr val="F2F3F5"/>
                </a:solidFill>
                <a:latin typeface="Quicksand"/>
              </a:rPr>
              <a:t>privacy</a:t>
            </a:r>
          </a:p>
        </p:txBody>
      </p:sp>
      <p:sp>
        <p:nvSpPr>
          <p:cNvPr id="12" name="TextBox 12"/>
          <p:cNvSpPr txBox="1"/>
          <p:nvPr/>
        </p:nvSpPr>
        <p:spPr>
          <a:xfrm>
            <a:off x="13995044" y="4225061"/>
            <a:ext cx="4292956" cy="634979"/>
          </a:xfrm>
          <a:prstGeom prst="rect">
            <a:avLst/>
          </a:prstGeom>
        </p:spPr>
        <p:txBody>
          <a:bodyPr lIns="0" tIns="0" rIns="0" bIns="0" rtlCol="0" anchor="t">
            <a:spAutoFit/>
          </a:bodyPr>
          <a:lstStyle/>
          <a:p>
            <a:pPr algn="ctr">
              <a:lnSpc>
                <a:spcPts val="5202"/>
              </a:lnSpc>
            </a:pPr>
            <a:r>
              <a:rPr lang="en-US" sz="4001">
                <a:solidFill>
                  <a:srgbClr val="F2F3F5"/>
                </a:solidFill>
                <a:latin typeface="Quicksand"/>
              </a:rPr>
              <a:t>block</a:t>
            </a:r>
          </a:p>
        </p:txBody>
      </p:sp>
      <p:sp>
        <p:nvSpPr>
          <p:cNvPr id="13" name="TextBox 13"/>
          <p:cNvSpPr txBox="1"/>
          <p:nvPr/>
        </p:nvSpPr>
        <p:spPr>
          <a:xfrm>
            <a:off x="13995044" y="5161030"/>
            <a:ext cx="4292956" cy="634979"/>
          </a:xfrm>
          <a:prstGeom prst="rect">
            <a:avLst/>
          </a:prstGeom>
        </p:spPr>
        <p:txBody>
          <a:bodyPr lIns="0" tIns="0" rIns="0" bIns="0" rtlCol="0" anchor="t">
            <a:spAutoFit/>
          </a:bodyPr>
          <a:lstStyle/>
          <a:p>
            <a:pPr algn="ctr">
              <a:lnSpc>
                <a:spcPts val="5202"/>
              </a:lnSpc>
            </a:pPr>
            <a:r>
              <a:rPr lang="en-US" sz="4001">
                <a:solidFill>
                  <a:srgbClr val="F2F3F5"/>
                </a:solidFill>
                <a:latin typeface="Quicksand"/>
              </a:rPr>
              <a:t>clickbait</a:t>
            </a:r>
          </a:p>
        </p:txBody>
      </p:sp>
      <p:sp>
        <p:nvSpPr>
          <p:cNvPr id="14" name="TextBox 14"/>
          <p:cNvSpPr txBox="1"/>
          <p:nvPr/>
        </p:nvSpPr>
        <p:spPr>
          <a:xfrm>
            <a:off x="0" y="2333910"/>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grooming</a:t>
            </a:r>
          </a:p>
        </p:txBody>
      </p:sp>
      <p:sp>
        <p:nvSpPr>
          <p:cNvPr id="15" name="TextBox 15"/>
          <p:cNvSpPr txBox="1"/>
          <p:nvPr/>
        </p:nvSpPr>
        <p:spPr>
          <a:xfrm>
            <a:off x="0" y="3270042"/>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incel</a:t>
            </a:r>
          </a:p>
        </p:txBody>
      </p:sp>
      <p:sp>
        <p:nvSpPr>
          <p:cNvPr id="16" name="TextBox 16"/>
          <p:cNvSpPr txBox="1"/>
          <p:nvPr/>
        </p:nvSpPr>
        <p:spPr>
          <a:xfrm>
            <a:off x="0" y="4206011"/>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misogyny</a:t>
            </a:r>
          </a:p>
        </p:txBody>
      </p:sp>
      <p:sp>
        <p:nvSpPr>
          <p:cNvPr id="17" name="TextBox 17"/>
          <p:cNvSpPr txBox="1"/>
          <p:nvPr/>
        </p:nvSpPr>
        <p:spPr>
          <a:xfrm>
            <a:off x="0" y="5141980"/>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cyberbullying</a:t>
            </a:r>
          </a:p>
        </p:txBody>
      </p:sp>
      <p:sp>
        <p:nvSpPr>
          <p:cNvPr id="18" name="TextBox 18"/>
          <p:cNvSpPr txBox="1"/>
          <p:nvPr/>
        </p:nvSpPr>
        <p:spPr>
          <a:xfrm>
            <a:off x="0" y="6077949"/>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catfishing</a:t>
            </a:r>
          </a:p>
        </p:txBody>
      </p:sp>
      <p:sp>
        <p:nvSpPr>
          <p:cNvPr id="19" name="TextBox 19"/>
          <p:cNvSpPr txBox="1"/>
          <p:nvPr/>
        </p:nvSpPr>
        <p:spPr>
          <a:xfrm>
            <a:off x="0" y="7013918"/>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location</a:t>
            </a:r>
          </a:p>
        </p:txBody>
      </p:sp>
      <p:sp>
        <p:nvSpPr>
          <p:cNvPr id="20" name="TextBox 20"/>
          <p:cNvSpPr txBox="1"/>
          <p:nvPr/>
        </p:nvSpPr>
        <p:spPr>
          <a:xfrm>
            <a:off x="13995044" y="6100809"/>
            <a:ext cx="4292956" cy="634979"/>
          </a:xfrm>
          <a:prstGeom prst="rect">
            <a:avLst/>
          </a:prstGeom>
        </p:spPr>
        <p:txBody>
          <a:bodyPr lIns="0" tIns="0" rIns="0" bIns="0" rtlCol="0" anchor="t">
            <a:spAutoFit/>
          </a:bodyPr>
          <a:lstStyle/>
          <a:p>
            <a:pPr algn="ctr">
              <a:lnSpc>
                <a:spcPts val="5202"/>
              </a:lnSpc>
            </a:pPr>
            <a:r>
              <a:rPr lang="en-US" sz="4001">
                <a:solidFill>
                  <a:srgbClr val="F2F3F5"/>
                </a:solidFill>
                <a:latin typeface="Quicksand"/>
              </a:rPr>
              <a:t>revenge porn</a:t>
            </a:r>
          </a:p>
        </p:txBody>
      </p:sp>
      <p:sp>
        <p:nvSpPr>
          <p:cNvPr id="21" name="TextBox 21"/>
          <p:cNvSpPr txBox="1"/>
          <p:nvPr/>
        </p:nvSpPr>
        <p:spPr>
          <a:xfrm>
            <a:off x="13995044" y="7013918"/>
            <a:ext cx="4254857" cy="654050"/>
          </a:xfrm>
          <a:prstGeom prst="rect">
            <a:avLst/>
          </a:prstGeom>
        </p:spPr>
        <p:txBody>
          <a:bodyPr lIns="0" tIns="0" rIns="0" bIns="0" rtlCol="0" anchor="t">
            <a:spAutoFit/>
          </a:bodyPr>
          <a:lstStyle/>
          <a:p>
            <a:pPr algn="ctr">
              <a:lnSpc>
                <a:spcPts val="5200"/>
              </a:lnSpc>
            </a:pPr>
            <a:r>
              <a:rPr lang="en-US" sz="4000">
                <a:solidFill>
                  <a:srgbClr val="F2F3F5"/>
                </a:solidFill>
                <a:latin typeface="Quicksand"/>
              </a:rPr>
              <a:t>algorithm</a:t>
            </a:r>
          </a:p>
        </p:txBody>
      </p:sp>
      <p:grpSp>
        <p:nvGrpSpPr>
          <p:cNvPr id="22" name="Group 22"/>
          <p:cNvGrpSpPr/>
          <p:nvPr/>
        </p:nvGrpSpPr>
        <p:grpSpPr>
          <a:xfrm rot="-5400000">
            <a:off x="10102306" y="389168"/>
            <a:ext cx="605199" cy="3379535"/>
            <a:chOff x="0" y="0"/>
            <a:chExt cx="159394" cy="890083"/>
          </a:xfrm>
        </p:grpSpPr>
        <p:sp>
          <p:nvSpPr>
            <p:cNvPr id="23" name="Freeform 23"/>
            <p:cNvSpPr/>
            <p:nvPr/>
          </p:nvSpPr>
          <p:spPr>
            <a:xfrm>
              <a:off x="0" y="0"/>
              <a:ext cx="159394" cy="890083"/>
            </a:xfrm>
            <a:custGeom>
              <a:avLst/>
              <a:gdLst/>
              <a:ahLst/>
              <a:cxnLst/>
              <a:rect l="l" t="t" r="r" b="b"/>
              <a:pathLst>
                <a:path w="159394" h="890083">
                  <a:moveTo>
                    <a:pt x="79697" y="0"/>
                  </a:moveTo>
                  <a:lnTo>
                    <a:pt x="79697" y="0"/>
                  </a:lnTo>
                  <a:cubicBezTo>
                    <a:pt x="100834" y="0"/>
                    <a:pt x="121105" y="8397"/>
                    <a:pt x="136051" y="23343"/>
                  </a:cubicBezTo>
                  <a:cubicBezTo>
                    <a:pt x="150997" y="38289"/>
                    <a:pt x="159394" y="58560"/>
                    <a:pt x="159394" y="79697"/>
                  </a:cubicBezTo>
                  <a:lnTo>
                    <a:pt x="159394" y="810386"/>
                  </a:lnTo>
                  <a:cubicBezTo>
                    <a:pt x="159394" y="831523"/>
                    <a:pt x="150997" y="851795"/>
                    <a:pt x="136051" y="866741"/>
                  </a:cubicBezTo>
                  <a:cubicBezTo>
                    <a:pt x="121105" y="881687"/>
                    <a:pt x="100834" y="890083"/>
                    <a:pt x="79697" y="890083"/>
                  </a:cubicBezTo>
                  <a:lnTo>
                    <a:pt x="79697" y="890083"/>
                  </a:lnTo>
                  <a:cubicBezTo>
                    <a:pt x="58560" y="890083"/>
                    <a:pt x="38289" y="881687"/>
                    <a:pt x="23343" y="866741"/>
                  </a:cubicBezTo>
                  <a:cubicBezTo>
                    <a:pt x="8397" y="851795"/>
                    <a:pt x="0" y="831523"/>
                    <a:pt x="0" y="810386"/>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24" name="TextBox 24"/>
            <p:cNvSpPr txBox="1"/>
            <p:nvPr/>
          </p:nvSpPr>
          <p:spPr>
            <a:xfrm>
              <a:off x="0" y="-76200"/>
              <a:ext cx="159394" cy="966283"/>
            </a:xfrm>
            <a:prstGeom prst="rect">
              <a:avLst/>
            </a:prstGeom>
          </p:spPr>
          <p:txBody>
            <a:bodyPr lIns="50800" tIns="50800" rIns="50800" bIns="50800" rtlCol="0" anchor="ctr"/>
            <a:lstStyle/>
            <a:p>
              <a:pPr algn="ctr">
                <a:lnSpc>
                  <a:spcPts val="3640"/>
                </a:lnSpc>
              </a:pPr>
              <a:endParaRPr/>
            </a:p>
          </p:txBody>
        </p:sp>
      </p:grpSp>
      <p:grpSp>
        <p:nvGrpSpPr>
          <p:cNvPr id="25" name="Group 25"/>
          <p:cNvGrpSpPr/>
          <p:nvPr/>
        </p:nvGrpSpPr>
        <p:grpSpPr>
          <a:xfrm rot="-5400000">
            <a:off x="8170332" y="5342826"/>
            <a:ext cx="605199" cy="8436148"/>
            <a:chOff x="0" y="0"/>
            <a:chExt cx="159394" cy="2221866"/>
          </a:xfrm>
        </p:grpSpPr>
        <p:sp>
          <p:nvSpPr>
            <p:cNvPr id="26" name="Freeform 26"/>
            <p:cNvSpPr/>
            <p:nvPr/>
          </p:nvSpPr>
          <p:spPr>
            <a:xfrm>
              <a:off x="0" y="0"/>
              <a:ext cx="159394" cy="2221866"/>
            </a:xfrm>
            <a:custGeom>
              <a:avLst/>
              <a:gdLst/>
              <a:ahLst/>
              <a:cxnLst/>
              <a:rect l="l" t="t" r="r" b="b"/>
              <a:pathLst>
                <a:path w="159394" h="2221866">
                  <a:moveTo>
                    <a:pt x="79697" y="0"/>
                  </a:moveTo>
                  <a:lnTo>
                    <a:pt x="79697" y="0"/>
                  </a:lnTo>
                  <a:cubicBezTo>
                    <a:pt x="100834" y="0"/>
                    <a:pt x="121105" y="8397"/>
                    <a:pt x="136051" y="23343"/>
                  </a:cubicBezTo>
                  <a:cubicBezTo>
                    <a:pt x="150997" y="38289"/>
                    <a:pt x="159394" y="58560"/>
                    <a:pt x="159394" y="79697"/>
                  </a:cubicBezTo>
                  <a:lnTo>
                    <a:pt x="159394" y="2142169"/>
                  </a:lnTo>
                  <a:cubicBezTo>
                    <a:pt x="159394" y="2163306"/>
                    <a:pt x="150997" y="2183577"/>
                    <a:pt x="136051" y="2198523"/>
                  </a:cubicBezTo>
                  <a:cubicBezTo>
                    <a:pt x="121105" y="2213470"/>
                    <a:pt x="100834" y="2221866"/>
                    <a:pt x="79697" y="2221866"/>
                  </a:cubicBezTo>
                  <a:lnTo>
                    <a:pt x="79697" y="2221866"/>
                  </a:lnTo>
                  <a:cubicBezTo>
                    <a:pt x="58560" y="2221866"/>
                    <a:pt x="38289" y="2213470"/>
                    <a:pt x="23343" y="2198523"/>
                  </a:cubicBezTo>
                  <a:cubicBezTo>
                    <a:pt x="8397" y="2183577"/>
                    <a:pt x="0" y="2163306"/>
                    <a:pt x="0" y="2142169"/>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27" name="TextBox 27"/>
            <p:cNvSpPr txBox="1"/>
            <p:nvPr/>
          </p:nvSpPr>
          <p:spPr>
            <a:xfrm>
              <a:off x="0" y="-76200"/>
              <a:ext cx="159394" cy="2298066"/>
            </a:xfrm>
            <a:prstGeom prst="rect">
              <a:avLst/>
            </a:prstGeom>
          </p:spPr>
          <p:txBody>
            <a:bodyPr lIns="50800" tIns="50800" rIns="50800" bIns="50800" rtlCol="0" anchor="ctr"/>
            <a:lstStyle/>
            <a:p>
              <a:pPr algn="ctr">
                <a:lnSpc>
                  <a:spcPts val="3640"/>
                </a:lnSpc>
              </a:pPr>
              <a:endParaRPr/>
            </a:p>
          </p:txBody>
        </p:sp>
      </p:grpSp>
      <p:grpSp>
        <p:nvGrpSpPr>
          <p:cNvPr id="28" name="Group 28"/>
          <p:cNvGrpSpPr/>
          <p:nvPr/>
        </p:nvGrpSpPr>
        <p:grpSpPr>
          <a:xfrm>
            <a:off x="13370794" y="1770130"/>
            <a:ext cx="605199" cy="5433784"/>
            <a:chOff x="0" y="0"/>
            <a:chExt cx="159394" cy="1431120"/>
          </a:xfrm>
        </p:grpSpPr>
        <p:sp>
          <p:nvSpPr>
            <p:cNvPr id="29" name="Freeform 29"/>
            <p:cNvSpPr/>
            <p:nvPr/>
          </p:nvSpPr>
          <p:spPr>
            <a:xfrm>
              <a:off x="0" y="0"/>
              <a:ext cx="159394" cy="1431120"/>
            </a:xfrm>
            <a:custGeom>
              <a:avLst/>
              <a:gdLst/>
              <a:ahLst/>
              <a:cxnLst/>
              <a:rect l="l" t="t" r="r" b="b"/>
              <a:pathLst>
                <a:path w="159394" h="1431120">
                  <a:moveTo>
                    <a:pt x="79697" y="0"/>
                  </a:moveTo>
                  <a:lnTo>
                    <a:pt x="79697" y="0"/>
                  </a:lnTo>
                  <a:cubicBezTo>
                    <a:pt x="100834" y="0"/>
                    <a:pt x="121105" y="8397"/>
                    <a:pt x="136051" y="23343"/>
                  </a:cubicBezTo>
                  <a:cubicBezTo>
                    <a:pt x="150997" y="38289"/>
                    <a:pt x="159394" y="58560"/>
                    <a:pt x="159394" y="79697"/>
                  </a:cubicBezTo>
                  <a:lnTo>
                    <a:pt x="159394" y="1351423"/>
                  </a:lnTo>
                  <a:cubicBezTo>
                    <a:pt x="159394" y="1372560"/>
                    <a:pt x="150997" y="1392831"/>
                    <a:pt x="136051" y="1407777"/>
                  </a:cubicBezTo>
                  <a:cubicBezTo>
                    <a:pt x="121105" y="1422724"/>
                    <a:pt x="100834" y="1431120"/>
                    <a:pt x="79697" y="1431120"/>
                  </a:cubicBezTo>
                  <a:lnTo>
                    <a:pt x="79697" y="1431120"/>
                  </a:lnTo>
                  <a:cubicBezTo>
                    <a:pt x="58560" y="1431120"/>
                    <a:pt x="38289" y="1422724"/>
                    <a:pt x="23343" y="1407777"/>
                  </a:cubicBezTo>
                  <a:cubicBezTo>
                    <a:pt x="8397" y="1392831"/>
                    <a:pt x="0" y="1372560"/>
                    <a:pt x="0" y="1351423"/>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30" name="TextBox 30"/>
            <p:cNvSpPr txBox="1"/>
            <p:nvPr/>
          </p:nvSpPr>
          <p:spPr>
            <a:xfrm>
              <a:off x="0" y="-76200"/>
              <a:ext cx="159394" cy="1507320"/>
            </a:xfrm>
            <a:prstGeom prst="rect">
              <a:avLst/>
            </a:prstGeom>
          </p:spPr>
          <p:txBody>
            <a:bodyPr lIns="50800" tIns="50800" rIns="50800" bIns="50800" rtlCol="0" anchor="ctr"/>
            <a:lstStyle/>
            <a:p>
              <a:pPr algn="ctr">
                <a:lnSpc>
                  <a:spcPts val="3640"/>
                </a:lnSpc>
              </a:pPr>
              <a:endParaRPr/>
            </a:p>
          </p:txBody>
        </p:sp>
      </p:grpSp>
      <p:grpSp>
        <p:nvGrpSpPr>
          <p:cNvPr id="31" name="Group 31"/>
          <p:cNvGrpSpPr/>
          <p:nvPr/>
        </p:nvGrpSpPr>
        <p:grpSpPr>
          <a:xfrm>
            <a:off x="11422799" y="2866941"/>
            <a:ext cx="605199" cy="5955247"/>
            <a:chOff x="0" y="0"/>
            <a:chExt cx="159394" cy="1568460"/>
          </a:xfrm>
        </p:grpSpPr>
        <p:sp>
          <p:nvSpPr>
            <p:cNvPr id="32" name="Freeform 32"/>
            <p:cNvSpPr/>
            <p:nvPr/>
          </p:nvSpPr>
          <p:spPr>
            <a:xfrm>
              <a:off x="0" y="0"/>
              <a:ext cx="159394" cy="1568460"/>
            </a:xfrm>
            <a:custGeom>
              <a:avLst/>
              <a:gdLst/>
              <a:ahLst/>
              <a:cxnLst/>
              <a:rect l="l" t="t" r="r" b="b"/>
              <a:pathLst>
                <a:path w="159394" h="1568460">
                  <a:moveTo>
                    <a:pt x="79697" y="0"/>
                  </a:moveTo>
                  <a:lnTo>
                    <a:pt x="79697" y="0"/>
                  </a:lnTo>
                  <a:cubicBezTo>
                    <a:pt x="100834" y="0"/>
                    <a:pt x="121105" y="8397"/>
                    <a:pt x="136051" y="23343"/>
                  </a:cubicBezTo>
                  <a:cubicBezTo>
                    <a:pt x="150997" y="38289"/>
                    <a:pt x="159394" y="58560"/>
                    <a:pt x="159394" y="79697"/>
                  </a:cubicBezTo>
                  <a:lnTo>
                    <a:pt x="159394" y="1488763"/>
                  </a:lnTo>
                  <a:cubicBezTo>
                    <a:pt x="159394" y="1509900"/>
                    <a:pt x="150997" y="1530171"/>
                    <a:pt x="136051" y="1545117"/>
                  </a:cubicBezTo>
                  <a:cubicBezTo>
                    <a:pt x="121105" y="1560064"/>
                    <a:pt x="100834" y="1568460"/>
                    <a:pt x="79697" y="1568460"/>
                  </a:cubicBezTo>
                  <a:lnTo>
                    <a:pt x="79697" y="1568460"/>
                  </a:lnTo>
                  <a:cubicBezTo>
                    <a:pt x="58560" y="1568460"/>
                    <a:pt x="38289" y="1560064"/>
                    <a:pt x="23343" y="1545117"/>
                  </a:cubicBezTo>
                  <a:cubicBezTo>
                    <a:pt x="8397" y="1530171"/>
                    <a:pt x="0" y="1509900"/>
                    <a:pt x="0" y="1488763"/>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33" name="TextBox 33"/>
            <p:cNvSpPr txBox="1"/>
            <p:nvPr/>
          </p:nvSpPr>
          <p:spPr>
            <a:xfrm>
              <a:off x="0" y="-76200"/>
              <a:ext cx="159394" cy="1644660"/>
            </a:xfrm>
            <a:prstGeom prst="rect">
              <a:avLst/>
            </a:prstGeom>
          </p:spPr>
          <p:txBody>
            <a:bodyPr lIns="50800" tIns="50800" rIns="50800" bIns="50800" rtlCol="0" anchor="ctr"/>
            <a:lstStyle/>
            <a:p>
              <a:pPr algn="ctr">
                <a:lnSpc>
                  <a:spcPts val="3640"/>
                </a:lnSpc>
              </a:pPr>
              <a:endParaRPr/>
            </a:p>
          </p:txBody>
        </p:sp>
      </p:grpSp>
      <p:grpSp>
        <p:nvGrpSpPr>
          <p:cNvPr id="34" name="Group 34"/>
          <p:cNvGrpSpPr/>
          <p:nvPr/>
        </p:nvGrpSpPr>
        <p:grpSpPr>
          <a:xfrm>
            <a:off x="12056573" y="2866941"/>
            <a:ext cx="605199" cy="3865059"/>
            <a:chOff x="0" y="0"/>
            <a:chExt cx="159394" cy="1017958"/>
          </a:xfrm>
        </p:grpSpPr>
        <p:sp>
          <p:nvSpPr>
            <p:cNvPr id="35" name="Freeform 35"/>
            <p:cNvSpPr/>
            <p:nvPr/>
          </p:nvSpPr>
          <p:spPr>
            <a:xfrm>
              <a:off x="0" y="0"/>
              <a:ext cx="159394" cy="1017958"/>
            </a:xfrm>
            <a:custGeom>
              <a:avLst/>
              <a:gdLst/>
              <a:ahLst/>
              <a:cxnLst/>
              <a:rect l="l" t="t" r="r" b="b"/>
              <a:pathLst>
                <a:path w="159394" h="1017958">
                  <a:moveTo>
                    <a:pt x="79697" y="0"/>
                  </a:moveTo>
                  <a:lnTo>
                    <a:pt x="79697" y="0"/>
                  </a:lnTo>
                  <a:cubicBezTo>
                    <a:pt x="100834" y="0"/>
                    <a:pt x="121105" y="8397"/>
                    <a:pt x="136051" y="23343"/>
                  </a:cubicBezTo>
                  <a:cubicBezTo>
                    <a:pt x="150997" y="38289"/>
                    <a:pt x="159394" y="58560"/>
                    <a:pt x="159394" y="79697"/>
                  </a:cubicBezTo>
                  <a:lnTo>
                    <a:pt x="159394" y="938261"/>
                  </a:lnTo>
                  <a:cubicBezTo>
                    <a:pt x="159394" y="959398"/>
                    <a:pt x="150997" y="979669"/>
                    <a:pt x="136051" y="994615"/>
                  </a:cubicBezTo>
                  <a:cubicBezTo>
                    <a:pt x="121105" y="1009561"/>
                    <a:pt x="100834" y="1017958"/>
                    <a:pt x="79697" y="1017958"/>
                  </a:cubicBezTo>
                  <a:lnTo>
                    <a:pt x="79697" y="1017958"/>
                  </a:lnTo>
                  <a:cubicBezTo>
                    <a:pt x="58560" y="1017958"/>
                    <a:pt x="38289" y="1009561"/>
                    <a:pt x="23343" y="994615"/>
                  </a:cubicBezTo>
                  <a:cubicBezTo>
                    <a:pt x="8397" y="979669"/>
                    <a:pt x="0" y="959398"/>
                    <a:pt x="0" y="938261"/>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36" name="TextBox 36"/>
            <p:cNvSpPr txBox="1"/>
            <p:nvPr/>
          </p:nvSpPr>
          <p:spPr>
            <a:xfrm>
              <a:off x="0" y="-76200"/>
              <a:ext cx="159394" cy="1094158"/>
            </a:xfrm>
            <a:prstGeom prst="rect">
              <a:avLst/>
            </a:prstGeom>
          </p:spPr>
          <p:txBody>
            <a:bodyPr lIns="50800" tIns="50800" rIns="50800" bIns="50800" rtlCol="0" anchor="ctr"/>
            <a:lstStyle/>
            <a:p>
              <a:pPr algn="ctr">
                <a:lnSpc>
                  <a:spcPts val="3640"/>
                </a:lnSpc>
              </a:pPr>
              <a:endParaRPr/>
            </a:p>
          </p:txBody>
        </p:sp>
      </p:grpSp>
      <p:grpSp>
        <p:nvGrpSpPr>
          <p:cNvPr id="37" name="Group 37"/>
          <p:cNvGrpSpPr/>
          <p:nvPr/>
        </p:nvGrpSpPr>
        <p:grpSpPr>
          <a:xfrm rot="-3027987">
            <a:off x="8202867" y="1595782"/>
            <a:ext cx="605199" cy="7433464"/>
            <a:chOff x="0" y="0"/>
            <a:chExt cx="159394" cy="1957785"/>
          </a:xfrm>
        </p:grpSpPr>
        <p:sp>
          <p:nvSpPr>
            <p:cNvPr id="38" name="Freeform 38"/>
            <p:cNvSpPr/>
            <p:nvPr/>
          </p:nvSpPr>
          <p:spPr>
            <a:xfrm>
              <a:off x="0" y="0"/>
              <a:ext cx="159394" cy="1957785"/>
            </a:xfrm>
            <a:custGeom>
              <a:avLst/>
              <a:gdLst/>
              <a:ahLst/>
              <a:cxnLst/>
              <a:rect l="l" t="t" r="r" b="b"/>
              <a:pathLst>
                <a:path w="159394" h="1957785">
                  <a:moveTo>
                    <a:pt x="79697" y="0"/>
                  </a:moveTo>
                  <a:lnTo>
                    <a:pt x="79697" y="0"/>
                  </a:lnTo>
                  <a:cubicBezTo>
                    <a:pt x="100834" y="0"/>
                    <a:pt x="121105" y="8397"/>
                    <a:pt x="136051" y="23343"/>
                  </a:cubicBezTo>
                  <a:cubicBezTo>
                    <a:pt x="150997" y="38289"/>
                    <a:pt x="159394" y="58560"/>
                    <a:pt x="159394" y="79697"/>
                  </a:cubicBezTo>
                  <a:lnTo>
                    <a:pt x="159394" y="1878088"/>
                  </a:lnTo>
                  <a:cubicBezTo>
                    <a:pt x="159394" y="1899225"/>
                    <a:pt x="150997" y="1919496"/>
                    <a:pt x="136051" y="1934442"/>
                  </a:cubicBezTo>
                  <a:cubicBezTo>
                    <a:pt x="121105" y="1949388"/>
                    <a:pt x="100834" y="1957785"/>
                    <a:pt x="79697" y="1957785"/>
                  </a:cubicBezTo>
                  <a:lnTo>
                    <a:pt x="79697" y="1957785"/>
                  </a:lnTo>
                  <a:cubicBezTo>
                    <a:pt x="58560" y="1957785"/>
                    <a:pt x="38289" y="1949388"/>
                    <a:pt x="23343" y="1934442"/>
                  </a:cubicBezTo>
                  <a:cubicBezTo>
                    <a:pt x="8397" y="1919496"/>
                    <a:pt x="0" y="1899225"/>
                    <a:pt x="0" y="1878088"/>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39" name="TextBox 39"/>
            <p:cNvSpPr txBox="1"/>
            <p:nvPr/>
          </p:nvSpPr>
          <p:spPr>
            <a:xfrm>
              <a:off x="0" y="-76200"/>
              <a:ext cx="159394" cy="2033985"/>
            </a:xfrm>
            <a:prstGeom prst="rect">
              <a:avLst/>
            </a:prstGeom>
          </p:spPr>
          <p:txBody>
            <a:bodyPr lIns="50800" tIns="50800" rIns="50800" bIns="50800" rtlCol="0" anchor="ctr"/>
            <a:lstStyle/>
            <a:p>
              <a:pPr algn="ctr">
                <a:lnSpc>
                  <a:spcPts val="3640"/>
                </a:lnSpc>
              </a:pPr>
              <a:endParaRPr/>
            </a:p>
          </p:txBody>
        </p:sp>
      </p:grpSp>
      <p:grpSp>
        <p:nvGrpSpPr>
          <p:cNvPr id="40" name="Group 40"/>
          <p:cNvGrpSpPr/>
          <p:nvPr/>
        </p:nvGrpSpPr>
        <p:grpSpPr>
          <a:xfrm rot="-5400000">
            <a:off x="7539953" y="6049405"/>
            <a:ext cx="605199" cy="5907842"/>
            <a:chOff x="0" y="0"/>
            <a:chExt cx="159394" cy="1555975"/>
          </a:xfrm>
        </p:grpSpPr>
        <p:sp>
          <p:nvSpPr>
            <p:cNvPr id="41" name="Freeform 41"/>
            <p:cNvSpPr/>
            <p:nvPr/>
          </p:nvSpPr>
          <p:spPr>
            <a:xfrm>
              <a:off x="0" y="0"/>
              <a:ext cx="159394" cy="1555975"/>
            </a:xfrm>
            <a:custGeom>
              <a:avLst/>
              <a:gdLst/>
              <a:ahLst/>
              <a:cxnLst/>
              <a:rect l="l" t="t" r="r" b="b"/>
              <a:pathLst>
                <a:path w="159394" h="1555975">
                  <a:moveTo>
                    <a:pt x="79697" y="0"/>
                  </a:moveTo>
                  <a:lnTo>
                    <a:pt x="79697" y="0"/>
                  </a:lnTo>
                  <a:cubicBezTo>
                    <a:pt x="100834" y="0"/>
                    <a:pt x="121105" y="8397"/>
                    <a:pt x="136051" y="23343"/>
                  </a:cubicBezTo>
                  <a:cubicBezTo>
                    <a:pt x="150997" y="38289"/>
                    <a:pt x="159394" y="58560"/>
                    <a:pt x="159394" y="79697"/>
                  </a:cubicBezTo>
                  <a:lnTo>
                    <a:pt x="159394" y="1476278"/>
                  </a:lnTo>
                  <a:cubicBezTo>
                    <a:pt x="159394" y="1497415"/>
                    <a:pt x="150997" y="1517686"/>
                    <a:pt x="136051" y="1532632"/>
                  </a:cubicBezTo>
                  <a:cubicBezTo>
                    <a:pt x="121105" y="1547578"/>
                    <a:pt x="100834" y="1555975"/>
                    <a:pt x="79697" y="1555975"/>
                  </a:cubicBezTo>
                  <a:lnTo>
                    <a:pt x="79697" y="1555975"/>
                  </a:lnTo>
                  <a:cubicBezTo>
                    <a:pt x="58560" y="1555975"/>
                    <a:pt x="38289" y="1547578"/>
                    <a:pt x="23343" y="1532632"/>
                  </a:cubicBezTo>
                  <a:cubicBezTo>
                    <a:pt x="8397" y="1517686"/>
                    <a:pt x="0" y="1497415"/>
                    <a:pt x="0" y="1476278"/>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42" name="TextBox 42"/>
            <p:cNvSpPr txBox="1"/>
            <p:nvPr/>
          </p:nvSpPr>
          <p:spPr>
            <a:xfrm>
              <a:off x="0" y="-76200"/>
              <a:ext cx="159394" cy="1632175"/>
            </a:xfrm>
            <a:prstGeom prst="rect">
              <a:avLst/>
            </a:prstGeom>
          </p:spPr>
          <p:txBody>
            <a:bodyPr lIns="50800" tIns="50800" rIns="50800" bIns="50800" rtlCol="0" anchor="ctr"/>
            <a:lstStyle/>
            <a:p>
              <a:pPr algn="ctr">
                <a:lnSpc>
                  <a:spcPts val="3640"/>
                </a:lnSpc>
              </a:pPr>
              <a:endParaRPr/>
            </a:p>
          </p:txBody>
        </p:sp>
      </p:grpSp>
      <p:grpSp>
        <p:nvGrpSpPr>
          <p:cNvPr id="43" name="Group 43"/>
          <p:cNvGrpSpPr/>
          <p:nvPr/>
        </p:nvGrpSpPr>
        <p:grpSpPr>
          <a:xfrm rot="-5400000">
            <a:off x="7539953" y="5508034"/>
            <a:ext cx="605199" cy="5907842"/>
            <a:chOff x="0" y="0"/>
            <a:chExt cx="159394" cy="1555975"/>
          </a:xfrm>
        </p:grpSpPr>
        <p:sp>
          <p:nvSpPr>
            <p:cNvPr id="44" name="Freeform 44"/>
            <p:cNvSpPr/>
            <p:nvPr/>
          </p:nvSpPr>
          <p:spPr>
            <a:xfrm>
              <a:off x="0" y="0"/>
              <a:ext cx="159394" cy="1555975"/>
            </a:xfrm>
            <a:custGeom>
              <a:avLst/>
              <a:gdLst/>
              <a:ahLst/>
              <a:cxnLst/>
              <a:rect l="l" t="t" r="r" b="b"/>
              <a:pathLst>
                <a:path w="159394" h="1555975">
                  <a:moveTo>
                    <a:pt x="79697" y="0"/>
                  </a:moveTo>
                  <a:lnTo>
                    <a:pt x="79697" y="0"/>
                  </a:lnTo>
                  <a:cubicBezTo>
                    <a:pt x="100834" y="0"/>
                    <a:pt x="121105" y="8397"/>
                    <a:pt x="136051" y="23343"/>
                  </a:cubicBezTo>
                  <a:cubicBezTo>
                    <a:pt x="150997" y="38289"/>
                    <a:pt x="159394" y="58560"/>
                    <a:pt x="159394" y="79697"/>
                  </a:cubicBezTo>
                  <a:lnTo>
                    <a:pt x="159394" y="1476278"/>
                  </a:lnTo>
                  <a:cubicBezTo>
                    <a:pt x="159394" y="1497415"/>
                    <a:pt x="150997" y="1517686"/>
                    <a:pt x="136051" y="1532632"/>
                  </a:cubicBezTo>
                  <a:cubicBezTo>
                    <a:pt x="121105" y="1547578"/>
                    <a:pt x="100834" y="1555975"/>
                    <a:pt x="79697" y="1555975"/>
                  </a:cubicBezTo>
                  <a:lnTo>
                    <a:pt x="79697" y="1555975"/>
                  </a:lnTo>
                  <a:cubicBezTo>
                    <a:pt x="58560" y="1555975"/>
                    <a:pt x="38289" y="1547578"/>
                    <a:pt x="23343" y="1532632"/>
                  </a:cubicBezTo>
                  <a:cubicBezTo>
                    <a:pt x="8397" y="1517686"/>
                    <a:pt x="0" y="1497415"/>
                    <a:pt x="0" y="1476278"/>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45" name="TextBox 45"/>
            <p:cNvSpPr txBox="1"/>
            <p:nvPr/>
          </p:nvSpPr>
          <p:spPr>
            <a:xfrm>
              <a:off x="0" y="-76200"/>
              <a:ext cx="159394" cy="1632175"/>
            </a:xfrm>
            <a:prstGeom prst="rect">
              <a:avLst/>
            </a:prstGeom>
          </p:spPr>
          <p:txBody>
            <a:bodyPr lIns="50800" tIns="50800" rIns="50800" bIns="50800" rtlCol="0" anchor="ctr"/>
            <a:lstStyle/>
            <a:p>
              <a:pPr algn="ctr">
                <a:lnSpc>
                  <a:spcPts val="3640"/>
                </a:lnSpc>
              </a:pPr>
              <a:endParaRPr/>
            </a:p>
          </p:txBody>
        </p:sp>
      </p:grpSp>
      <p:grpSp>
        <p:nvGrpSpPr>
          <p:cNvPr id="46" name="Group 46"/>
          <p:cNvGrpSpPr/>
          <p:nvPr/>
        </p:nvGrpSpPr>
        <p:grpSpPr>
          <a:xfrm>
            <a:off x="5573570" y="4405300"/>
            <a:ext cx="605199" cy="4359254"/>
            <a:chOff x="0" y="0"/>
            <a:chExt cx="159394" cy="1148116"/>
          </a:xfrm>
        </p:grpSpPr>
        <p:sp>
          <p:nvSpPr>
            <p:cNvPr id="47" name="Freeform 47"/>
            <p:cNvSpPr/>
            <p:nvPr/>
          </p:nvSpPr>
          <p:spPr>
            <a:xfrm>
              <a:off x="0" y="0"/>
              <a:ext cx="159394" cy="1148116"/>
            </a:xfrm>
            <a:custGeom>
              <a:avLst/>
              <a:gdLst/>
              <a:ahLst/>
              <a:cxnLst/>
              <a:rect l="l" t="t" r="r" b="b"/>
              <a:pathLst>
                <a:path w="159394" h="1148116">
                  <a:moveTo>
                    <a:pt x="79697" y="0"/>
                  </a:moveTo>
                  <a:lnTo>
                    <a:pt x="79697" y="0"/>
                  </a:lnTo>
                  <a:cubicBezTo>
                    <a:pt x="100834" y="0"/>
                    <a:pt x="121105" y="8397"/>
                    <a:pt x="136051" y="23343"/>
                  </a:cubicBezTo>
                  <a:cubicBezTo>
                    <a:pt x="150997" y="38289"/>
                    <a:pt x="159394" y="58560"/>
                    <a:pt x="159394" y="79697"/>
                  </a:cubicBezTo>
                  <a:lnTo>
                    <a:pt x="159394" y="1068419"/>
                  </a:lnTo>
                  <a:cubicBezTo>
                    <a:pt x="159394" y="1089556"/>
                    <a:pt x="150997" y="1109827"/>
                    <a:pt x="136051" y="1124773"/>
                  </a:cubicBezTo>
                  <a:cubicBezTo>
                    <a:pt x="121105" y="1139720"/>
                    <a:pt x="100834" y="1148116"/>
                    <a:pt x="79697" y="1148116"/>
                  </a:cubicBezTo>
                  <a:lnTo>
                    <a:pt x="79697" y="1148116"/>
                  </a:lnTo>
                  <a:cubicBezTo>
                    <a:pt x="58560" y="1148116"/>
                    <a:pt x="38289" y="1139720"/>
                    <a:pt x="23343" y="1124773"/>
                  </a:cubicBezTo>
                  <a:cubicBezTo>
                    <a:pt x="8397" y="1109827"/>
                    <a:pt x="0" y="1089556"/>
                    <a:pt x="0" y="1068419"/>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48" name="TextBox 48"/>
            <p:cNvSpPr txBox="1"/>
            <p:nvPr/>
          </p:nvSpPr>
          <p:spPr>
            <a:xfrm>
              <a:off x="0" y="-76200"/>
              <a:ext cx="159394" cy="1224316"/>
            </a:xfrm>
            <a:prstGeom prst="rect">
              <a:avLst/>
            </a:prstGeom>
          </p:spPr>
          <p:txBody>
            <a:bodyPr lIns="50800" tIns="50800" rIns="50800" bIns="50800" rtlCol="0" anchor="ctr"/>
            <a:lstStyle/>
            <a:p>
              <a:pPr algn="ctr">
                <a:lnSpc>
                  <a:spcPts val="3640"/>
                </a:lnSpc>
              </a:pPr>
              <a:endParaRPr/>
            </a:p>
          </p:txBody>
        </p:sp>
      </p:grpSp>
      <p:grpSp>
        <p:nvGrpSpPr>
          <p:cNvPr id="49" name="Group 49"/>
          <p:cNvGrpSpPr/>
          <p:nvPr/>
        </p:nvGrpSpPr>
        <p:grpSpPr>
          <a:xfrm>
            <a:off x="9474574" y="2829797"/>
            <a:ext cx="605199" cy="2790528"/>
            <a:chOff x="0" y="0"/>
            <a:chExt cx="159394" cy="734954"/>
          </a:xfrm>
        </p:grpSpPr>
        <p:sp>
          <p:nvSpPr>
            <p:cNvPr id="50" name="Freeform 50"/>
            <p:cNvSpPr/>
            <p:nvPr/>
          </p:nvSpPr>
          <p:spPr>
            <a:xfrm>
              <a:off x="0" y="0"/>
              <a:ext cx="159394" cy="734954"/>
            </a:xfrm>
            <a:custGeom>
              <a:avLst/>
              <a:gdLst/>
              <a:ahLst/>
              <a:cxnLst/>
              <a:rect l="l" t="t" r="r" b="b"/>
              <a:pathLst>
                <a:path w="159394" h="734954">
                  <a:moveTo>
                    <a:pt x="79697" y="0"/>
                  </a:moveTo>
                  <a:lnTo>
                    <a:pt x="79697" y="0"/>
                  </a:lnTo>
                  <a:cubicBezTo>
                    <a:pt x="100834" y="0"/>
                    <a:pt x="121105" y="8397"/>
                    <a:pt x="136051" y="23343"/>
                  </a:cubicBezTo>
                  <a:cubicBezTo>
                    <a:pt x="150997" y="38289"/>
                    <a:pt x="159394" y="58560"/>
                    <a:pt x="159394" y="79697"/>
                  </a:cubicBezTo>
                  <a:lnTo>
                    <a:pt x="159394" y="655257"/>
                  </a:lnTo>
                  <a:cubicBezTo>
                    <a:pt x="159394" y="676394"/>
                    <a:pt x="150997" y="696665"/>
                    <a:pt x="136051" y="711611"/>
                  </a:cubicBezTo>
                  <a:cubicBezTo>
                    <a:pt x="121105" y="726557"/>
                    <a:pt x="100834" y="734954"/>
                    <a:pt x="79697" y="734954"/>
                  </a:cubicBezTo>
                  <a:lnTo>
                    <a:pt x="79697" y="734954"/>
                  </a:lnTo>
                  <a:cubicBezTo>
                    <a:pt x="58560" y="734954"/>
                    <a:pt x="38289" y="726557"/>
                    <a:pt x="23343" y="711611"/>
                  </a:cubicBezTo>
                  <a:cubicBezTo>
                    <a:pt x="8397" y="696665"/>
                    <a:pt x="0" y="676394"/>
                    <a:pt x="0" y="655257"/>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51" name="TextBox 51"/>
            <p:cNvSpPr txBox="1"/>
            <p:nvPr/>
          </p:nvSpPr>
          <p:spPr>
            <a:xfrm>
              <a:off x="0" y="-76200"/>
              <a:ext cx="159394" cy="811154"/>
            </a:xfrm>
            <a:prstGeom prst="rect">
              <a:avLst/>
            </a:prstGeom>
          </p:spPr>
          <p:txBody>
            <a:bodyPr lIns="50800" tIns="50800" rIns="50800" bIns="50800" rtlCol="0" anchor="ctr"/>
            <a:lstStyle/>
            <a:p>
              <a:pPr algn="ctr">
                <a:lnSpc>
                  <a:spcPts val="3640"/>
                </a:lnSpc>
              </a:pPr>
              <a:endParaRPr/>
            </a:p>
          </p:txBody>
        </p:sp>
      </p:grpSp>
      <p:grpSp>
        <p:nvGrpSpPr>
          <p:cNvPr id="52" name="Group 52"/>
          <p:cNvGrpSpPr/>
          <p:nvPr/>
        </p:nvGrpSpPr>
        <p:grpSpPr>
          <a:xfrm rot="-3027987">
            <a:off x="7212398" y="2284083"/>
            <a:ext cx="605199" cy="6569011"/>
            <a:chOff x="0" y="0"/>
            <a:chExt cx="159394" cy="1730110"/>
          </a:xfrm>
        </p:grpSpPr>
        <p:sp>
          <p:nvSpPr>
            <p:cNvPr id="53" name="Freeform 53"/>
            <p:cNvSpPr/>
            <p:nvPr/>
          </p:nvSpPr>
          <p:spPr>
            <a:xfrm>
              <a:off x="0" y="0"/>
              <a:ext cx="159394" cy="1730110"/>
            </a:xfrm>
            <a:custGeom>
              <a:avLst/>
              <a:gdLst/>
              <a:ahLst/>
              <a:cxnLst/>
              <a:rect l="l" t="t" r="r" b="b"/>
              <a:pathLst>
                <a:path w="159394" h="1730110">
                  <a:moveTo>
                    <a:pt x="79697" y="0"/>
                  </a:moveTo>
                  <a:lnTo>
                    <a:pt x="79697" y="0"/>
                  </a:lnTo>
                  <a:cubicBezTo>
                    <a:pt x="100834" y="0"/>
                    <a:pt x="121105" y="8397"/>
                    <a:pt x="136051" y="23343"/>
                  </a:cubicBezTo>
                  <a:cubicBezTo>
                    <a:pt x="150997" y="38289"/>
                    <a:pt x="159394" y="58560"/>
                    <a:pt x="159394" y="79697"/>
                  </a:cubicBezTo>
                  <a:lnTo>
                    <a:pt x="159394" y="1650413"/>
                  </a:lnTo>
                  <a:cubicBezTo>
                    <a:pt x="159394" y="1671550"/>
                    <a:pt x="150997" y="1691821"/>
                    <a:pt x="136051" y="1706767"/>
                  </a:cubicBezTo>
                  <a:cubicBezTo>
                    <a:pt x="121105" y="1721714"/>
                    <a:pt x="100834" y="1730110"/>
                    <a:pt x="79697" y="1730110"/>
                  </a:cubicBezTo>
                  <a:lnTo>
                    <a:pt x="79697" y="1730110"/>
                  </a:lnTo>
                  <a:cubicBezTo>
                    <a:pt x="58560" y="1730110"/>
                    <a:pt x="38289" y="1721714"/>
                    <a:pt x="23343" y="1706767"/>
                  </a:cubicBezTo>
                  <a:cubicBezTo>
                    <a:pt x="8397" y="1691821"/>
                    <a:pt x="0" y="1671550"/>
                    <a:pt x="0" y="1650413"/>
                  </a:cubicBezTo>
                  <a:lnTo>
                    <a:pt x="0" y="79697"/>
                  </a:lnTo>
                  <a:cubicBezTo>
                    <a:pt x="0" y="58560"/>
                    <a:pt x="8397" y="38289"/>
                    <a:pt x="23343" y="23343"/>
                  </a:cubicBezTo>
                  <a:cubicBezTo>
                    <a:pt x="38289" y="8397"/>
                    <a:pt x="58560" y="0"/>
                    <a:pt x="79697" y="0"/>
                  </a:cubicBezTo>
                  <a:close/>
                </a:path>
              </a:pathLst>
            </a:custGeom>
            <a:solidFill>
              <a:srgbClr val="000000">
                <a:alpha val="0"/>
              </a:srgbClr>
            </a:solidFill>
            <a:ln w="76200" cap="rnd">
              <a:solidFill>
                <a:srgbClr val="D8DE26"/>
              </a:solidFill>
              <a:prstDash val="solid"/>
              <a:round/>
            </a:ln>
          </p:spPr>
          <p:txBody>
            <a:bodyPr/>
            <a:lstStyle/>
            <a:p>
              <a:endParaRPr lang="en-GB"/>
            </a:p>
          </p:txBody>
        </p:sp>
        <p:sp>
          <p:nvSpPr>
            <p:cNvPr id="54" name="TextBox 54"/>
            <p:cNvSpPr txBox="1"/>
            <p:nvPr/>
          </p:nvSpPr>
          <p:spPr>
            <a:xfrm>
              <a:off x="0" y="-76200"/>
              <a:ext cx="159394" cy="1806310"/>
            </a:xfrm>
            <a:prstGeom prst="rect">
              <a:avLst/>
            </a:prstGeom>
          </p:spPr>
          <p:txBody>
            <a:bodyPr lIns="50800" tIns="50800" rIns="50800" bIns="50800" rtlCol="0" anchor="ctr"/>
            <a:lstStyle/>
            <a:p>
              <a:pPr algn="ctr">
                <a:lnSpc>
                  <a:spcPts val="3640"/>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1369704" y="0"/>
            <a:ext cx="6918296" cy="10287000"/>
            <a:chOff x="0" y="0"/>
            <a:chExt cx="9224395" cy="13716000"/>
          </a:xfrm>
        </p:grpSpPr>
        <p:grpSp>
          <p:nvGrpSpPr>
            <p:cNvPr id="3" name="Group 3"/>
            <p:cNvGrpSpPr/>
            <p:nvPr/>
          </p:nvGrpSpPr>
          <p:grpSpPr>
            <a:xfrm>
              <a:off x="1827179" y="0"/>
              <a:ext cx="7397216" cy="13716000"/>
              <a:chOff x="0" y="0"/>
              <a:chExt cx="1876701" cy="3479800"/>
            </a:xfrm>
          </p:grpSpPr>
          <p:sp>
            <p:nvSpPr>
              <p:cNvPr id="4" name="Freeform 4"/>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5" name="Freeform 5"/>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6" name="Freeform 6"/>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7" name="Freeform 7"/>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
        <p:nvSpPr>
          <p:cNvPr id="8" name="TextBox 8"/>
          <p:cNvSpPr txBox="1"/>
          <p:nvPr/>
        </p:nvSpPr>
        <p:spPr>
          <a:xfrm>
            <a:off x="1028700" y="3019425"/>
            <a:ext cx="10898845" cy="4219575"/>
          </a:xfrm>
          <a:prstGeom prst="rect">
            <a:avLst/>
          </a:prstGeom>
        </p:spPr>
        <p:txBody>
          <a:bodyPr lIns="0" tIns="0" rIns="0" bIns="0" rtlCol="0" anchor="t">
            <a:spAutoFit/>
          </a:bodyPr>
          <a:lstStyle/>
          <a:p>
            <a:pPr>
              <a:lnSpc>
                <a:spcPts val="16560"/>
              </a:lnSpc>
            </a:pPr>
            <a:r>
              <a:rPr lang="en-US" sz="13800">
                <a:solidFill>
                  <a:srgbClr val="FFFFFF"/>
                </a:solidFill>
                <a:latin typeface="Bobby Jones"/>
              </a:rPr>
              <a:t>what is online safety?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77715" y="6540067"/>
            <a:ext cx="4532571" cy="2942050"/>
          </a:xfrm>
          <a:custGeom>
            <a:avLst/>
            <a:gdLst/>
            <a:ahLst/>
            <a:cxnLst/>
            <a:rect l="l" t="t" r="r" b="b"/>
            <a:pathLst>
              <a:path w="4532571" h="2942050">
                <a:moveTo>
                  <a:pt x="0" y="0"/>
                </a:moveTo>
                <a:lnTo>
                  <a:pt x="4532570" y="0"/>
                </a:lnTo>
                <a:lnTo>
                  <a:pt x="4532570" y="2942050"/>
                </a:lnTo>
                <a:lnTo>
                  <a:pt x="0" y="2942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a:off x="4656347" y="4664208"/>
            <a:ext cx="4265091" cy="2768432"/>
          </a:xfrm>
          <a:custGeom>
            <a:avLst/>
            <a:gdLst/>
            <a:ahLst/>
            <a:cxnLst/>
            <a:rect l="l" t="t" r="r" b="b"/>
            <a:pathLst>
              <a:path w="4265091" h="2768432">
                <a:moveTo>
                  <a:pt x="4265091" y="0"/>
                </a:moveTo>
                <a:lnTo>
                  <a:pt x="0" y="0"/>
                </a:lnTo>
                <a:lnTo>
                  <a:pt x="0" y="2768431"/>
                </a:lnTo>
                <a:lnTo>
                  <a:pt x="4265091" y="2768431"/>
                </a:lnTo>
                <a:lnTo>
                  <a:pt x="426509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027159" y="2000220"/>
            <a:ext cx="4501058" cy="2921596"/>
          </a:xfrm>
          <a:custGeom>
            <a:avLst/>
            <a:gdLst/>
            <a:ahLst/>
            <a:cxnLst/>
            <a:rect l="l" t="t" r="r" b="b"/>
            <a:pathLst>
              <a:path w="4501058" h="2921596">
                <a:moveTo>
                  <a:pt x="0" y="0"/>
                </a:moveTo>
                <a:lnTo>
                  <a:pt x="4501058" y="0"/>
                </a:lnTo>
                <a:lnTo>
                  <a:pt x="4501058" y="2921595"/>
                </a:lnTo>
                <a:lnTo>
                  <a:pt x="0" y="29215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11794787" y="5773405"/>
            <a:ext cx="5464513" cy="2116257"/>
          </a:xfrm>
          <a:custGeom>
            <a:avLst/>
            <a:gdLst/>
            <a:ahLst/>
            <a:cxnLst/>
            <a:rect l="l" t="t" r="r" b="b"/>
            <a:pathLst>
              <a:path w="5464513" h="2116257">
                <a:moveTo>
                  <a:pt x="5464513" y="0"/>
                </a:moveTo>
                <a:lnTo>
                  <a:pt x="0" y="0"/>
                </a:lnTo>
                <a:lnTo>
                  <a:pt x="0" y="2116256"/>
                </a:lnTo>
                <a:lnTo>
                  <a:pt x="5464513" y="2116256"/>
                </a:lnTo>
                <a:lnTo>
                  <a:pt x="546451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flipH="1">
            <a:off x="6185195" y="2122437"/>
            <a:ext cx="4532571" cy="2942050"/>
          </a:xfrm>
          <a:custGeom>
            <a:avLst/>
            <a:gdLst/>
            <a:ahLst/>
            <a:cxnLst/>
            <a:rect l="l" t="t" r="r" b="b"/>
            <a:pathLst>
              <a:path w="4532571" h="2942050">
                <a:moveTo>
                  <a:pt x="4532570" y="0"/>
                </a:moveTo>
                <a:lnTo>
                  <a:pt x="0" y="0"/>
                </a:lnTo>
                <a:lnTo>
                  <a:pt x="0" y="2942051"/>
                </a:lnTo>
                <a:lnTo>
                  <a:pt x="4532570" y="2942051"/>
                </a:lnTo>
                <a:lnTo>
                  <a:pt x="453257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flipH="1">
            <a:off x="10996933" y="2000220"/>
            <a:ext cx="6640177" cy="4310079"/>
          </a:xfrm>
          <a:custGeom>
            <a:avLst/>
            <a:gdLst/>
            <a:ahLst/>
            <a:cxnLst/>
            <a:rect l="l" t="t" r="r" b="b"/>
            <a:pathLst>
              <a:path w="6640177" h="4310079">
                <a:moveTo>
                  <a:pt x="6640177" y="0"/>
                </a:moveTo>
                <a:lnTo>
                  <a:pt x="0" y="0"/>
                </a:lnTo>
                <a:lnTo>
                  <a:pt x="0" y="4310078"/>
                </a:lnTo>
                <a:lnTo>
                  <a:pt x="6640177" y="4310078"/>
                </a:lnTo>
                <a:lnTo>
                  <a:pt x="664017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flipH="1">
            <a:off x="1028700" y="5350440"/>
            <a:ext cx="3359484" cy="3421696"/>
          </a:xfrm>
          <a:custGeom>
            <a:avLst/>
            <a:gdLst/>
            <a:ahLst/>
            <a:cxnLst/>
            <a:rect l="l" t="t" r="r" b="b"/>
            <a:pathLst>
              <a:path w="3359484" h="3421696">
                <a:moveTo>
                  <a:pt x="3359484" y="0"/>
                </a:moveTo>
                <a:lnTo>
                  <a:pt x="0" y="0"/>
                </a:lnTo>
                <a:lnTo>
                  <a:pt x="0" y="3421696"/>
                </a:lnTo>
                <a:lnTo>
                  <a:pt x="3359484" y="3421696"/>
                </a:lnTo>
                <a:lnTo>
                  <a:pt x="335948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Freeform 9"/>
          <p:cNvSpPr/>
          <p:nvPr/>
        </p:nvSpPr>
        <p:spPr>
          <a:xfrm>
            <a:off x="14101697" y="7679258"/>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a:off x="9188138" y="4664208"/>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 name="Freeform 11"/>
          <p:cNvSpPr/>
          <p:nvPr/>
        </p:nvSpPr>
        <p:spPr>
          <a:xfrm>
            <a:off x="10717765" y="7984911"/>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Freeform 12"/>
          <p:cNvSpPr/>
          <p:nvPr/>
        </p:nvSpPr>
        <p:spPr>
          <a:xfrm>
            <a:off x="564287" y="3620592"/>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13" name="Group 13"/>
          <p:cNvGrpSpPr/>
          <p:nvPr/>
        </p:nvGrpSpPr>
        <p:grpSpPr>
          <a:xfrm rot="-548014">
            <a:off x="1358401" y="4127647"/>
            <a:ext cx="107229" cy="39003"/>
            <a:chOff x="0" y="0"/>
            <a:chExt cx="1913890" cy="696140"/>
          </a:xfrm>
        </p:grpSpPr>
        <p:sp>
          <p:nvSpPr>
            <p:cNvPr id="14" name="Freeform 14"/>
            <p:cNvSpPr/>
            <p:nvPr/>
          </p:nvSpPr>
          <p:spPr>
            <a:xfrm>
              <a:off x="0" y="0"/>
              <a:ext cx="1913890" cy="696140"/>
            </a:xfrm>
            <a:custGeom>
              <a:avLst/>
              <a:gdLst/>
              <a:ahLst/>
              <a:cxnLst/>
              <a:rect l="l" t="t" r="r" b="b"/>
              <a:pathLst>
                <a:path w="1913890" h="696140">
                  <a:moveTo>
                    <a:pt x="0" y="0"/>
                  </a:moveTo>
                  <a:lnTo>
                    <a:pt x="1913890" y="0"/>
                  </a:lnTo>
                  <a:lnTo>
                    <a:pt x="1913890" y="696140"/>
                  </a:lnTo>
                  <a:lnTo>
                    <a:pt x="0" y="696140"/>
                  </a:lnTo>
                  <a:close/>
                </a:path>
              </a:pathLst>
            </a:custGeom>
            <a:solidFill>
              <a:srgbClr val="660087"/>
            </a:solidFill>
          </p:spPr>
          <p:txBody>
            <a:bodyPr/>
            <a:lstStyle/>
            <a:p>
              <a:endParaRPr lang="en-GB"/>
            </a:p>
          </p:txBody>
        </p:sp>
      </p:grpSp>
      <p:sp>
        <p:nvSpPr>
          <p:cNvPr id="15" name="Freeform 15"/>
          <p:cNvSpPr/>
          <p:nvPr/>
        </p:nvSpPr>
        <p:spPr>
          <a:xfrm>
            <a:off x="4181923" y="7525363"/>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 name="TextBox 16"/>
          <p:cNvSpPr txBox="1"/>
          <p:nvPr/>
        </p:nvSpPr>
        <p:spPr>
          <a:xfrm>
            <a:off x="1028700" y="593725"/>
            <a:ext cx="14079176" cy="981710"/>
          </a:xfrm>
          <a:prstGeom prst="rect">
            <a:avLst/>
          </a:prstGeom>
        </p:spPr>
        <p:txBody>
          <a:bodyPr lIns="0" tIns="0" rIns="0" bIns="0" rtlCol="0" anchor="t">
            <a:spAutoFit/>
          </a:bodyPr>
          <a:lstStyle/>
          <a:p>
            <a:pPr>
              <a:lnSpc>
                <a:spcPts val="7840"/>
              </a:lnSpc>
            </a:pPr>
            <a:r>
              <a:rPr lang="en-US" sz="5600">
                <a:solidFill>
                  <a:srgbClr val="343434"/>
                </a:solidFill>
                <a:latin typeface="Bobby Jones"/>
              </a:rPr>
              <a:t>What does 'online safety' mean to you?</a:t>
            </a:r>
          </a:p>
        </p:txBody>
      </p:sp>
      <p:sp>
        <p:nvSpPr>
          <p:cNvPr id="17" name="TextBox 17"/>
          <p:cNvSpPr txBox="1"/>
          <p:nvPr/>
        </p:nvSpPr>
        <p:spPr>
          <a:xfrm>
            <a:off x="1452793" y="2624912"/>
            <a:ext cx="3649790" cy="995680"/>
          </a:xfrm>
          <a:prstGeom prst="rect">
            <a:avLst/>
          </a:prstGeom>
        </p:spPr>
        <p:txBody>
          <a:bodyPr lIns="0" tIns="0" rIns="0" bIns="0" rtlCol="0" anchor="t">
            <a:spAutoFit/>
          </a:bodyPr>
          <a:lstStyle/>
          <a:p>
            <a:pPr algn="ctr">
              <a:lnSpc>
                <a:spcPts val="3919"/>
              </a:lnSpc>
            </a:pPr>
            <a:r>
              <a:rPr lang="en-US" sz="2799">
                <a:solidFill>
                  <a:srgbClr val="343434"/>
                </a:solidFill>
                <a:latin typeface="IreneFlorentina"/>
              </a:rPr>
              <a:t>“Block the person"</a:t>
            </a:r>
          </a:p>
        </p:txBody>
      </p:sp>
      <p:sp>
        <p:nvSpPr>
          <p:cNvPr id="18" name="TextBox 18"/>
          <p:cNvSpPr txBox="1"/>
          <p:nvPr/>
        </p:nvSpPr>
        <p:spPr>
          <a:xfrm>
            <a:off x="11374743" y="2349042"/>
            <a:ext cx="5884557" cy="2753360"/>
          </a:xfrm>
          <a:prstGeom prst="rect">
            <a:avLst/>
          </a:prstGeom>
        </p:spPr>
        <p:txBody>
          <a:bodyPr lIns="0" tIns="0" rIns="0" bIns="0" rtlCol="0" anchor="t">
            <a:spAutoFit/>
          </a:bodyPr>
          <a:lstStyle/>
          <a:p>
            <a:pPr>
              <a:lnSpc>
                <a:spcPts val="3640"/>
              </a:lnSpc>
            </a:pPr>
            <a:r>
              <a:rPr lang="en-US" sz="2600">
                <a:solidFill>
                  <a:srgbClr val="343434"/>
                </a:solidFill>
                <a:latin typeface="IreneFlorentina"/>
              </a:rPr>
              <a:t>“Block Accounts. There is a feature on Instagram that allows you to block people's accounts which is linked to their e-mail so all their accounts are blocked.”</a:t>
            </a:r>
          </a:p>
        </p:txBody>
      </p:sp>
      <p:sp>
        <p:nvSpPr>
          <p:cNvPr id="19" name="TextBox 19"/>
          <p:cNvSpPr txBox="1"/>
          <p:nvPr/>
        </p:nvSpPr>
        <p:spPr>
          <a:xfrm>
            <a:off x="4656347" y="4989815"/>
            <a:ext cx="4085276" cy="1490980"/>
          </a:xfrm>
          <a:prstGeom prst="rect">
            <a:avLst/>
          </a:prstGeom>
        </p:spPr>
        <p:txBody>
          <a:bodyPr lIns="0" tIns="0" rIns="0" bIns="0" rtlCol="0" anchor="t">
            <a:spAutoFit/>
          </a:bodyPr>
          <a:lstStyle/>
          <a:p>
            <a:pPr algn="ctr">
              <a:lnSpc>
                <a:spcPts val="3919"/>
              </a:lnSpc>
            </a:pPr>
            <a:r>
              <a:rPr lang="en-US" sz="2799">
                <a:solidFill>
                  <a:srgbClr val="FFFFFF"/>
                </a:solidFill>
                <a:latin typeface="IreneFlorentina"/>
              </a:rPr>
              <a:t>"Setting my account to private"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13076216" y="6415796"/>
            <a:ext cx="3370655" cy="1900207"/>
          </a:xfrm>
          <a:custGeom>
            <a:avLst/>
            <a:gdLst/>
            <a:ahLst/>
            <a:cxnLst/>
            <a:rect l="l" t="t" r="r" b="b"/>
            <a:pathLst>
              <a:path w="3370655" h="1900207">
                <a:moveTo>
                  <a:pt x="0" y="0"/>
                </a:moveTo>
                <a:lnTo>
                  <a:pt x="3370655" y="0"/>
                </a:lnTo>
                <a:lnTo>
                  <a:pt x="3370655" y="1900207"/>
                </a:lnTo>
                <a:lnTo>
                  <a:pt x="0" y="1900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4193348" y="4367810"/>
            <a:ext cx="10815014" cy="2566035"/>
          </a:xfrm>
          <a:prstGeom prst="rect">
            <a:avLst/>
          </a:prstGeom>
        </p:spPr>
        <p:txBody>
          <a:bodyPr lIns="0" tIns="0" rIns="0" bIns="0" rtlCol="0" anchor="t">
            <a:spAutoFit/>
          </a:bodyPr>
          <a:lstStyle/>
          <a:p>
            <a:pPr>
              <a:lnSpc>
                <a:spcPts val="5039"/>
              </a:lnSpc>
            </a:pPr>
            <a:r>
              <a:rPr lang="en-US" sz="3599">
                <a:solidFill>
                  <a:srgbClr val="FFFFFF"/>
                </a:solidFill>
                <a:latin typeface="IreneFlorentina"/>
              </a:rPr>
              <a:t>Online safety is being aware of the nature of the possible threats you could encounter whilst engaging in activity through the internet.</a:t>
            </a:r>
          </a:p>
        </p:txBody>
      </p:sp>
      <p:sp>
        <p:nvSpPr>
          <p:cNvPr id="4" name="TextBox 4"/>
          <p:cNvSpPr txBox="1"/>
          <p:nvPr/>
        </p:nvSpPr>
        <p:spPr>
          <a:xfrm>
            <a:off x="1028700" y="2624315"/>
            <a:ext cx="11016871" cy="528320"/>
          </a:xfrm>
          <a:prstGeom prst="rect">
            <a:avLst/>
          </a:prstGeom>
        </p:spPr>
        <p:txBody>
          <a:bodyPr lIns="0" tIns="0" rIns="0" bIns="0" rtlCol="0" anchor="t">
            <a:spAutoFit/>
          </a:bodyPr>
          <a:lstStyle/>
          <a:p>
            <a:pPr>
              <a:lnSpc>
                <a:spcPts val="4480"/>
              </a:lnSpc>
            </a:pPr>
            <a:r>
              <a:rPr lang="en-US" sz="3200">
                <a:solidFill>
                  <a:srgbClr val="FFFFFF"/>
                </a:solidFill>
                <a:latin typeface="Quicksand"/>
              </a:rPr>
              <a:t>For me online safety is...</a:t>
            </a:r>
          </a:p>
        </p:txBody>
      </p:sp>
      <p:sp>
        <p:nvSpPr>
          <p:cNvPr id="5" name="TextBox 5"/>
          <p:cNvSpPr txBox="1"/>
          <p:nvPr/>
        </p:nvSpPr>
        <p:spPr>
          <a:xfrm>
            <a:off x="1028700" y="593725"/>
            <a:ext cx="12306120" cy="981710"/>
          </a:xfrm>
          <a:prstGeom prst="rect">
            <a:avLst/>
          </a:prstGeom>
        </p:spPr>
        <p:txBody>
          <a:bodyPr lIns="0" tIns="0" rIns="0" bIns="0" rtlCol="0" anchor="t">
            <a:spAutoFit/>
          </a:bodyPr>
          <a:lstStyle/>
          <a:p>
            <a:pPr>
              <a:lnSpc>
                <a:spcPts val="7840"/>
              </a:lnSpc>
            </a:pPr>
            <a:r>
              <a:rPr lang="en-US" sz="5600">
                <a:solidFill>
                  <a:srgbClr val="FFFFFF"/>
                </a:solidFill>
                <a:latin typeface="Bobby Jones"/>
              </a:rPr>
              <a:t>What does 'online safety' mean to you?</a:t>
            </a:r>
          </a:p>
        </p:txBody>
      </p:sp>
      <p:sp>
        <p:nvSpPr>
          <p:cNvPr id="6" name="Freeform 6"/>
          <p:cNvSpPr/>
          <p:nvPr/>
        </p:nvSpPr>
        <p:spPr>
          <a:xfrm rot="-10800000">
            <a:off x="1195230" y="3804320"/>
            <a:ext cx="2738120" cy="1543615"/>
          </a:xfrm>
          <a:custGeom>
            <a:avLst/>
            <a:gdLst/>
            <a:ahLst/>
            <a:cxnLst/>
            <a:rect l="l" t="t" r="r" b="b"/>
            <a:pathLst>
              <a:path w="2738120" h="1543615">
                <a:moveTo>
                  <a:pt x="0" y="0"/>
                </a:moveTo>
                <a:lnTo>
                  <a:pt x="2738119" y="0"/>
                </a:lnTo>
                <a:lnTo>
                  <a:pt x="2738119" y="1543615"/>
                </a:lnTo>
                <a:lnTo>
                  <a:pt x="0" y="1543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5400000" flipV="1">
            <a:off x="3883694" y="4481657"/>
            <a:ext cx="2611476" cy="4313249"/>
          </a:xfrm>
          <a:custGeom>
            <a:avLst/>
            <a:gdLst/>
            <a:ahLst/>
            <a:cxnLst/>
            <a:rect l="l" t="t" r="r" b="b"/>
            <a:pathLst>
              <a:path w="2611476" h="4313249">
                <a:moveTo>
                  <a:pt x="0" y="4313249"/>
                </a:moveTo>
                <a:lnTo>
                  <a:pt x="2611476" y="4313249"/>
                </a:lnTo>
                <a:lnTo>
                  <a:pt x="2611476" y="0"/>
                </a:lnTo>
                <a:lnTo>
                  <a:pt x="0" y="0"/>
                </a:lnTo>
                <a:lnTo>
                  <a:pt x="0" y="431324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rot="5400000" flipH="1">
            <a:off x="12275245" y="2953434"/>
            <a:ext cx="2611476" cy="4313249"/>
          </a:xfrm>
          <a:custGeom>
            <a:avLst/>
            <a:gdLst/>
            <a:ahLst/>
            <a:cxnLst/>
            <a:rect l="l" t="t" r="r" b="b"/>
            <a:pathLst>
              <a:path w="2611476" h="4313249">
                <a:moveTo>
                  <a:pt x="2611476" y="0"/>
                </a:moveTo>
                <a:lnTo>
                  <a:pt x="0" y="0"/>
                </a:lnTo>
                <a:lnTo>
                  <a:pt x="0" y="4313249"/>
                </a:lnTo>
                <a:lnTo>
                  <a:pt x="2611476" y="4313249"/>
                </a:lnTo>
                <a:lnTo>
                  <a:pt x="26114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535623"/>
            <a:ext cx="16230600" cy="919480"/>
          </a:xfrm>
          <a:prstGeom prst="rect">
            <a:avLst/>
          </a:prstGeom>
        </p:spPr>
        <p:txBody>
          <a:bodyPr lIns="0" tIns="0" rIns="0" bIns="0" rtlCol="0" anchor="t">
            <a:spAutoFit/>
          </a:bodyPr>
          <a:lstStyle/>
          <a:p>
            <a:pPr>
              <a:lnSpc>
                <a:spcPts val="7280"/>
              </a:lnSpc>
            </a:pPr>
            <a:r>
              <a:rPr lang="en-US" sz="5600">
                <a:solidFill>
                  <a:srgbClr val="F2F3F5"/>
                </a:solidFill>
                <a:latin typeface="Bobby Jones Soft"/>
              </a:rPr>
              <a:t>HOW TO BE SAFE ONLINE- tED X</a:t>
            </a:r>
          </a:p>
        </p:txBody>
      </p:sp>
      <p:pic>
        <p:nvPicPr>
          <p:cNvPr id="3" name="Picture 3"/>
          <p:cNvPicPr>
            <a:picLocks noChangeAspect="1"/>
          </p:cNvPicPr>
          <p:nvPr>
            <a:videoFile r:link="rId1"/>
          </p:nvPr>
        </p:nvPicPr>
        <p:blipFill>
          <a:blip r:embed="rId3"/>
          <a:stretch>
            <a:fillRect/>
          </a:stretch>
        </p:blipFill>
        <p:spPr>
          <a:xfrm>
            <a:off x="2181900" y="1760552"/>
            <a:ext cx="13924199" cy="78323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db3d609-b5ab-4406-b817-38c521815f7b">
      <Terms xmlns="http://schemas.microsoft.com/office/infopath/2007/PartnerControls"/>
    </lcf76f155ced4ddcb4097134ff3c332f>
    <TaxCatchAll xmlns="4b51abd7-5229-4ba4-bfb1-d7109240aac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C0291D3A0A2294097EFE81BC428A964" ma:contentTypeVersion="17" ma:contentTypeDescription="Create a new document." ma:contentTypeScope="" ma:versionID="808fac43a88934992f3e2fc311dc1dd8">
  <xsd:schema xmlns:xsd="http://www.w3.org/2001/XMLSchema" xmlns:xs="http://www.w3.org/2001/XMLSchema" xmlns:p="http://schemas.microsoft.com/office/2006/metadata/properties" xmlns:ns2="8db3d609-b5ab-4406-b817-38c521815f7b" xmlns:ns3="4b51abd7-5229-4ba4-bfb1-d7109240aace" targetNamespace="http://schemas.microsoft.com/office/2006/metadata/properties" ma:root="true" ma:fieldsID="fe58c4f8bf3e5907a709918da5222326" ns2:_="" ns3:_="">
    <xsd:import namespace="8db3d609-b5ab-4406-b817-38c521815f7b"/>
    <xsd:import namespace="4b51abd7-5229-4ba4-bfb1-d7109240aa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3d609-b5ab-4406-b817-38c521815f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04ff5b-d9e5-4c2f-a2d0-3310963c7b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51abd7-5229-4ba4-bfb1-d7109240aa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895935c-23d2-4c97-9001-0f1d76144019}" ma:internalName="TaxCatchAll" ma:showField="CatchAllData" ma:web="4b51abd7-5229-4ba4-bfb1-d7109240aa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A28B99-4116-40C2-8DD4-CCAF6C98CF79}">
  <ds:schemaRefs>
    <ds:schemaRef ds:uri="http://schemas.microsoft.com/sharepoint/v3/contenttype/forms"/>
  </ds:schemaRefs>
</ds:datastoreItem>
</file>

<file path=customXml/itemProps2.xml><?xml version="1.0" encoding="utf-8"?>
<ds:datastoreItem xmlns:ds="http://schemas.openxmlformats.org/officeDocument/2006/customXml" ds:itemID="{C44240B5-99D8-4AE2-96EE-03C6A996C0F7}">
  <ds:schemaRef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4b51abd7-5229-4ba4-bfb1-d7109240aace"/>
    <ds:schemaRef ds:uri="http://purl.org/dc/elements/1.1/"/>
    <ds:schemaRef ds:uri="8db3d609-b5ab-4406-b817-38c521815f7b"/>
    <ds:schemaRef ds:uri="http://purl.org/dc/dcmitype/"/>
    <ds:schemaRef ds:uri="http://purl.org/dc/terms/"/>
  </ds:schemaRefs>
</ds:datastoreItem>
</file>

<file path=customXml/itemProps3.xml><?xml version="1.0" encoding="utf-8"?>
<ds:datastoreItem xmlns:ds="http://schemas.openxmlformats.org/officeDocument/2006/customXml" ds:itemID="{39333043-EE6E-43BB-8671-7C6547C699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3d609-b5ab-4406-b817-38c521815f7b"/>
    <ds:schemaRef ds:uri="4b51abd7-5229-4ba4-bfb1-d7109240a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2632</Words>
  <Application>Microsoft Office PowerPoint</Application>
  <PresentationFormat>Custom</PresentationFormat>
  <Paragraphs>795</Paragraphs>
  <Slides>46</Slides>
  <Notes>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Bobby Jones Soft</vt:lpstr>
      <vt:lpstr>Quicksand Light Bold</vt:lpstr>
      <vt:lpstr>Quicksand Light</vt:lpstr>
      <vt:lpstr>Quicksand</vt:lpstr>
      <vt:lpstr>IreneFlorentina</vt:lpstr>
      <vt:lpstr>Calibri</vt:lpstr>
      <vt:lpstr>Arial</vt:lpstr>
      <vt:lpstr>Bobby Jones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Safety NH.pptx</dc:title>
  <dc:creator>Nicole Hughes</dc:creator>
  <cp:lastModifiedBy>Nicole Hughes</cp:lastModifiedBy>
  <cp:revision>3</cp:revision>
  <dcterms:created xsi:type="dcterms:W3CDTF">2006-08-16T00:00:00Z</dcterms:created>
  <dcterms:modified xsi:type="dcterms:W3CDTF">2023-11-08T11:54:34Z</dcterms:modified>
  <dc:identifier>DAFgrYKU3B0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0x0101005C0291D3A0A2294097EFE81BC428A964</vt:lpwstr>
  </property>
  <property fmtid="{D5CDD505-2E9C-101B-9397-08002B2CF9AE}" pid="3" name="MediaServiceImageTags">
    <vt:lpwstr/>
  </property>
</Properties>
</file>