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8288000" cy="10287000"/>
  <p:notesSz cx="6858000" cy="9144000"/>
  <p:embeddedFontLst>
    <p:embeddedFont>
      <p:font typeface="Bobby Jones" panose="020B0604020202020204" charset="0"/>
      <p:regular r:id="rId46"/>
    </p:embeddedFont>
    <p:embeddedFont>
      <p:font typeface="Bobby Jones Soft" panose="020B0604020202020204" charset="0"/>
      <p:regular r:id="rId47"/>
    </p:embeddedFont>
    <p:embeddedFont>
      <p:font typeface="IreneFlorentina" panose="020B0604020202020204" charset="0"/>
      <p:regular r:id="rId48"/>
    </p:embeddedFont>
    <p:embeddedFont>
      <p:font typeface="Quicksand" panose="020B0604020202020204" charset="0"/>
      <p:regular r:id="rId49"/>
    </p:embeddedFont>
    <p:embeddedFont>
      <p:font typeface="Quicksand Bold" panose="020B0604020202020204" charset="0"/>
      <p:regular r:id="rId50"/>
    </p:embeddedFont>
    <p:embeddedFont>
      <p:font typeface="Quicksand Light" panose="020B0604020202020204" charset="0"/>
      <p:regular r:id="rId51"/>
    </p:embeddedFont>
    <p:embeddedFont>
      <p:font typeface="Quicksand Medium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vy+XmStSmG+rm7PXtc2BQ==" hashData="bttwhpD+gJzkd6rPUgSyEdtjMh1/VcDcLLKE+maghxi6nDNiVzlmeXzw/3FlyjXSiiGe/m3oD24NTZnEGERxl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3.svg"/><Relationship Id="rId5" Type="http://schemas.openxmlformats.org/officeDocument/2006/relationships/image" Target="../media/image53.svg"/><Relationship Id="rId10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9.svg"/><Relationship Id="rId7" Type="http://schemas.openxmlformats.org/officeDocument/2006/relationships/image" Target="../media/image5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5.svg"/><Relationship Id="rId5" Type="http://schemas.openxmlformats.org/officeDocument/2006/relationships/image" Target="../media/image51.sv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1.svg"/><Relationship Id="rId7" Type="http://schemas.openxmlformats.org/officeDocument/2006/relationships/image" Target="../media/image6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5.svg"/><Relationship Id="rId5" Type="http://schemas.openxmlformats.org/officeDocument/2006/relationships/image" Target="../media/image53.svg"/><Relationship Id="rId10" Type="http://schemas.openxmlformats.org/officeDocument/2006/relationships/image" Target="../media/image44.png"/><Relationship Id="rId4" Type="http://schemas.openxmlformats.org/officeDocument/2006/relationships/image" Target="../media/image52.png"/><Relationship Id="rId9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63.svg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44.png"/><Relationship Id="rId5" Type="http://schemas.openxmlformats.org/officeDocument/2006/relationships/image" Target="../media/image51.svg"/><Relationship Id="rId10" Type="http://schemas.openxmlformats.org/officeDocument/2006/relationships/image" Target="../media/image43.svg"/><Relationship Id="rId4" Type="http://schemas.openxmlformats.org/officeDocument/2006/relationships/image" Target="../media/image50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12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image" Target="../media/image66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JcowGVd6GqY" TargetMode="Externa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73.png"/><Relationship Id="rId3" Type="http://schemas.openxmlformats.org/officeDocument/2006/relationships/image" Target="../media/image88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22.png"/><Relationship Id="rId5" Type="http://schemas.openxmlformats.org/officeDocument/2006/relationships/image" Target="../media/image80.png"/><Relationship Id="rId10" Type="http://schemas.openxmlformats.org/officeDocument/2006/relationships/image" Target="../media/image21.svg"/><Relationship Id="rId4" Type="http://schemas.openxmlformats.org/officeDocument/2006/relationships/image" Target="../media/image89.svg"/><Relationship Id="rId9" Type="http://schemas.openxmlformats.org/officeDocument/2006/relationships/image" Target="../media/image20.png"/><Relationship Id="rId14" Type="http://schemas.openxmlformats.org/officeDocument/2006/relationships/image" Target="../media/image7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24.png"/><Relationship Id="rId3" Type="http://schemas.openxmlformats.org/officeDocument/2006/relationships/image" Target="../media/image80.png"/><Relationship Id="rId7" Type="http://schemas.openxmlformats.org/officeDocument/2006/relationships/image" Target="../media/image90.png"/><Relationship Id="rId12" Type="http://schemas.openxmlformats.org/officeDocument/2006/relationships/image" Target="../media/image9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sv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0" Type="http://schemas.openxmlformats.org/officeDocument/2006/relationships/image" Target="../media/image76.svg"/><Relationship Id="rId4" Type="http://schemas.openxmlformats.org/officeDocument/2006/relationships/image" Target="../media/image81.svg"/><Relationship Id="rId9" Type="http://schemas.openxmlformats.org/officeDocument/2006/relationships/image" Target="../media/image75.png"/><Relationship Id="rId1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svg"/><Relationship Id="rId5" Type="http://schemas.openxmlformats.org/officeDocument/2006/relationships/image" Target="../media/image100.sv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6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9.png"/><Relationship Id="rId5" Type="http://schemas.openxmlformats.org/officeDocument/2006/relationships/image" Target="../media/image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4" Type="http://schemas.openxmlformats.org/officeDocument/2006/relationships/image" Target="../media/image2.pn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1098" y="1368036"/>
            <a:ext cx="5265805" cy="8308962"/>
          </a:xfrm>
          <a:custGeom>
            <a:avLst/>
            <a:gdLst/>
            <a:ahLst/>
            <a:cxnLst/>
            <a:rect l="l" t="t" r="r" b="b"/>
            <a:pathLst>
              <a:path w="5265805" h="8308962">
                <a:moveTo>
                  <a:pt x="0" y="0"/>
                </a:moveTo>
                <a:lnTo>
                  <a:pt x="5265804" y="0"/>
                </a:lnTo>
                <a:lnTo>
                  <a:pt x="5265804" y="8308962"/>
                </a:lnTo>
                <a:lnTo>
                  <a:pt x="0" y="830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99053" y="772765"/>
            <a:ext cx="4578654" cy="1528126"/>
          </a:xfrm>
          <a:custGeom>
            <a:avLst/>
            <a:gdLst/>
            <a:ahLst/>
            <a:cxnLst/>
            <a:rect l="l" t="t" r="r" b="b"/>
            <a:pathLst>
              <a:path w="4578654" h="1528126">
                <a:moveTo>
                  <a:pt x="0" y="0"/>
                </a:moveTo>
                <a:lnTo>
                  <a:pt x="4578653" y="0"/>
                </a:lnTo>
                <a:lnTo>
                  <a:pt x="4578653" y="1528126"/>
                </a:lnTo>
                <a:lnTo>
                  <a:pt x="0" y="1528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132922" y="15802"/>
            <a:ext cx="6152609" cy="6439570"/>
          </a:xfrm>
          <a:custGeom>
            <a:avLst/>
            <a:gdLst/>
            <a:ahLst/>
            <a:cxnLst/>
            <a:rect l="l" t="t" r="r" b="b"/>
            <a:pathLst>
              <a:path w="6152609" h="6439570">
                <a:moveTo>
                  <a:pt x="0" y="0"/>
                </a:moveTo>
                <a:lnTo>
                  <a:pt x="6152609" y="0"/>
                </a:lnTo>
                <a:lnTo>
                  <a:pt x="6152609" y="6439570"/>
                </a:lnTo>
                <a:lnTo>
                  <a:pt x="0" y="6439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 t="-29029" r="-352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706492" y="423437"/>
            <a:ext cx="3367701" cy="1889198"/>
          </a:xfrm>
          <a:custGeom>
            <a:avLst/>
            <a:gdLst/>
            <a:ahLst/>
            <a:cxnLst/>
            <a:rect l="l" t="t" r="r" b="b"/>
            <a:pathLst>
              <a:path w="3367701" h="1889198">
                <a:moveTo>
                  <a:pt x="0" y="0"/>
                </a:moveTo>
                <a:lnTo>
                  <a:pt x="3367700" y="0"/>
                </a:lnTo>
                <a:lnTo>
                  <a:pt x="3367700" y="1889198"/>
                </a:lnTo>
                <a:lnTo>
                  <a:pt x="0" y="1889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749619" y="7210"/>
            <a:ext cx="3237903" cy="3237903"/>
          </a:xfrm>
          <a:custGeom>
            <a:avLst/>
            <a:gdLst/>
            <a:ahLst/>
            <a:cxnLst/>
            <a:rect l="l" t="t" r="r" b="b"/>
            <a:pathLst>
              <a:path w="3237903" h="3237903">
                <a:moveTo>
                  <a:pt x="0" y="0"/>
                </a:moveTo>
                <a:lnTo>
                  <a:pt x="3237904" y="0"/>
                </a:lnTo>
                <a:lnTo>
                  <a:pt x="3237904" y="3237904"/>
                </a:lnTo>
                <a:lnTo>
                  <a:pt x="0" y="3237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8518" y="2570961"/>
            <a:ext cx="5259188" cy="7700284"/>
          </a:xfrm>
          <a:custGeom>
            <a:avLst/>
            <a:gdLst/>
            <a:ahLst/>
            <a:cxnLst/>
            <a:rect l="l" t="t" r="r" b="b"/>
            <a:pathLst>
              <a:path w="5259188" h="7700284">
                <a:moveTo>
                  <a:pt x="0" y="0"/>
                </a:moveTo>
                <a:lnTo>
                  <a:pt x="5259188" y="0"/>
                </a:lnTo>
                <a:lnTo>
                  <a:pt x="5259188" y="7700283"/>
                </a:lnTo>
                <a:lnTo>
                  <a:pt x="0" y="7700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</a:blip>
            <a:stretch>
              <a:fillRect l="-14344" b="-79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3478379"/>
            <a:ext cx="1623060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13000">
                <a:solidFill>
                  <a:srgbClr val="FFFFFF"/>
                </a:solidFill>
                <a:latin typeface="Bobby Jones"/>
              </a:rPr>
              <a:t>ymyrraeth gwyliedydd</a:t>
            </a:r>
          </a:p>
        </p:txBody>
      </p:sp>
      <p:sp>
        <p:nvSpPr>
          <p:cNvPr id="9" name="Freeform 9"/>
          <p:cNvSpPr/>
          <p:nvPr/>
        </p:nvSpPr>
        <p:spPr>
          <a:xfrm>
            <a:off x="13788567" y="740217"/>
            <a:ext cx="3908044" cy="1254164"/>
          </a:xfrm>
          <a:custGeom>
            <a:avLst/>
            <a:gdLst/>
            <a:ahLst/>
            <a:cxnLst/>
            <a:rect l="l" t="t" r="r" b="b"/>
            <a:pathLst>
              <a:path w="3908044" h="1254164">
                <a:moveTo>
                  <a:pt x="0" y="0"/>
                </a:moveTo>
                <a:lnTo>
                  <a:pt x="3908044" y="0"/>
                </a:lnTo>
                <a:lnTo>
                  <a:pt x="3908044" y="1254164"/>
                </a:lnTo>
                <a:lnTo>
                  <a:pt x="0" y="12541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552509" y="4500713"/>
            <a:ext cx="11036004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Dilyn rhywun fel jôc ar eich sianel tik-tok.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3876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32335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7716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11104" y="4061268"/>
            <a:ext cx="1326579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43434"/>
                </a:solidFill>
                <a:latin typeface="IreneFlorentina"/>
              </a:rPr>
              <a:t>Siarad ar ran rhywun pan fyddan nhw’n ymddangos yn anghyfforddus, reportio rhywbeth rydych chi’n ei weld os yw’n edrych yn anarferol neu’n anniogel. 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308" y="2854529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4131" y="339955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55898" y="4000062"/>
            <a:ext cx="13176205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43434"/>
                </a:solidFill>
                <a:latin typeface="IreneFlorentina"/>
              </a:rPr>
              <a:t>Rydych chi mewn parti ac yn sylwi ar rywun yn crio yn y gornel. Dydych chi ddim eisiau achosi embaras iddyn nhw felly dydych chi ddim yn mynd atyn nhw.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308" y="2673554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46457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8"/>
                </a:lnTo>
                <a:lnTo>
                  <a:pt x="0" y="429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28322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8"/>
                </a:lnTo>
                <a:lnTo>
                  <a:pt x="0" y="429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809936" y="3719242"/>
            <a:ext cx="12668128" cy="331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>
                <a:solidFill>
                  <a:srgbClr val="343434"/>
                </a:solidFill>
                <a:latin typeface="IreneFlorentina"/>
              </a:rPr>
              <a:t>Siarad gyda ffrind os ydych chi’n meddwl eu bod mewn perthynas o gam-drin i ddweud eich bod yn awyddus i helpu. Dyw’r ffrind ddim yn hoffi siarad am eu bywyd personol.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940291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1"/>
                </a:lnTo>
                <a:lnTo>
                  <a:pt x="9901544" y="1485231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478911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3316" y="3341536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773316" y="2108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351984" y="3685701"/>
            <a:ext cx="13277322" cy="331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>
                <a:solidFill>
                  <a:srgbClr val="343434"/>
                </a:solidFill>
                <a:latin typeface="IreneFlorentina"/>
              </a:rPr>
              <a:t>Rydych chi mewn parti bach gyda ffrindiau ac yn sylwi ar eich ffrind gorau’n mynd â merch i fyny’r grisiau. Rydych chi’n gwybod ei bod wedi cael gormod i’w yfed oherwydd mae’n baglu drwy’r amser.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448114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3316" y="3341536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773316" y="2108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06096" y="4150922"/>
            <a:ext cx="12969098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Mynegi eich bod yn anghyfforddus/pryderus os yw rhywun yn gwneud jôc am gorff merch.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448114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51064">
            <a:off x="6047189" y="6503452"/>
            <a:ext cx="9878496" cy="1709442"/>
            <a:chOff x="0" y="0"/>
            <a:chExt cx="1222545" cy="211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2545" cy="211557"/>
            </a:xfrm>
            <a:custGeom>
              <a:avLst/>
              <a:gdLst/>
              <a:ahLst/>
              <a:cxnLst/>
              <a:rect l="l" t="t" r="r" b="b"/>
              <a:pathLst>
                <a:path w="1222545" h="211557">
                  <a:moveTo>
                    <a:pt x="16458" y="0"/>
                  </a:moveTo>
                  <a:lnTo>
                    <a:pt x="1206087" y="0"/>
                  </a:lnTo>
                  <a:cubicBezTo>
                    <a:pt x="1210452" y="0"/>
                    <a:pt x="1214638" y="1734"/>
                    <a:pt x="1217725" y="4820"/>
                  </a:cubicBezTo>
                  <a:cubicBezTo>
                    <a:pt x="1220811" y="7907"/>
                    <a:pt x="1222545" y="12093"/>
                    <a:pt x="1222545" y="16458"/>
                  </a:cubicBezTo>
                  <a:lnTo>
                    <a:pt x="1222545" y="195099"/>
                  </a:lnTo>
                  <a:cubicBezTo>
                    <a:pt x="1222545" y="199464"/>
                    <a:pt x="1220811" y="203651"/>
                    <a:pt x="1217725" y="206737"/>
                  </a:cubicBezTo>
                  <a:cubicBezTo>
                    <a:pt x="1214638" y="209824"/>
                    <a:pt x="1210452" y="211557"/>
                    <a:pt x="1206087" y="211557"/>
                  </a:cubicBezTo>
                  <a:lnTo>
                    <a:pt x="16458" y="211557"/>
                  </a:lnTo>
                  <a:cubicBezTo>
                    <a:pt x="12093" y="211557"/>
                    <a:pt x="7907" y="209824"/>
                    <a:pt x="4820" y="206737"/>
                  </a:cubicBezTo>
                  <a:cubicBezTo>
                    <a:pt x="1734" y="203651"/>
                    <a:pt x="0" y="199464"/>
                    <a:pt x="0" y="195099"/>
                  </a:cubicBezTo>
                  <a:lnTo>
                    <a:pt x="0" y="16458"/>
                  </a:lnTo>
                  <a:cubicBezTo>
                    <a:pt x="0" y="12093"/>
                    <a:pt x="1734" y="7907"/>
                    <a:pt x="4820" y="4820"/>
                  </a:cubicBezTo>
                  <a:cubicBezTo>
                    <a:pt x="7907" y="1734"/>
                    <a:pt x="12093" y="0"/>
                    <a:pt x="16458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22545" cy="249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 rot="-151064">
            <a:off x="5913190" y="1202071"/>
            <a:ext cx="13074486" cy="53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90"/>
              </a:lnSpc>
            </a:pPr>
            <a:r>
              <a:rPr lang="en-US" sz="14457">
                <a:solidFill>
                  <a:srgbClr val="FFFFFF"/>
                </a:solidFill>
                <a:latin typeface="Bobby Jones"/>
              </a:rPr>
              <a:t>Gêm</a:t>
            </a:r>
            <a:r>
              <a:rPr lang="en-US" sz="14457">
                <a:solidFill>
                  <a:srgbClr val="D8DE26"/>
                </a:solidFill>
                <a:latin typeface="Bobby Jones"/>
              </a:rPr>
              <a:t> gweithredol </a:t>
            </a:r>
            <a:r>
              <a:rPr lang="en-US" sz="14457">
                <a:solidFill>
                  <a:srgbClr val="FFFFFF"/>
                </a:solidFill>
                <a:latin typeface="Bobby Jones"/>
              </a:rPr>
              <a:t>neu</a:t>
            </a:r>
            <a:r>
              <a:rPr lang="en-US" sz="14457">
                <a:solidFill>
                  <a:srgbClr val="D8DE26"/>
                </a:solidFill>
                <a:latin typeface="Bobby Jones"/>
              </a:rPr>
              <a:t> </a:t>
            </a:r>
            <a:r>
              <a:rPr lang="en-US" sz="14457">
                <a:solidFill>
                  <a:srgbClr val="2D7D9E"/>
                </a:solidFill>
                <a:latin typeface="Bobby Jones"/>
              </a:rPr>
              <a:t>oddefol </a:t>
            </a:r>
          </a:p>
        </p:txBody>
      </p:sp>
      <p:sp>
        <p:nvSpPr>
          <p:cNvPr id="6" name="TextBox 6"/>
          <p:cNvSpPr txBox="1"/>
          <p:nvPr/>
        </p:nvSpPr>
        <p:spPr>
          <a:xfrm rot="-151064">
            <a:off x="6251543" y="6575179"/>
            <a:ext cx="9531926" cy="120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6021">
                <a:solidFill>
                  <a:srgbClr val="343434"/>
                </a:solidFill>
                <a:latin typeface="IreneFlorentina"/>
              </a:rPr>
              <a:t>Rhifyn y Gwyliedydd 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0541" y="4094905"/>
            <a:ext cx="3825431" cy="382543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614154" y="3703053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5" y="0"/>
                </a:lnTo>
                <a:lnTo>
                  <a:pt x="7240305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313666">
            <a:off x="2547873" y="4687586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99655" y="2891627"/>
            <a:ext cx="11139783" cy="6256060"/>
            <a:chOff x="0" y="0"/>
            <a:chExt cx="2666817" cy="1497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6817" cy="1497674"/>
            </a:xfrm>
            <a:custGeom>
              <a:avLst/>
              <a:gdLst/>
              <a:ahLst/>
              <a:cxnLst/>
              <a:rect l="l" t="t" r="r" b="b"/>
              <a:pathLst>
                <a:path w="2666817" h="1497674">
                  <a:moveTo>
                    <a:pt x="35444" y="0"/>
                  </a:moveTo>
                  <a:lnTo>
                    <a:pt x="2631373" y="0"/>
                  </a:lnTo>
                  <a:cubicBezTo>
                    <a:pt x="2640773" y="0"/>
                    <a:pt x="2649788" y="3734"/>
                    <a:pt x="2656435" y="10381"/>
                  </a:cubicBezTo>
                  <a:cubicBezTo>
                    <a:pt x="2663082" y="17028"/>
                    <a:pt x="2666817" y="26044"/>
                    <a:pt x="2666817" y="35444"/>
                  </a:cubicBezTo>
                  <a:lnTo>
                    <a:pt x="2666817" y="1462230"/>
                  </a:lnTo>
                  <a:cubicBezTo>
                    <a:pt x="2666817" y="1471631"/>
                    <a:pt x="2663082" y="1480646"/>
                    <a:pt x="2656435" y="1487293"/>
                  </a:cubicBezTo>
                  <a:cubicBezTo>
                    <a:pt x="2649788" y="1493940"/>
                    <a:pt x="2640773" y="1497674"/>
                    <a:pt x="2631373" y="1497674"/>
                  </a:cubicBezTo>
                  <a:lnTo>
                    <a:pt x="35444" y="1497674"/>
                  </a:lnTo>
                  <a:cubicBezTo>
                    <a:pt x="26044" y="1497674"/>
                    <a:pt x="17028" y="1493940"/>
                    <a:pt x="10381" y="1487293"/>
                  </a:cubicBezTo>
                  <a:cubicBezTo>
                    <a:pt x="3734" y="1480646"/>
                    <a:pt x="0" y="1471631"/>
                    <a:pt x="0" y="1462230"/>
                  </a:cubicBezTo>
                  <a:lnTo>
                    <a:pt x="0" y="35444"/>
                  </a:lnTo>
                  <a:cubicBezTo>
                    <a:pt x="0" y="26044"/>
                    <a:pt x="3734" y="17028"/>
                    <a:pt x="10381" y="10381"/>
                  </a:cubicBezTo>
                  <a:cubicBezTo>
                    <a:pt x="17028" y="3734"/>
                    <a:pt x="26044" y="0"/>
                    <a:pt x="35444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66817" cy="1535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62879" y="3693528"/>
            <a:ext cx="9869921" cy="474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Atebwch y cwestiynau o fewn 20 eiliad.</a:t>
            </a:r>
          </a:p>
          <a:p>
            <a:pPr algn="l">
              <a:lnSpc>
                <a:spcPts val="3555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 algn="l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Os yw’r ateb yn gywir bydd y chwaraewr yn cael un pwynt.</a:t>
            </a:r>
          </a:p>
          <a:p>
            <a:pPr algn="l">
              <a:lnSpc>
                <a:spcPts val="3555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 algn="l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Os yw’r ateb yn anghywir bydd y chwaraewr yn colli un pwynt.</a:t>
            </a:r>
          </a:p>
          <a:p>
            <a:pPr algn="l">
              <a:lnSpc>
                <a:spcPts val="3555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 algn="l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Mwynhewch! </a:t>
            </a:r>
          </a:p>
        </p:txBody>
      </p:sp>
      <p:sp>
        <p:nvSpPr>
          <p:cNvPr id="6" name="TextBox 6"/>
          <p:cNvSpPr txBox="1"/>
          <p:nvPr/>
        </p:nvSpPr>
        <p:spPr>
          <a:xfrm rot="-342239">
            <a:off x="3679002" y="913291"/>
            <a:ext cx="11930534" cy="259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24"/>
              </a:lnSpc>
            </a:pPr>
            <a:r>
              <a:rPr lang="en-US" sz="19919">
                <a:solidFill>
                  <a:srgbClr val="D8DE26"/>
                </a:solidFill>
                <a:latin typeface="Bobby Jones"/>
              </a:rPr>
              <a:t>Y rheolau </a:t>
            </a:r>
          </a:p>
        </p:txBody>
      </p:sp>
      <p:sp>
        <p:nvSpPr>
          <p:cNvPr id="7" name="Freeform 7"/>
          <p:cNvSpPr/>
          <p:nvPr/>
        </p:nvSpPr>
        <p:spPr>
          <a:xfrm>
            <a:off x="-1614154" y="3703053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5" y="0"/>
                </a:lnTo>
                <a:lnTo>
                  <a:pt x="7240305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1313666">
            <a:off x="2547873" y="4687586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7871" y="2979366"/>
            <a:ext cx="11892259" cy="4654826"/>
            <a:chOff x="0" y="0"/>
            <a:chExt cx="2846956" cy="1114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956" cy="1114346"/>
            </a:xfrm>
            <a:custGeom>
              <a:avLst/>
              <a:gdLst/>
              <a:ahLst/>
              <a:cxnLst/>
              <a:rect l="l" t="t" r="r" b="b"/>
              <a:pathLst>
                <a:path w="2846956" h="1114346">
                  <a:moveTo>
                    <a:pt x="33201" y="0"/>
                  </a:moveTo>
                  <a:lnTo>
                    <a:pt x="2813755" y="0"/>
                  </a:lnTo>
                  <a:cubicBezTo>
                    <a:pt x="2822560" y="0"/>
                    <a:pt x="2831005" y="3498"/>
                    <a:pt x="2837232" y="9724"/>
                  </a:cubicBezTo>
                  <a:cubicBezTo>
                    <a:pt x="2843458" y="15951"/>
                    <a:pt x="2846956" y="24396"/>
                    <a:pt x="2846956" y="33201"/>
                  </a:cubicBezTo>
                  <a:lnTo>
                    <a:pt x="2846956" y="1081144"/>
                  </a:lnTo>
                  <a:cubicBezTo>
                    <a:pt x="2846956" y="1099481"/>
                    <a:pt x="2832091" y="1114346"/>
                    <a:pt x="2813755" y="1114346"/>
                  </a:cubicBezTo>
                  <a:lnTo>
                    <a:pt x="33201" y="1114346"/>
                  </a:lnTo>
                  <a:cubicBezTo>
                    <a:pt x="14865" y="1114346"/>
                    <a:pt x="0" y="1099481"/>
                    <a:pt x="0" y="1081144"/>
                  </a:cubicBezTo>
                  <a:lnTo>
                    <a:pt x="0" y="33201"/>
                  </a:lnTo>
                  <a:cubicBezTo>
                    <a:pt x="0" y="14865"/>
                    <a:pt x="14865" y="0"/>
                    <a:pt x="33201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956" cy="115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1642" y="8491318"/>
            <a:ext cx="6720171" cy="993663"/>
            <a:chOff x="0" y="0"/>
            <a:chExt cx="3098261" cy="458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261" cy="458118"/>
            </a:xfrm>
            <a:custGeom>
              <a:avLst/>
              <a:gdLst/>
              <a:ahLst/>
              <a:cxnLst/>
              <a:rect l="l" t="t" r="r" b="b"/>
              <a:pathLst>
                <a:path w="3098261" h="458118">
                  <a:moveTo>
                    <a:pt x="26497" y="0"/>
                  </a:moveTo>
                  <a:lnTo>
                    <a:pt x="3071764" y="0"/>
                  </a:lnTo>
                  <a:cubicBezTo>
                    <a:pt x="3078792" y="0"/>
                    <a:pt x="3085531" y="2792"/>
                    <a:pt x="3090501" y="7761"/>
                  </a:cubicBezTo>
                  <a:cubicBezTo>
                    <a:pt x="3095470" y="12730"/>
                    <a:pt x="3098261" y="19470"/>
                    <a:pt x="3098261" y="26497"/>
                  </a:cubicBezTo>
                  <a:lnTo>
                    <a:pt x="3098261" y="431621"/>
                  </a:lnTo>
                  <a:cubicBezTo>
                    <a:pt x="3098261" y="438648"/>
                    <a:pt x="3095470" y="445388"/>
                    <a:pt x="3090501" y="450357"/>
                  </a:cubicBezTo>
                  <a:cubicBezTo>
                    <a:pt x="3085531" y="455326"/>
                    <a:pt x="3078792" y="458118"/>
                    <a:pt x="3071764" y="458118"/>
                  </a:cubicBezTo>
                  <a:lnTo>
                    <a:pt x="26497" y="458118"/>
                  </a:lnTo>
                  <a:cubicBezTo>
                    <a:pt x="19470" y="458118"/>
                    <a:pt x="12730" y="455326"/>
                    <a:pt x="7761" y="450357"/>
                  </a:cubicBezTo>
                  <a:cubicBezTo>
                    <a:pt x="2792" y="445388"/>
                    <a:pt x="0" y="438648"/>
                    <a:pt x="0" y="431621"/>
                  </a:cubicBezTo>
                  <a:lnTo>
                    <a:pt x="0" y="26497"/>
                  </a:lnTo>
                  <a:cubicBezTo>
                    <a:pt x="0" y="19470"/>
                    <a:pt x="2792" y="12730"/>
                    <a:pt x="7761" y="7761"/>
                  </a:cubicBezTo>
                  <a:cubicBezTo>
                    <a:pt x="12730" y="2792"/>
                    <a:pt x="19470" y="0"/>
                    <a:pt x="26497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98261" cy="53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13666">
            <a:off x="675409" y="6609475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780918">
            <a:off x="2176405" y="8264431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1"/>
                </a:lnTo>
                <a:lnTo>
                  <a:pt x="0" y="157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780918">
            <a:off x="15699877" y="644953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1"/>
                </a:lnTo>
                <a:lnTo>
                  <a:pt x="0" y="157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313666">
            <a:off x="16787272" y="224129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549807" y="3675337"/>
            <a:ext cx="11397008" cy="303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1793"/>
              </a:lnSpc>
              <a:spcBef>
                <a:spcPct val="0"/>
              </a:spcBef>
            </a:pPr>
            <a:r>
              <a:rPr lang="en-US" sz="10166">
                <a:solidFill>
                  <a:srgbClr val="FFFFFF"/>
                </a:solidFill>
                <a:latin typeface="Bobby Jones"/>
              </a:rPr>
              <a:t>Ai Paris yw prif ddinas Ffrainc?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286012" y="7147928"/>
            <a:ext cx="2686779" cy="268677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286012" y="6961138"/>
            <a:ext cx="2482046" cy="2873570"/>
          </a:xfrm>
          <a:custGeom>
            <a:avLst/>
            <a:gdLst/>
            <a:ahLst/>
            <a:cxnLst/>
            <a:rect l="l" t="t" r="r" b="b"/>
            <a:pathLst>
              <a:path w="2482046" h="2873570">
                <a:moveTo>
                  <a:pt x="0" y="0"/>
                </a:moveTo>
                <a:lnTo>
                  <a:pt x="2482045" y="0"/>
                </a:lnTo>
                <a:lnTo>
                  <a:pt x="2482045" y="2873569"/>
                </a:lnTo>
                <a:lnTo>
                  <a:pt x="0" y="2873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028700" y="883306"/>
            <a:ext cx="16230600" cy="196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4"/>
              </a:lnSpc>
            </a:pPr>
            <a:r>
              <a:rPr lang="en-US" sz="15142">
                <a:solidFill>
                  <a:srgbClr val="D8DE26"/>
                </a:solidFill>
                <a:latin typeface="Bobby Jones"/>
              </a:rPr>
              <a:t>ie</a:t>
            </a:r>
            <a:r>
              <a:rPr lang="en-US" sz="15142">
                <a:solidFill>
                  <a:srgbClr val="FFFFFF"/>
                </a:solidFill>
                <a:latin typeface="Bobby Jones"/>
              </a:rPr>
              <a:t> neu </a:t>
            </a:r>
            <a:r>
              <a:rPr lang="en-US" sz="15142">
                <a:solidFill>
                  <a:srgbClr val="2D7D9E"/>
                </a:solidFill>
                <a:latin typeface="Bobby Jones"/>
              </a:rPr>
              <a:t>Na?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55850" y="8704136"/>
            <a:ext cx="5779462" cy="55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3605">
                <a:solidFill>
                  <a:srgbClr val="343434"/>
                </a:solidFill>
                <a:latin typeface="Quicksand"/>
              </a:rPr>
              <a:t>Mae gennych chi 10 eiliad 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46735" y="4137971"/>
            <a:ext cx="10336618" cy="38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3"/>
              </a:lnSpc>
            </a:pPr>
            <a:r>
              <a:rPr lang="en-US" sz="10588">
                <a:solidFill>
                  <a:srgbClr val="FFFFFF"/>
                </a:solidFill>
                <a:latin typeface="Bobby Jones"/>
              </a:rPr>
              <a:t>ie...</a:t>
            </a:r>
          </a:p>
          <a:p>
            <a:pPr algn="ctr">
              <a:lnSpc>
                <a:spcPts val="8803"/>
              </a:lnSpc>
            </a:pPr>
            <a:r>
              <a:rPr lang="en-US" sz="7589">
                <a:solidFill>
                  <a:srgbClr val="FFFFFF"/>
                </a:solidFill>
                <a:latin typeface="Bobby Jones"/>
              </a:rPr>
              <a:t>Roedd hwnna’n rhy hawdd o lawer!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421089" y="2756018"/>
            <a:ext cx="6546340" cy="1135880"/>
            <a:chOff x="0" y="0"/>
            <a:chExt cx="3018118" cy="5236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10" name="Group 10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831915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Yr ateb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67175"/>
            <a:ext cx="1089884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0"/>
              </a:lnSpc>
            </a:pPr>
            <a:r>
              <a:rPr lang="en-US" sz="13800">
                <a:solidFill>
                  <a:srgbClr val="FFFFFF"/>
                </a:solidFill>
                <a:latin typeface="Bobby Jones"/>
              </a:rPr>
              <a:t>croeso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682" y="1494466"/>
            <a:ext cx="8620664" cy="7821052"/>
            <a:chOff x="0" y="0"/>
            <a:chExt cx="2198655" cy="1994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8655" cy="1994718"/>
            </a:xfrm>
            <a:custGeom>
              <a:avLst/>
              <a:gdLst/>
              <a:ahLst/>
              <a:cxnLst/>
              <a:rect l="l" t="t" r="r" b="b"/>
              <a:pathLst>
                <a:path w="2198655" h="1994718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1948917"/>
                  </a:lnTo>
                  <a:cubicBezTo>
                    <a:pt x="2198655" y="1961064"/>
                    <a:pt x="2193829" y="1972714"/>
                    <a:pt x="2185240" y="1981303"/>
                  </a:cubicBezTo>
                  <a:cubicBezTo>
                    <a:pt x="2176650" y="1989892"/>
                    <a:pt x="2165001" y="1994718"/>
                    <a:pt x="2152853" y="1994718"/>
                  </a:cubicBezTo>
                  <a:lnTo>
                    <a:pt x="45801" y="1994718"/>
                  </a:lnTo>
                  <a:cubicBezTo>
                    <a:pt x="33654" y="1994718"/>
                    <a:pt x="22004" y="1989892"/>
                    <a:pt x="13415" y="1981303"/>
                  </a:cubicBezTo>
                  <a:cubicBezTo>
                    <a:pt x="4825" y="1972714"/>
                    <a:pt x="0" y="1961064"/>
                    <a:pt x="0" y="1948917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8655" cy="2032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6663574" y="547541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142706" y="224180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9187133" y="1022544"/>
            <a:ext cx="2877760" cy="807261"/>
            <a:chOff x="0" y="0"/>
            <a:chExt cx="807473" cy="2265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142706" y="5987302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9"/>
                </a:lnTo>
                <a:lnTo>
                  <a:pt x="0" y="102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42706" y="7211106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flipH="1">
            <a:off x="6614631" y="8029533"/>
            <a:ext cx="3064215" cy="900113"/>
          </a:xfrm>
          <a:custGeom>
            <a:avLst/>
            <a:gdLst/>
            <a:ahLst/>
            <a:cxnLst/>
            <a:rect l="l" t="t" r="r" b="b"/>
            <a:pathLst>
              <a:path w="3064215" h="900113">
                <a:moveTo>
                  <a:pt x="3064215" y="0"/>
                </a:moveTo>
                <a:lnTo>
                  <a:pt x="0" y="0"/>
                </a:lnTo>
                <a:lnTo>
                  <a:pt x="0" y="900113"/>
                </a:lnTo>
                <a:lnTo>
                  <a:pt x="3064215" y="900113"/>
                </a:lnTo>
                <a:lnTo>
                  <a:pt x="30642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1494398" y="2581065"/>
            <a:ext cx="2769111" cy="32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Hei, lle wyt ti?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2627" y="1304755"/>
            <a:ext cx="2703923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6614631" y="309652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9"/>
                </a:lnTo>
                <a:lnTo>
                  <a:pt x="3485202" y="1023779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927580" y="3254438"/>
            <a:ext cx="2751266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Dwi’n aros yn hwyr yn yr ysgol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27580" y="5632528"/>
            <a:ext cx="2957189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Ti am ddod i wylio gyda ni?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94398" y="6168183"/>
            <a:ext cx="2971383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Na, dwi’n mynd i ddringo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43759" y="7389978"/>
            <a:ext cx="2922021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O’n i am dy wahodd di, ond sdim ots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93103" y="335128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27580" y="6601553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32015" y="8278617"/>
            <a:ext cx="933766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Delivered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53166" y="1992096"/>
            <a:ext cx="1555194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Heddiw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15:15 pm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669745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5" y="0"/>
                </a:lnTo>
                <a:lnTo>
                  <a:pt x="2713075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flipH="1">
            <a:off x="15416316" y="3668037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4230556" y="642167"/>
            <a:ext cx="1037750" cy="1365461"/>
          </a:xfrm>
          <a:custGeom>
            <a:avLst/>
            <a:gdLst/>
            <a:ahLst/>
            <a:cxnLst/>
            <a:rect l="l" t="t" r="r" b="b"/>
            <a:pathLst>
              <a:path w="1037750" h="1365461">
                <a:moveTo>
                  <a:pt x="0" y="0"/>
                </a:moveTo>
                <a:lnTo>
                  <a:pt x="1037750" y="0"/>
                </a:lnTo>
                <a:lnTo>
                  <a:pt x="1037750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CWESTIWN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7440" y="2278951"/>
            <a:ext cx="5522041" cy="304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2D7D9E"/>
                </a:solidFill>
                <a:latin typeface="Bobby Jones"/>
              </a:rPr>
              <a:t>Goddefol  </a:t>
            </a:r>
            <a:r>
              <a:rPr lang="en-US" sz="7800">
                <a:solidFill>
                  <a:srgbClr val="FFFFFF"/>
                </a:solidFill>
                <a:latin typeface="Bobby Jones"/>
              </a:rPr>
              <a:t>NEU </a:t>
            </a:r>
            <a:r>
              <a:rPr lang="en-US" sz="7800">
                <a:solidFill>
                  <a:srgbClr val="D8DE26"/>
                </a:solidFill>
                <a:latin typeface="Bobby Jones"/>
              </a:rPr>
              <a:t>weithredol?</a:t>
            </a:r>
          </a:p>
        </p:txBody>
      </p:sp>
      <p:sp>
        <p:nvSpPr>
          <p:cNvPr id="29" name="Freeform 29"/>
          <p:cNvSpPr/>
          <p:nvPr/>
        </p:nvSpPr>
        <p:spPr>
          <a:xfrm flipH="1">
            <a:off x="6663574" y="430127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6927580" y="4453001"/>
            <a:ext cx="2751266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Mae Jessica yn bwriadu ymladd Amy </a:t>
            </a:r>
          </a:p>
        </p:txBody>
      </p:sp>
      <p:sp>
        <p:nvSpPr>
          <p:cNvPr id="31" name="Freeform 31"/>
          <p:cNvSpPr/>
          <p:nvPr/>
        </p:nvSpPr>
        <p:spPr>
          <a:xfrm>
            <a:off x="6927580" y="8366045"/>
            <a:ext cx="1043345" cy="339401"/>
          </a:xfrm>
          <a:custGeom>
            <a:avLst/>
            <a:gdLst/>
            <a:ahLst/>
            <a:cxnLst/>
            <a:rect l="l" t="t" r="r" b="b"/>
            <a:pathLst>
              <a:path w="1043345" h="339401">
                <a:moveTo>
                  <a:pt x="0" y="0"/>
                </a:moveTo>
                <a:lnTo>
                  <a:pt x="1043345" y="0"/>
                </a:lnTo>
                <a:lnTo>
                  <a:pt x="1043345" y="339401"/>
                </a:lnTo>
                <a:lnTo>
                  <a:pt x="0" y="3394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905" t="-106209" r="-46589" b="-2523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871329" y="362729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Yr ateb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70830" y="4847265"/>
            <a:ext cx="10108613" cy="199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goddefol</a:t>
            </a: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57077" y="642167"/>
            <a:ext cx="976304" cy="1365461"/>
          </a:xfrm>
          <a:custGeom>
            <a:avLst/>
            <a:gdLst/>
            <a:ahLst/>
            <a:cxnLst/>
            <a:rect l="l" t="t" r="r" b="b"/>
            <a:pathLst>
              <a:path w="976304" h="1365461">
                <a:moveTo>
                  <a:pt x="0" y="0"/>
                </a:moveTo>
                <a:lnTo>
                  <a:pt x="976305" y="0"/>
                </a:lnTo>
                <a:lnTo>
                  <a:pt x="97630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cwestiwn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309185" y="1494466"/>
            <a:ext cx="8620664" cy="7821052"/>
            <a:chOff x="0" y="0"/>
            <a:chExt cx="2198655" cy="199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8655" cy="1994718"/>
            </a:xfrm>
            <a:custGeom>
              <a:avLst/>
              <a:gdLst/>
              <a:ahLst/>
              <a:cxnLst/>
              <a:rect l="l" t="t" r="r" b="b"/>
              <a:pathLst>
                <a:path w="2198655" h="1994718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1948917"/>
                  </a:lnTo>
                  <a:cubicBezTo>
                    <a:pt x="2198655" y="1961064"/>
                    <a:pt x="2193829" y="1972714"/>
                    <a:pt x="2185240" y="1981303"/>
                  </a:cubicBezTo>
                  <a:cubicBezTo>
                    <a:pt x="2176650" y="1989892"/>
                    <a:pt x="2165001" y="1994718"/>
                    <a:pt x="2152853" y="1994718"/>
                  </a:cubicBezTo>
                  <a:lnTo>
                    <a:pt x="45801" y="1994718"/>
                  </a:lnTo>
                  <a:cubicBezTo>
                    <a:pt x="33654" y="1994718"/>
                    <a:pt x="22004" y="1989892"/>
                    <a:pt x="13415" y="1981303"/>
                  </a:cubicBezTo>
                  <a:cubicBezTo>
                    <a:pt x="4825" y="1972714"/>
                    <a:pt x="0" y="1961064"/>
                    <a:pt x="0" y="1948917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98655" cy="2032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136210" y="224180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>
            <a:off x="6608135" y="3044076"/>
            <a:ext cx="3064215" cy="900113"/>
          </a:xfrm>
          <a:custGeom>
            <a:avLst/>
            <a:gdLst/>
            <a:ahLst/>
            <a:cxnLst/>
            <a:rect l="l" t="t" r="r" b="b"/>
            <a:pathLst>
              <a:path w="3064215" h="900113">
                <a:moveTo>
                  <a:pt x="3064215" y="0"/>
                </a:moveTo>
                <a:lnTo>
                  <a:pt x="0" y="0"/>
                </a:lnTo>
                <a:lnTo>
                  <a:pt x="0" y="900113"/>
                </a:lnTo>
                <a:lnTo>
                  <a:pt x="3064215" y="900113"/>
                </a:lnTo>
                <a:lnTo>
                  <a:pt x="30642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6608135" y="5087189"/>
            <a:ext cx="3064215" cy="900113"/>
          </a:xfrm>
          <a:custGeom>
            <a:avLst/>
            <a:gdLst/>
            <a:ahLst/>
            <a:cxnLst/>
            <a:rect l="l" t="t" r="r" b="b"/>
            <a:pathLst>
              <a:path w="3064215" h="900113">
                <a:moveTo>
                  <a:pt x="3064215" y="0"/>
                </a:moveTo>
                <a:lnTo>
                  <a:pt x="0" y="0"/>
                </a:lnTo>
                <a:lnTo>
                  <a:pt x="0" y="900113"/>
                </a:lnTo>
                <a:lnTo>
                  <a:pt x="3064215" y="900113"/>
                </a:lnTo>
                <a:lnTo>
                  <a:pt x="30642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136210" y="5987302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9"/>
                </a:lnTo>
                <a:lnTo>
                  <a:pt x="0" y="1023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36210" y="7211106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flipH="1">
            <a:off x="6608135" y="8029533"/>
            <a:ext cx="3064215" cy="900113"/>
          </a:xfrm>
          <a:custGeom>
            <a:avLst/>
            <a:gdLst/>
            <a:ahLst/>
            <a:cxnLst/>
            <a:rect l="l" t="t" r="r" b="b"/>
            <a:pathLst>
              <a:path w="3064215" h="900113">
                <a:moveTo>
                  <a:pt x="3064215" y="0"/>
                </a:moveTo>
                <a:lnTo>
                  <a:pt x="0" y="0"/>
                </a:lnTo>
                <a:lnTo>
                  <a:pt x="0" y="900113"/>
                </a:lnTo>
                <a:lnTo>
                  <a:pt x="3064215" y="900113"/>
                </a:lnTo>
                <a:lnTo>
                  <a:pt x="30642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1136210" y="430825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1487902" y="2374347"/>
            <a:ext cx="2769111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Welest di’r llun yna sy’n mynd o gwmpas?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87133" y="1022544"/>
            <a:ext cx="2877760" cy="807261"/>
            <a:chOff x="0" y="0"/>
            <a:chExt cx="807473" cy="2265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187133" y="1305848"/>
            <a:ext cx="2877760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21084" y="3301283"/>
            <a:ext cx="2456001" cy="34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Pa un?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21084" y="5344364"/>
            <a:ext cx="2957189" cy="34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Naddo…….???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91009" y="6282530"/>
            <a:ext cx="3202806" cy="34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Mae’n wael!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37263" y="7389978"/>
            <a:ext cx="2922021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IWnaf i rannu gyda ti nawr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84335" y="335128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21084" y="606350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91009" y="4446316"/>
            <a:ext cx="2775605" cy="70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Yr un mae Mike wedi’i anfon at bawb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21084" y="8269092"/>
            <a:ext cx="2922021" cy="34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Lol! Ok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84335" y="8278617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37170" y="1992096"/>
            <a:ext cx="1600093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Heddiw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10:12 am</a:t>
            </a:r>
          </a:p>
        </p:txBody>
      </p:sp>
      <p:sp>
        <p:nvSpPr>
          <p:cNvPr id="29" name="Freeform 29"/>
          <p:cNvSpPr/>
          <p:nvPr/>
        </p:nvSpPr>
        <p:spPr>
          <a:xfrm>
            <a:off x="14663249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 flipH="1">
            <a:off x="15409820" y="3668037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717440" y="2278951"/>
            <a:ext cx="5522041" cy="304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2D7D9E"/>
                </a:solidFill>
                <a:latin typeface="Bobby Jones"/>
              </a:rPr>
              <a:t>Goddefol  </a:t>
            </a:r>
            <a:r>
              <a:rPr lang="en-US" sz="7800">
                <a:solidFill>
                  <a:srgbClr val="FFFFFF"/>
                </a:solidFill>
                <a:latin typeface="Bobby Jones"/>
              </a:rPr>
              <a:t>NEU </a:t>
            </a:r>
            <a:r>
              <a:rPr lang="en-US" sz="7800">
                <a:solidFill>
                  <a:srgbClr val="D8DE26"/>
                </a:solidFill>
                <a:latin typeface="Bobby Jones"/>
              </a:rPr>
              <a:t>weithredol?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Yr ateb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0830" y="4816588"/>
            <a:ext cx="7964953" cy="199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goddefol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871329" y="3627291"/>
            <a:ext cx="7335117" cy="8695607"/>
            <a:chOff x="0" y="0"/>
            <a:chExt cx="9780156" cy="11594142"/>
          </a:xfrm>
        </p:grpSpPr>
        <p:grpSp>
          <p:nvGrpSpPr>
            <p:cNvPr id="11" name="Group 11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8057" y="1243263"/>
            <a:ext cx="8620664" cy="8266240"/>
            <a:chOff x="0" y="0"/>
            <a:chExt cx="2198655" cy="21082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8655" cy="2108261"/>
            </a:xfrm>
            <a:custGeom>
              <a:avLst/>
              <a:gdLst/>
              <a:ahLst/>
              <a:cxnLst/>
              <a:rect l="l" t="t" r="r" b="b"/>
              <a:pathLst>
                <a:path w="2198655" h="2108261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2062460"/>
                  </a:lnTo>
                  <a:cubicBezTo>
                    <a:pt x="2198655" y="2074607"/>
                    <a:pt x="2193829" y="2086257"/>
                    <a:pt x="2185240" y="2094846"/>
                  </a:cubicBezTo>
                  <a:cubicBezTo>
                    <a:pt x="2176650" y="2103435"/>
                    <a:pt x="2165001" y="2108261"/>
                    <a:pt x="2152853" y="2108261"/>
                  </a:cubicBezTo>
                  <a:lnTo>
                    <a:pt x="45801" y="2108261"/>
                  </a:lnTo>
                  <a:cubicBezTo>
                    <a:pt x="33654" y="2108261"/>
                    <a:pt x="22004" y="2103435"/>
                    <a:pt x="13415" y="2094846"/>
                  </a:cubicBezTo>
                  <a:cubicBezTo>
                    <a:pt x="4825" y="2086257"/>
                    <a:pt x="0" y="2074607"/>
                    <a:pt x="0" y="2062460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8655" cy="2146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55082" y="1990598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196918" y="487628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9"/>
                </a:lnTo>
                <a:lnTo>
                  <a:pt x="0" y="102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155082" y="605246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155082" y="3700106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1506773" y="2123144"/>
            <a:ext cx="3133511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Bore da! Welest di Jeff yn syrthio gynne? 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6675949" y="2845317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939955" y="3164357"/>
            <a:ext cx="2456001" cy="34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Naddo, ble?  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6675949" y="6735802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939955" y="6908378"/>
            <a:ext cx="2957189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Na! dwi ddim eisiau gweld hwnna!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06773" y="5047734"/>
            <a:ext cx="3014325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Nath fwy neu lai’r ysgol i gyd weld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09880" y="6100088"/>
            <a:ext cx="3011218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8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Dwi’n siŵr fod rhywun wedi’i recordio. Gad i fi holi pobl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03206" y="3100078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39955" y="8938589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09880" y="3857221"/>
            <a:ext cx="2775605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Ar y cae pêl-droed, roedd mor ddoniol 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6675949" y="788747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6939955" y="7956446"/>
            <a:ext cx="2957189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8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Mae’n gas – ddylet ti ddim annog pobl i wneud hynna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12807" y="717149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6042" y="1740893"/>
            <a:ext cx="1553839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Heddiw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13:12 pm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682121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flipH="1">
            <a:off x="15428692" y="3416834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4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4" y="3483884"/>
                </a:lnTo>
                <a:lnTo>
                  <a:pt x="27130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4345832" y="642167"/>
            <a:ext cx="798794" cy="1365461"/>
          </a:xfrm>
          <a:custGeom>
            <a:avLst/>
            <a:gdLst/>
            <a:ahLst/>
            <a:cxnLst/>
            <a:rect l="l" t="t" r="r" b="b"/>
            <a:pathLst>
              <a:path w="798794" h="1365461">
                <a:moveTo>
                  <a:pt x="0" y="0"/>
                </a:moveTo>
                <a:lnTo>
                  <a:pt x="798795" y="0"/>
                </a:lnTo>
                <a:lnTo>
                  <a:pt x="79879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Cwestiwn </a:t>
            </a:r>
          </a:p>
        </p:txBody>
      </p:sp>
      <p:sp>
        <p:nvSpPr>
          <p:cNvPr id="27" name="Freeform 27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717440" y="2278951"/>
            <a:ext cx="5522041" cy="304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2D7D9E"/>
                </a:solidFill>
                <a:latin typeface="Bobby Jones"/>
              </a:rPr>
              <a:t>Goddefol  </a:t>
            </a:r>
            <a:r>
              <a:rPr lang="en-US" sz="7800">
                <a:solidFill>
                  <a:srgbClr val="FFFFFF"/>
                </a:solidFill>
                <a:latin typeface="Bobby Jones"/>
              </a:rPr>
              <a:t>NEU </a:t>
            </a:r>
            <a:r>
              <a:rPr lang="en-US" sz="7800">
                <a:solidFill>
                  <a:srgbClr val="D8DE26"/>
                </a:solidFill>
                <a:latin typeface="Bobby Jones"/>
              </a:rPr>
              <a:t>weithredol?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199509" y="762344"/>
            <a:ext cx="2877760" cy="807261"/>
            <a:chOff x="0" y="0"/>
            <a:chExt cx="807473" cy="2265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199509" y="1045648"/>
            <a:ext cx="2877760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Yr ateb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0830" y="4826814"/>
            <a:ext cx="9340497" cy="199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gweithredol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871329" y="3627291"/>
            <a:ext cx="7335117" cy="8695607"/>
            <a:chOff x="0" y="0"/>
            <a:chExt cx="9780156" cy="11594142"/>
          </a:xfrm>
        </p:grpSpPr>
        <p:grpSp>
          <p:nvGrpSpPr>
            <p:cNvPr id="11" name="Group 11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3857" y="642167"/>
            <a:ext cx="761244" cy="1365461"/>
          </a:xfrm>
          <a:custGeom>
            <a:avLst/>
            <a:gdLst/>
            <a:ahLst/>
            <a:cxnLst/>
            <a:rect l="l" t="t" r="r" b="b"/>
            <a:pathLst>
              <a:path w="761244" h="1365461">
                <a:moveTo>
                  <a:pt x="0" y="0"/>
                </a:moveTo>
                <a:lnTo>
                  <a:pt x="761245" y="0"/>
                </a:lnTo>
                <a:lnTo>
                  <a:pt x="76124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Cwestiwn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61820" y="843088"/>
            <a:ext cx="8620664" cy="9004455"/>
            <a:chOff x="0" y="0"/>
            <a:chExt cx="2198655" cy="2296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8655" cy="2296539"/>
            </a:xfrm>
            <a:custGeom>
              <a:avLst/>
              <a:gdLst/>
              <a:ahLst/>
              <a:cxnLst/>
              <a:rect l="l" t="t" r="r" b="b"/>
              <a:pathLst>
                <a:path w="2198655" h="2296539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2250737"/>
                  </a:lnTo>
                  <a:cubicBezTo>
                    <a:pt x="2198655" y="2262885"/>
                    <a:pt x="2193829" y="2274534"/>
                    <a:pt x="2185240" y="2283124"/>
                  </a:cubicBezTo>
                  <a:cubicBezTo>
                    <a:pt x="2176650" y="2291713"/>
                    <a:pt x="2165001" y="2296539"/>
                    <a:pt x="2152853" y="2296539"/>
                  </a:cubicBezTo>
                  <a:lnTo>
                    <a:pt x="45801" y="2296539"/>
                  </a:lnTo>
                  <a:cubicBezTo>
                    <a:pt x="33654" y="2296539"/>
                    <a:pt x="22004" y="2291713"/>
                    <a:pt x="13415" y="2283124"/>
                  </a:cubicBezTo>
                  <a:cubicBezTo>
                    <a:pt x="4825" y="2274534"/>
                    <a:pt x="0" y="2262885"/>
                    <a:pt x="0" y="2250737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98655" cy="2334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047009" y="851734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088845" y="707564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047009" y="178996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088845" y="4408947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047009" y="553750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088845" y="291851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flipH="1">
            <a:off x="6609713" y="345412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flipH="1">
            <a:off x="6609713" y="631390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1398700" y="4580397"/>
            <a:ext cx="3059647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Nath Ellie fethu popeth bron 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6609713" y="809398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1398700" y="1922506"/>
            <a:ext cx="2769111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Sut wnest di yn dy arholiadau?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73719" y="3592189"/>
            <a:ext cx="3024501" cy="67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1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llol, ges i D yn TG hefyd, a’r gweddill yn ok.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73719" y="6495366"/>
            <a:ext cx="3138801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Dwi’n poeni. Ddylen ni ddweud wrth Mrs Jones?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98700" y="5608836"/>
            <a:ext cx="325379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8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Mae’n ofni mynd adref. Mae ei thad mor frawychus!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95133" y="4008943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3719" y="740232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43644" y="3112458"/>
            <a:ext cx="2775605" cy="3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Ges i A*, B a D yn TG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73719" y="8249826"/>
            <a:ext cx="3138801" cy="67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1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IDwi am wneud. Mae’n well bod yn saff.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73719" y="4599470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96425" y="1395386"/>
            <a:ext cx="1547218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Heddiw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16:16 pm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443644" y="3422951"/>
            <a:ext cx="372896" cy="385920"/>
          </a:xfrm>
          <a:custGeom>
            <a:avLst/>
            <a:gdLst/>
            <a:ahLst/>
            <a:cxnLst/>
            <a:rect l="l" t="t" r="r" b="b"/>
            <a:pathLst>
              <a:path w="372896" h="385920">
                <a:moveTo>
                  <a:pt x="0" y="0"/>
                </a:moveTo>
                <a:lnTo>
                  <a:pt x="372895" y="0"/>
                </a:lnTo>
                <a:lnTo>
                  <a:pt x="372895" y="385921"/>
                </a:lnTo>
                <a:lnTo>
                  <a:pt x="0" y="385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11398700" y="7137161"/>
            <a:ext cx="298562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Quicksand Medium"/>
              </a:rPr>
              <a:t>Na, allwn ni ddim dweud wrth athrawes! Beth os yw e’n ddim byd?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98700" y="8854893"/>
            <a:ext cx="2985620" cy="3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Iawn, naf i ddod gyda ti.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95133" y="660896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695133" y="8117904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73719" y="9184434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3" name="Freeform 33"/>
          <p:cNvSpPr/>
          <p:nvPr/>
        </p:nvSpPr>
        <p:spPr>
          <a:xfrm>
            <a:off x="14615884" y="5688954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3"/>
                </a:lnTo>
                <a:lnTo>
                  <a:pt x="0" y="348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 flipH="1">
            <a:off x="15362455" y="3623345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17440" y="2278951"/>
            <a:ext cx="5522041" cy="304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2D7D9E"/>
                </a:solidFill>
                <a:latin typeface="Bobby Jones"/>
              </a:rPr>
              <a:t>Goddefol  </a:t>
            </a:r>
            <a:r>
              <a:rPr lang="en-US" sz="7800">
                <a:solidFill>
                  <a:srgbClr val="FFFFFF"/>
                </a:solidFill>
                <a:latin typeface="Bobby Jones"/>
              </a:rPr>
              <a:t>NEU </a:t>
            </a:r>
            <a:r>
              <a:rPr lang="en-US" sz="7800">
                <a:solidFill>
                  <a:srgbClr val="D8DE26"/>
                </a:solidFill>
                <a:latin typeface="Bobby Jones"/>
              </a:rPr>
              <a:t>weithredol?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144000" y="321424"/>
            <a:ext cx="2877760" cy="807261"/>
            <a:chOff x="0" y="0"/>
            <a:chExt cx="807473" cy="22651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144000" y="604728"/>
            <a:ext cx="2877760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Yr ateb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0126" y="4826814"/>
            <a:ext cx="9092847" cy="19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gweithredol 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1296" y="2188843"/>
            <a:ext cx="11021592" cy="572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>
                <a:solidFill>
                  <a:srgbClr val="FFFFFF"/>
                </a:solidFill>
                <a:latin typeface="Bobby Jones"/>
              </a:rPr>
              <a:t>Sylwoch chi ar unrhyw wahaniaethau yn agwedd </a:t>
            </a:r>
            <a:r>
              <a:rPr lang="en-US" sz="8099">
                <a:solidFill>
                  <a:srgbClr val="D8DE26"/>
                </a:solidFill>
                <a:latin typeface="Bobby Jones"/>
              </a:rPr>
              <a:t>y Gwyliedyddion Gweithredol?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11127" y="1775541"/>
            <a:ext cx="3825431" cy="382543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073569" y="1383688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6" y="0"/>
                </a:lnTo>
                <a:lnTo>
                  <a:pt x="7240306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1313666">
            <a:off x="2977054" y="2368221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487" y="1866311"/>
            <a:ext cx="5429212" cy="7702163"/>
            <a:chOff x="0" y="0"/>
            <a:chExt cx="3293171" cy="467186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29394" y="1866311"/>
            <a:ext cx="5429212" cy="7702163"/>
            <a:chOff x="0" y="0"/>
            <a:chExt cx="3293171" cy="4671864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35301" y="1866311"/>
            <a:ext cx="5429212" cy="7702163"/>
            <a:chOff x="0" y="0"/>
            <a:chExt cx="3293171" cy="4671864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5767" y="2082295"/>
            <a:ext cx="5064651" cy="69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300">
                <a:solidFill>
                  <a:srgbClr val="343434"/>
                </a:solidFill>
                <a:latin typeface="Bobby Jones"/>
              </a:rPr>
              <a:t>Anghytuno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2200" y="2137775"/>
            <a:ext cx="5064651" cy="69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300">
                <a:solidFill>
                  <a:srgbClr val="F2F3F5"/>
                </a:solidFill>
                <a:latin typeface="Bobby Jones"/>
              </a:rPr>
              <a:t>Dangos cefnogaeth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17582" y="2093090"/>
            <a:ext cx="5064651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4300">
                <a:solidFill>
                  <a:srgbClr val="343434"/>
                </a:solidFill>
                <a:latin typeface="Bobby Jones"/>
              </a:rPr>
              <a:t> Cael help gan rywun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7650" y="2912745"/>
            <a:ext cx="4760886" cy="634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1. Herio os nad ydych chi’n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cytuno.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2. Dangos nad ydych chi’n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cymeradwyo (e.e.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ysgwyd eich pen).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3. Defnyddio hiwmor (yn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ofalus) i ddangos nad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ydych chi’n cymeradwyo. 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4. Dim chwerthin ar jôc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broblematig. 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5. Tynnu eu sylw neu dorri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ar eu traws.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67347" y="2962127"/>
            <a:ext cx="4753306" cy="535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1. Gofyn os ydyn nhw’n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iawn.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2. Cynnig cefnogaeth.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3. Cael help gan rywun sydd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mewn gwell sefyllfa i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helpu e.e. heddlu, staff,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ffrindiau.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4. Cefnogi’r dioddefwr yn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breifat.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5. Riportio’r digwyddiad.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47645" y="2962127"/>
            <a:ext cx="4804524" cy="465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1. Gofyn i rywun ddod gyda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chi i siarad gyda’r person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sydd mewn risg.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2</a:t>
            </a:r>
            <a:r>
              <a:rPr lang="en-US" sz="2799">
                <a:solidFill>
                  <a:srgbClr val="000000"/>
                </a:solidFill>
                <a:latin typeface="Quicksand"/>
              </a:rPr>
              <a:t>. </a:t>
            </a:r>
            <a:r>
              <a:rPr lang="en-US" sz="2799">
                <a:solidFill>
                  <a:srgbClr val="000000"/>
                </a:solidFill>
                <a:latin typeface="Quicksand Medium"/>
              </a:rPr>
              <a:t>Gofyn i rywun sy’n eu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nabod i ymyrryd.</a:t>
            </a:r>
          </a:p>
          <a:p>
            <a:pPr algn="l">
              <a:lnSpc>
                <a:spcPts val="8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3. Cael help gan ffigur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awdurdodol e.e. athro,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swyddog diogelwch, yr 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heddlu.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Mathau o Ymyrraeth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40088" y="0"/>
            <a:ext cx="5547912" cy="10287000"/>
            <a:chOff x="0" y="0"/>
            <a:chExt cx="187670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6701" cy="3479800"/>
            </a:xfrm>
            <a:custGeom>
              <a:avLst/>
              <a:gdLst/>
              <a:ahLst/>
              <a:cxnLst/>
              <a:rect l="l" t="t" r="r" b="b"/>
              <a:pathLst>
                <a:path w="1876701" h="3479800">
                  <a:moveTo>
                    <a:pt x="0" y="0"/>
                  </a:moveTo>
                  <a:lnTo>
                    <a:pt x="1876701" y="0"/>
                  </a:lnTo>
                  <a:lnTo>
                    <a:pt x="187670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343434"/>
                </a:solidFill>
                <a:latin typeface="Bobby Jones"/>
              </a:rPr>
              <a:t>Trosolwg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141608"/>
            <a:ext cx="10554438" cy="731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Deall beth yw ymyrraeth gwyliedydd. </a:t>
            </a:r>
          </a:p>
          <a:p>
            <a:pPr algn="l">
              <a:lnSpc>
                <a:spcPts val="448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Datblygu’r sgiliau, y strategaethau a’r hyder i ymyrryd pan fydd yn ddiogel. </a:t>
            </a:r>
          </a:p>
          <a:p>
            <a:pPr algn="l">
              <a:lnSpc>
                <a:spcPts val="448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Adnabod ymddygiad problematig. </a:t>
            </a:r>
          </a:p>
          <a:p>
            <a:pPr algn="l">
              <a:lnSpc>
                <a:spcPts val="448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Dysgu mwy am wahanol ffyrdd i dorri ar draws. </a:t>
            </a:r>
          </a:p>
          <a:p>
            <a:pPr algn="l">
              <a:lnSpc>
                <a:spcPts val="448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Dysgu sut i fod yn wyliedydd gweithredol. 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02858" y="4220104"/>
            <a:ext cx="5685142" cy="217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6949">
                <a:solidFill>
                  <a:srgbClr val="F2F3F5"/>
                </a:solidFill>
                <a:latin typeface="Quicksand Medium"/>
              </a:rPr>
              <a:t>Rhybudd ysgogi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44364" y="7000328"/>
            <a:ext cx="4339360" cy="20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2F3F5"/>
                </a:solidFill>
                <a:latin typeface="Quicksand Medium"/>
              </a:rPr>
              <a:t>Gallai rhywfaint o gynnwys yr hyfforddiant hwn ysgogi gofid </a:t>
            </a:r>
          </a:p>
        </p:txBody>
      </p:sp>
      <p:sp>
        <p:nvSpPr>
          <p:cNvPr id="8" name="Freeform 8"/>
          <p:cNvSpPr/>
          <p:nvPr/>
        </p:nvSpPr>
        <p:spPr>
          <a:xfrm>
            <a:off x="15022710" y="1358832"/>
            <a:ext cx="1092606" cy="2443233"/>
          </a:xfrm>
          <a:custGeom>
            <a:avLst/>
            <a:gdLst/>
            <a:ahLst/>
            <a:cxnLst/>
            <a:rect l="l" t="t" r="r" b="b"/>
            <a:pathLst>
              <a:path w="1092606" h="2443233">
                <a:moveTo>
                  <a:pt x="0" y="0"/>
                </a:moveTo>
                <a:lnTo>
                  <a:pt x="1092606" y="0"/>
                </a:lnTo>
                <a:lnTo>
                  <a:pt x="1092606" y="2443233"/>
                </a:lnTo>
                <a:lnTo>
                  <a:pt x="0" y="244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1734" y="2257577"/>
            <a:ext cx="6884408" cy="473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FFFFFF"/>
                </a:solidFill>
                <a:latin typeface="Bobby Jones"/>
              </a:rPr>
              <a:t>Os dywedoch chi ‘Cael help gan rywun’ rydych chi yn …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73117" y="6030748"/>
            <a:ext cx="3515421" cy="3086100"/>
            <a:chOff x="0" y="0"/>
            <a:chExt cx="4687228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42900" cap="sq">
                <a:solidFill>
                  <a:srgbClr val="2D7D9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45106" y="34293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5"/>
                  </a:lnTo>
                  <a:lnTo>
                    <a:pt x="0" y="2780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843088"/>
            <a:ext cx="8620664" cy="9004455"/>
            <a:chOff x="0" y="0"/>
            <a:chExt cx="2198655" cy="22965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8655" cy="2296539"/>
            </a:xfrm>
            <a:custGeom>
              <a:avLst/>
              <a:gdLst/>
              <a:ahLst/>
              <a:cxnLst/>
              <a:rect l="l" t="t" r="r" b="b"/>
              <a:pathLst>
                <a:path w="2198655" h="2296539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2250737"/>
                  </a:lnTo>
                  <a:cubicBezTo>
                    <a:pt x="2198655" y="2262885"/>
                    <a:pt x="2193829" y="2274534"/>
                    <a:pt x="2185240" y="2283124"/>
                  </a:cubicBezTo>
                  <a:cubicBezTo>
                    <a:pt x="2176650" y="2291713"/>
                    <a:pt x="2165001" y="2296539"/>
                    <a:pt x="2152853" y="2296539"/>
                  </a:cubicBezTo>
                  <a:lnTo>
                    <a:pt x="45801" y="2296539"/>
                  </a:lnTo>
                  <a:cubicBezTo>
                    <a:pt x="33654" y="2296539"/>
                    <a:pt x="22004" y="2291713"/>
                    <a:pt x="13415" y="2283124"/>
                  </a:cubicBezTo>
                  <a:cubicBezTo>
                    <a:pt x="4825" y="2274534"/>
                    <a:pt x="0" y="2262885"/>
                    <a:pt x="0" y="2250737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98655" cy="2334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813888" y="851734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855725" y="707564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813888" y="178996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5855725" y="4408947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813888" y="553750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855725" y="291851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flipH="1">
            <a:off x="1376592" y="345412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flipH="1">
            <a:off x="1376592" y="631390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6165580" y="4580397"/>
            <a:ext cx="3202806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Nath Ellie fethu popeth bron </a:t>
            </a:r>
          </a:p>
        </p:txBody>
      </p:sp>
      <p:sp>
        <p:nvSpPr>
          <p:cNvPr id="20" name="Freeform 20"/>
          <p:cNvSpPr/>
          <p:nvPr/>
        </p:nvSpPr>
        <p:spPr>
          <a:xfrm flipH="1">
            <a:off x="1376592" y="809398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6165580" y="1963664"/>
            <a:ext cx="2769111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Sut wnest di yn dy arholiadau?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0598" y="3615357"/>
            <a:ext cx="2957189" cy="67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1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lol, ges i D yn TG hefyd, a’r gweddill yn ok.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0598" y="6495366"/>
            <a:ext cx="2957189" cy="6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Dwi’n poeni. Ddylen ni ddweud wrth Mrs Jones?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46920" y="5566563"/>
            <a:ext cx="3064953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1899">
                <a:solidFill>
                  <a:srgbClr val="000000"/>
                </a:solidFill>
                <a:latin typeface="Quicksand Medium"/>
              </a:rPr>
              <a:t>Mae’n ofni mynd adref. Mae ei thad mor frawychus!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62013" y="4008943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40598" y="740232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10523" y="3075628"/>
            <a:ext cx="2775605" cy="3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Ges i A*, B a D yn TG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40598" y="8249826"/>
            <a:ext cx="3078036" cy="67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1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Dwi am wneud. Mae’n well bod yn saff.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40598" y="4599470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65423" y="1379199"/>
            <a:ext cx="1547218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Heddiw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16:16 pm</a:t>
            </a:r>
          </a:p>
        </p:txBody>
      </p:sp>
      <p:sp>
        <p:nvSpPr>
          <p:cNvPr id="31" name="Freeform 31"/>
          <p:cNvSpPr/>
          <p:nvPr/>
        </p:nvSpPr>
        <p:spPr>
          <a:xfrm>
            <a:off x="6210523" y="3454124"/>
            <a:ext cx="372896" cy="385920"/>
          </a:xfrm>
          <a:custGeom>
            <a:avLst/>
            <a:gdLst/>
            <a:ahLst/>
            <a:cxnLst/>
            <a:rect l="l" t="t" r="r" b="b"/>
            <a:pathLst>
              <a:path w="372896" h="385920">
                <a:moveTo>
                  <a:pt x="0" y="0"/>
                </a:moveTo>
                <a:lnTo>
                  <a:pt x="372896" y="0"/>
                </a:lnTo>
                <a:lnTo>
                  <a:pt x="372896" y="385920"/>
                </a:lnTo>
                <a:lnTo>
                  <a:pt x="0" y="385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2"/>
          <p:cNvSpPr txBox="1"/>
          <p:nvPr/>
        </p:nvSpPr>
        <p:spPr>
          <a:xfrm>
            <a:off x="6165580" y="7137161"/>
            <a:ext cx="295202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Quicksand Medium"/>
              </a:rPr>
              <a:t>Na, allwn ni ddim dweud wrth athrawes! Beth os yw e’n ddim byd?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46920" y="8860736"/>
            <a:ext cx="2985620" cy="3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4"/>
              </a:lnSpc>
            </a:pPr>
            <a:r>
              <a:rPr lang="en-US" sz="1965">
                <a:solidFill>
                  <a:srgbClr val="000000"/>
                </a:solidFill>
                <a:latin typeface="Quicksand Medium"/>
              </a:rPr>
              <a:t>Iawn, naf i ddod gyda ti.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62013" y="660896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62013" y="8117904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40598" y="9184434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900152" y="305238"/>
            <a:ext cx="2877760" cy="807261"/>
            <a:chOff x="0" y="0"/>
            <a:chExt cx="807473" cy="22651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900152" y="588542"/>
            <a:ext cx="2877760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1734" y="1990877"/>
            <a:ext cx="5912858" cy="592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FFFFFF"/>
                </a:solidFill>
                <a:latin typeface="Bobby Jones"/>
              </a:rPr>
              <a:t>Os dywedoch chi ‘Anghytuno’ rydych chi yn … </a:t>
            </a:r>
          </a:p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FFFFFF"/>
                </a:solidFill>
                <a:latin typeface="Bobby Jones"/>
              </a:rPr>
              <a:t> </a:t>
            </a:r>
          </a:p>
          <a:p>
            <a:pPr algn="l">
              <a:lnSpc>
                <a:spcPts val="9379"/>
              </a:lnSpc>
            </a:pPr>
            <a:endParaRPr lang="en-US" sz="6699">
              <a:solidFill>
                <a:srgbClr val="FFFFFF"/>
              </a:solidFill>
              <a:latin typeface="Bobby Jone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454067" y="5802148"/>
            <a:ext cx="3515421" cy="3086100"/>
            <a:chOff x="0" y="0"/>
            <a:chExt cx="4687228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42900" cap="sq">
                <a:solidFill>
                  <a:srgbClr val="2D7D9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45106" y="34293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5"/>
                  </a:lnTo>
                  <a:lnTo>
                    <a:pt x="0" y="2780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243263"/>
            <a:ext cx="8620664" cy="8266240"/>
            <a:chOff x="0" y="0"/>
            <a:chExt cx="2198655" cy="21082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8655" cy="2108261"/>
            </a:xfrm>
            <a:custGeom>
              <a:avLst/>
              <a:gdLst/>
              <a:ahLst/>
              <a:cxnLst/>
              <a:rect l="l" t="t" r="r" b="b"/>
              <a:pathLst>
                <a:path w="2198655" h="2108261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2062460"/>
                  </a:lnTo>
                  <a:cubicBezTo>
                    <a:pt x="2198655" y="2074607"/>
                    <a:pt x="2193829" y="2086257"/>
                    <a:pt x="2185240" y="2094846"/>
                  </a:cubicBezTo>
                  <a:cubicBezTo>
                    <a:pt x="2176650" y="2103435"/>
                    <a:pt x="2165001" y="2108261"/>
                    <a:pt x="2152853" y="2108261"/>
                  </a:cubicBezTo>
                  <a:lnTo>
                    <a:pt x="45801" y="2108261"/>
                  </a:lnTo>
                  <a:cubicBezTo>
                    <a:pt x="33654" y="2108261"/>
                    <a:pt x="22004" y="2103435"/>
                    <a:pt x="13415" y="2094846"/>
                  </a:cubicBezTo>
                  <a:cubicBezTo>
                    <a:pt x="4825" y="2086257"/>
                    <a:pt x="0" y="2074607"/>
                    <a:pt x="0" y="2062460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98655" cy="2146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855725" y="1990598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897562" y="487628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9"/>
                </a:lnTo>
                <a:lnTo>
                  <a:pt x="0" y="1023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855725" y="605246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5855725" y="3700106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2" y="0"/>
                </a:lnTo>
                <a:lnTo>
                  <a:pt x="3485202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6207417" y="2162762"/>
            <a:ext cx="2936583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Bore da! Welest di Jeff yn syrthio gynne? 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376592" y="2845317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640598" y="3154832"/>
            <a:ext cx="245600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Naddo, ble? 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1376592" y="6735802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1640598" y="6926788"/>
            <a:ext cx="2957189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Na! dwi ddim eisiau gweld hwnna!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07417" y="5038209"/>
            <a:ext cx="2936583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Nath fwy neu lai'r ysgol i gyd weld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82898" y="6092816"/>
            <a:ext cx="298562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Dwi’n siŵr fod rhywun wedi’i recordio. Gad i fi holi pobl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03849" y="3100078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0598" y="8938589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82898" y="3872270"/>
            <a:ext cx="2775605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Quicksand Medium"/>
              </a:rPr>
              <a:t>Ar y cae pêl-droed, roedd mor ddoniol 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1376592" y="788747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640598" y="8052014"/>
            <a:ext cx="3221196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Quicksand Medium"/>
              </a:rPr>
              <a:t>Mae’n gas – ddylet ti ddim annog pobl i wneud hynna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03849" y="7200066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56685" y="1740893"/>
            <a:ext cx="1364694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Today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13:12 pm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900152" y="666932"/>
            <a:ext cx="2877760" cy="807261"/>
            <a:chOff x="0" y="0"/>
            <a:chExt cx="807473" cy="2265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07473" cy="226510"/>
            </a:xfrm>
            <a:custGeom>
              <a:avLst/>
              <a:gdLst/>
              <a:ahLst/>
              <a:cxnLst/>
              <a:rect l="l" t="t" r="r" b="b"/>
              <a:pathLst>
                <a:path w="807473" h="226510">
                  <a:moveTo>
                    <a:pt x="113255" y="0"/>
                  </a:moveTo>
                  <a:lnTo>
                    <a:pt x="694218" y="0"/>
                  </a:lnTo>
                  <a:cubicBezTo>
                    <a:pt x="724255" y="0"/>
                    <a:pt x="753062" y="11932"/>
                    <a:pt x="774302" y="33172"/>
                  </a:cubicBezTo>
                  <a:cubicBezTo>
                    <a:pt x="795541" y="54411"/>
                    <a:pt x="807473" y="83218"/>
                    <a:pt x="807473" y="113255"/>
                  </a:cubicBezTo>
                  <a:lnTo>
                    <a:pt x="807473" y="113255"/>
                  </a:lnTo>
                  <a:cubicBezTo>
                    <a:pt x="807473" y="175804"/>
                    <a:pt x="756767" y="226510"/>
                    <a:pt x="694218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07473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900152" y="950236"/>
            <a:ext cx="2877760" cy="2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871" spc="74">
                <a:solidFill>
                  <a:srgbClr val="000000"/>
                </a:solidFill>
                <a:latin typeface="Quicksand Medium"/>
              </a:rPr>
              <a:t>NEGESEUON TESTUN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41893"/>
            <a:ext cx="10341004" cy="517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75"/>
              </a:lnSpc>
            </a:pPr>
            <a:r>
              <a:rPr lang="en-US" sz="11313">
                <a:solidFill>
                  <a:srgbClr val="FFFFFF"/>
                </a:solidFill>
                <a:latin typeface="Bobby Jones"/>
              </a:rPr>
              <a:t>Beth yw’r rheol bwysicaf wrth ymyrryd?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5558" y="4644714"/>
            <a:ext cx="5191125" cy="3086100"/>
            <a:chOff x="0" y="0"/>
            <a:chExt cx="136721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210" cy="812800"/>
            </a:xfrm>
            <a:custGeom>
              <a:avLst/>
              <a:gdLst/>
              <a:ahLst/>
              <a:cxnLst/>
              <a:rect l="l" t="t" r="r" b="b"/>
              <a:pathLst>
                <a:path w="1367210" h="812800">
                  <a:moveTo>
                    <a:pt x="0" y="0"/>
                  </a:moveTo>
                  <a:lnTo>
                    <a:pt x="1367210" y="0"/>
                  </a:lnTo>
                  <a:lnTo>
                    <a:pt x="136721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6721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35558" y="1916640"/>
            <a:ext cx="5174224" cy="5174224"/>
          </a:xfrm>
          <a:custGeom>
            <a:avLst/>
            <a:gdLst/>
            <a:ahLst/>
            <a:cxnLst/>
            <a:rect l="l" t="t" r="r" b="b"/>
            <a:pathLst>
              <a:path w="5174224" h="5174224">
                <a:moveTo>
                  <a:pt x="0" y="0"/>
                </a:moveTo>
                <a:lnTo>
                  <a:pt x="5174223" y="0"/>
                </a:lnTo>
                <a:lnTo>
                  <a:pt x="5174223" y="5174224"/>
                </a:lnTo>
                <a:lnTo>
                  <a:pt x="0" y="5174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53933" y="4632482"/>
            <a:ext cx="5191125" cy="3086100"/>
            <a:chOff x="0" y="0"/>
            <a:chExt cx="136721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7210" cy="812800"/>
            </a:xfrm>
            <a:custGeom>
              <a:avLst/>
              <a:gdLst/>
              <a:ahLst/>
              <a:cxnLst/>
              <a:rect l="l" t="t" r="r" b="b"/>
              <a:pathLst>
                <a:path w="1367210" h="812800">
                  <a:moveTo>
                    <a:pt x="0" y="0"/>
                  </a:moveTo>
                  <a:lnTo>
                    <a:pt x="1367210" y="0"/>
                  </a:lnTo>
                  <a:lnTo>
                    <a:pt x="136721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36721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57340" y="1952802"/>
            <a:ext cx="5187718" cy="5187718"/>
          </a:xfrm>
          <a:custGeom>
            <a:avLst/>
            <a:gdLst/>
            <a:ahLst/>
            <a:cxnLst/>
            <a:rect l="l" t="t" r="r" b="b"/>
            <a:pathLst>
              <a:path w="5187718" h="5187718">
                <a:moveTo>
                  <a:pt x="0" y="0"/>
                </a:moveTo>
                <a:lnTo>
                  <a:pt x="5187718" y="0"/>
                </a:lnTo>
                <a:lnTo>
                  <a:pt x="5187718" y="5187717"/>
                </a:lnTo>
                <a:lnTo>
                  <a:pt x="0" y="518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890582" y="5225768"/>
            <a:ext cx="653952" cy="765122"/>
            <a:chOff x="0" y="0"/>
            <a:chExt cx="172234" cy="2015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234" cy="201514"/>
            </a:xfrm>
            <a:custGeom>
              <a:avLst/>
              <a:gdLst/>
              <a:ahLst/>
              <a:cxnLst/>
              <a:rect l="l" t="t" r="r" b="b"/>
              <a:pathLst>
                <a:path w="172234" h="201514">
                  <a:moveTo>
                    <a:pt x="0" y="0"/>
                  </a:moveTo>
                  <a:lnTo>
                    <a:pt x="172234" y="0"/>
                  </a:lnTo>
                  <a:lnTo>
                    <a:pt x="172234" y="201514"/>
                  </a:lnTo>
                  <a:lnTo>
                    <a:pt x="0" y="201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72234" cy="22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985017"/>
            <a:ext cx="607102" cy="765122"/>
            <a:chOff x="0" y="0"/>
            <a:chExt cx="159895" cy="2015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9895" cy="201514"/>
            </a:xfrm>
            <a:custGeom>
              <a:avLst/>
              <a:gdLst/>
              <a:ahLst/>
              <a:cxnLst/>
              <a:rect l="l" t="t" r="r" b="b"/>
              <a:pathLst>
                <a:path w="159895" h="201514">
                  <a:moveTo>
                    <a:pt x="0" y="0"/>
                  </a:moveTo>
                  <a:lnTo>
                    <a:pt x="159895" y="0"/>
                  </a:lnTo>
                  <a:lnTo>
                    <a:pt x="159895" y="201514"/>
                  </a:lnTo>
                  <a:lnTo>
                    <a:pt x="0" y="201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59895" cy="22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95581" y="4632482"/>
            <a:ext cx="5263719" cy="3086100"/>
            <a:chOff x="0" y="0"/>
            <a:chExt cx="1386329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6329" cy="812800"/>
            </a:xfrm>
            <a:custGeom>
              <a:avLst/>
              <a:gdLst/>
              <a:ahLst/>
              <a:cxnLst/>
              <a:rect l="l" t="t" r="r" b="b"/>
              <a:pathLst>
                <a:path w="1386329" h="812800">
                  <a:moveTo>
                    <a:pt x="0" y="0"/>
                  </a:moveTo>
                  <a:lnTo>
                    <a:pt x="1386329" y="0"/>
                  </a:lnTo>
                  <a:lnTo>
                    <a:pt x="13863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386329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95581" y="1916640"/>
            <a:ext cx="5263719" cy="4831324"/>
            <a:chOff x="0" y="0"/>
            <a:chExt cx="1386329" cy="12724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86329" cy="1272447"/>
            </a:xfrm>
            <a:custGeom>
              <a:avLst/>
              <a:gdLst/>
              <a:ahLst/>
              <a:cxnLst/>
              <a:rect l="l" t="t" r="r" b="b"/>
              <a:pathLst>
                <a:path w="1386329" h="1272447">
                  <a:moveTo>
                    <a:pt x="0" y="0"/>
                  </a:moveTo>
                  <a:lnTo>
                    <a:pt x="1386329" y="0"/>
                  </a:lnTo>
                  <a:lnTo>
                    <a:pt x="1386329" y="1272447"/>
                  </a:lnTo>
                  <a:lnTo>
                    <a:pt x="0" y="127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386329" cy="1291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3889374" y="6523094"/>
            <a:ext cx="3729632" cy="2420870"/>
          </a:xfrm>
          <a:custGeom>
            <a:avLst/>
            <a:gdLst/>
            <a:ahLst/>
            <a:cxnLst/>
            <a:rect l="l" t="t" r="r" b="b"/>
            <a:pathLst>
              <a:path w="3729632" h="2420870">
                <a:moveTo>
                  <a:pt x="3729631" y="0"/>
                </a:moveTo>
                <a:lnTo>
                  <a:pt x="0" y="0"/>
                </a:lnTo>
                <a:lnTo>
                  <a:pt x="0" y="2420870"/>
                </a:lnTo>
                <a:lnTo>
                  <a:pt x="3729631" y="2420870"/>
                </a:lnTo>
                <a:lnTo>
                  <a:pt x="37296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3919187" y="6925189"/>
            <a:ext cx="364459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8"/>
              </a:lnSpc>
            </a:pPr>
            <a:r>
              <a:rPr lang="en-US" sz="3390">
                <a:solidFill>
                  <a:srgbClr val="FFFFFF"/>
                </a:solidFill>
                <a:latin typeface="IreneFlorentina"/>
              </a:rPr>
              <a:t>Meddyliwch yn ofalus </a:t>
            </a:r>
          </a:p>
        </p:txBody>
      </p:sp>
      <p:sp>
        <p:nvSpPr>
          <p:cNvPr id="24" name="Freeform 24"/>
          <p:cNvSpPr/>
          <p:nvPr/>
        </p:nvSpPr>
        <p:spPr>
          <a:xfrm flipH="1">
            <a:off x="8722669" y="6874220"/>
            <a:ext cx="5464513" cy="2116257"/>
          </a:xfrm>
          <a:custGeom>
            <a:avLst/>
            <a:gdLst/>
            <a:ahLst/>
            <a:cxnLst/>
            <a:rect l="l" t="t" r="r" b="b"/>
            <a:pathLst>
              <a:path w="5464513" h="2116257">
                <a:moveTo>
                  <a:pt x="5464513" y="0"/>
                </a:moveTo>
                <a:lnTo>
                  <a:pt x="0" y="0"/>
                </a:lnTo>
                <a:lnTo>
                  <a:pt x="0" y="2116256"/>
                </a:lnTo>
                <a:lnTo>
                  <a:pt x="5464513" y="2116256"/>
                </a:lnTo>
                <a:lnTo>
                  <a:pt x="54645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rot="416455">
            <a:off x="12477808" y="7247391"/>
            <a:ext cx="1039702" cy="1046241"/>
          </a:xfrm>
          <a:custGeom>
            <a:avLst/>
            <a:gdLst/>
            <a:ahLst/>
            <a:cxnLst/>
            <a:rect l="l" t="t" r="r" b="b"/>
            <a:pathLst>
              <a:path w="1039702" h="1046241">
                <a:moveTo>
                  <a:pt x="0" y="0"/>
                </a:moveTo>
                <a:lnTo>
                  <a:pt x="1039703" y="0"/>
                </a:lnTo>
                <a:lnTo>
                  <a:pt x="1039703" y="1046241"/>
                </a:lnTo>
                <a:lnTo>
                  <a:pt x="0" y="1046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0736763" y="8352620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5190704" y="8226365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7070897" y="3046180"/>
            <a:ext cx="4058258" cy="149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9"/>
              </a:lnSpc>
            </a:pPr>
            <a:r>
              <a:rPr lang="en-US" sz="2300">
                <a:solidFill>
                  <a:srgbClr val="000000"/>
                </a:solidFill>
                <a:latin typeface="IreneFlorentina"/>
              </a:rPr>
              <a:t>Cymerwch eich amser </a:t>
            </a:r>
          </a:p>
          <a:p>
            <a:pPr algn="l">
              <a:lnSpc>
                <a:spcPts val="3979"/>
              </a:lnSpc>
            </a:pPr>
            <a:r>
              <a:rPr lang="en-US" sz="2300">
                <a:solidFill>
                  <a:srgbClr val="000000"/>
                </a:solidFill>
                <a:latin typeface="IreneFlorentina"/>
              </a:rPr>
              <a:t>i benderfynu ar y ffordd orau i ymyrryd;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52661" y="2049532"/>
            <a:ext cx="4392655" cy="81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9"/>
              </a:lnSpc>
            </a:pPr>
            <a:r>
              <a:rPr lang="en-US" sz="4606">
                <a:solidFill>
                  <a:srgbClr val="000000"/>
                </a:solidFill>
                <a:latin typeface="IreneFlorentina"/>
              </a:rPr>
              <a:t>PENDERFYNU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14058" y="2039775"/>
            <a:ext cx="4226765" cy="157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998">
                <a:solidFill>
                  <a:srgbClr val="000000"/>
                </a:solidFill>
                <a:latin typeface="IreneFlorentina"/>
              </a:rPr>
              <a:t>BYDDWCH YN YMWYBODOL O’CH AMGYLCHEDD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20178" y="7179249"/>
            <a:ext cx="4487142" cy="94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58">
                <a:solidFill>
                  <a:srgbClr val="343434"/>
                </a:solidFill>
                <a:latin typeface="IreneFlorentina"/>
              </a:rPr>
              <a:t>Mae diogelwch personol yn...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63396" y="3810597"/>
            <a:ext cx="4604319" cy="237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3"/>
              </a:lnSpc>
            </a:pPr>
            <a:r>
              <a:rPr lang="en-US" sz="2288">
                <a:solidFill>
                  <a:srgbClr val="000000"/>
                </a:solidFill>
                <a:latin typeface="IreneFlorentina"/>
              </a:rPr>
              <a:t>Peidiwch byth â neidio i mewn i sefyllfa heb feddwl. Edrychwch o’ch cwmpas, aseswch y sefyllfa. Ydy hi’n ddiogel?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44458" y="581625"/>
            <a:ext cx="4157937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Diogelwch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62702" y="3811987"/>
            <a:ext cx="4189278" cy="48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7"/>
              </a:lnSpc>
            </a:pPr>
            <a:r>
              <a:rPr lang="en-US" sz="1961">
                <a:solidFill>
                  <a:srgbClr val="000000"/>
                </a:solidFill>
                <a:latin typeface="IreneFlorentina"/>
              </a:rPr>
              <a:t>ASESWCH Y SEFYLLFA </a:t>
            </a:r>
          </a:p>
        </p:txBody>
      </p:sp>
      <p:sp>
        <p:nvSpPr>
          <p:cNvPr id="35" name="Freeform 35"/>
          <p:cNvSpPr/>
          <p:nvPr/>
        </p:nvSpPr>
        <p:spPr>
          <a:xfrm>
            <a:off x="1577460" y="5336941"/>
            <a:ext cx="4289752" cy="320950"/>
          </a:xfrm>
          <a:custGeom>
            <a:avLst/>
            <a:gdLst/>
            <a:ahLst/>
            <a:cxnLst/>
            <a:rect l="l" t="t" r="r" b="b"/>
            <a:pathLst>
              <a:path w="4289752" h="320950">
                <a:moveTo>
                  <a:pt x="0" y="0"/>
                </a:moveTo>
                <a:lnTo>
                  <a:pt x="4289752" y="0"/>
                </a:lnTo>
                <a:lnTo>
                  <a:pt x="4289752" y="320949"/>
                </a:lnTo>
                <a:lnTo>
                  <a:pt x="0" y="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120" t="-177675" r="-1812" b="-13386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TextBox 36"/>
          <p:cNvSpPr txBox="1"/>
          <p:nvPr/>
        </p:nvSpPr>
        <p:spPr>
          <a:xfrm>
            <a:off x="1762702" y="4591148"/>
            <a:ext cx="4029956" cy="96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1"/>
              </a:lnSpc>
            </a:pPr>
            <a:r>
              <a:rPr lang="en-US" sz="1961">
                <a:solidFill>
                  <a:srgbClr val="000000"/>
                </a:solidFill>
                <a:latin typeface="IreneFlorentina"/>
              </a:rPr>
              <a:t>DDYLECH CHI GYSYLLTU Â’R GWASANAETHAU BRYS?  </a:t>
            </a:r>
          </a:p>
        </p:txBody>
      </p:sp>
      <p:sp>
        <p:nvSpPr>
          <p:cNvPr id="37" name="Freeform 37"/>
          <p:cNvSpPr/>
          <p:nvPr/>
        </p:nvSpPr>
        <p:spPr>
          <a:xfrm>
            <a:off x="1567234" y="6072769"/>
            <a:ext cx="4310203" cy="610990"/>
          </a:xfrm>
          <a:custGeom>
            <a:avLst/>
            <a:gdLst/>
            <a:ahLst/>
            <a:cxnLst/>
            <a:rect l="l" t="t" r="r" b="b"/>
            <a:pathLst>
              <a:path w="4310203" h="610990">
                <a:moveTo>
                  <a:pt x="0" y="0"/>
                </a:moveTo>
                <a:lnTo>
                  <a:pt x="4310203" y="0"/>
                </a:lnTo>
                <a:lnTo>
                  <a:pt x="4310203" y="610990"/>
                </a:lnTo>
                <a:lnTo>
                  <a:pt x="0" y="610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029" t="-93332" r="-1329" b="-6557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544534" y="6553270"/>
            <a:ext cx="4289752" cy="320950"/>
          </a:xfrm>
          <a:custGeom>
            <a:avLst/>
            <a:gdLst/>
            <a:ahLst/>
            <a:cxnLst/>
            <a:rect l="l" t="t" r="r" b="b"/>
            <a:pathLst>
              <a:path w="4289752" h="320950">
                <a:moveTo>
                  <a:pt x="0" y="0"/>
                </a:moveTo>
                <a:lnTo>
                  <a:pt x="4289752" y="0"/>
                </a:lnTo>
                <a:lnTo>
                  <a:pt x="4289752" y="320950"/>
                </a:lnTo>
                <a:lnTo>
                  <a:pt x="0" y="32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120" t="-177675" r="-1812" b="-13386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TextBox 39"/>
          <p:cNvSpPr txBox="1"/>
          <p:nvPr/>
        </p:nvSpPr>
        <p:spPr>
          <a:xfrm>
            <a:off x="7062074" y="4629248"/>
            <a:ext cx="4170740" cy="48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979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IreneFlorentina"/>
              </a:rPr>
              <a:t>Tynnu sylw ato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70897" y="5201200"/>
            <a:ext cx="4170740" cy="98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979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IreneFlorentina"/>
              </a:rPr>
              <a:t>Siarad am rywbeth arall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0897" y="6273489"/>
            <a:ext cx="4170740" cy="48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979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IreneFlorentina"/>
              </a:rPr>
              <a:t>Defnyddio hiwmor </a:t>
            </a:r>
          </a:p>
        </p:txBody>
      </p:sp>
      <p:sp>
        <p:nvSpPr>
          <p:cNvPr id="42" name="Freeform 42"/>
          <p:cNvSpPr/>
          <p:nvPr/>
        </p:nvSpPr>
        <p:spPr>
          <a:xfrm>
            <a:off x="1569354" y="2985017"/>
            <a:ext cx="4289752" cy="320950"/>
          </a:xfrm>
          <a:custGeom>
            <a:avLst/>
            <a:gdLst/>
            <a:ahLst/>
            <a:cxnLst/>
            <a:rect l="l" t="t" r="r" b="b"/>
            <a:pathLst>
              <a:path w="4289752" h="320950">
                <a:moveTo>
                  <a:pt x="0" y="0"/>
                </a:moveTo>
                <a:lnTo>
                  <a:pt x="4289752" y="0"/>
                </a:lnTo>
                <a:lnTo>
                  <a:pt x="4289752" y="320949"/>
                </a:lnTo>
                <a:lnTo>
                  <a:pt x="0" y="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120" t="-177675" r="-1812" b="-13386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1762702" y="2299225"/>
            <a:ext cx="3739694" cy="95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3"/>
              </a:lnSpc>
            </a:pPr>
            <a:r>
              <a:rPr lang="en-US" sz="1961">
                <a:solidFill>
                  <a:srgbClr val="000000"/>
                </a:solidFill>
                <a:latin typeface="IreneFlorentina"/>
              </a:rPr>
              <a:t>PEIDIWCH Â CHYMRYD RISGIAU 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652014" y="3438264"/>
            <a:ext cx="4140644" cy="311875"/>
            <a:chOff x="0" y="0"/>
            <a:chExt cx="1090540" cy="821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90540" cy="82140"/>
            </a:xfrm>
            <a:custGeom>
              <a:avLst/>
              <a:gdLst/>
              <a:ahLst/>
              <a:cxnLst/>
              <a:rect l="l" t="t" r="r" b="b"/>
              <a:pathLst>
                <a:path w="1090540" h="82140">
                  <a:moveTo>
                    <a:pt x="0" y="0"/>
                  </a:moveTo>
                  <a:lnTo>
                    <a:pt x="1090540" y="0"/>
                  </a:lnTo>
                  <a:lnTo>
                    <a:pt x="1090540" y="82140"/>
                  </a:lnTo>
                  <a:lnTo>
                    <a:pt x="0" y="82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1090540" cy="101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619088" y="5810290"/>
            <a:ext cx="4140644" cy="311875"/>
            <a:chOff x="0" y="0"/>
            <a:chExt cx="1090540" cy="821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90540" cy="82140"/>
            </a:xfrm>
            <a:custGeom>
              <a:avLst/>
              <a:gdLst/>
              <a:ahLst/>
              <a:cxnLst/>
              <a:rect l="l" t="t" r="r" b="b"/>
              <a:pathLst>
                <a:path w="1090540" h="82140">
                  <a:moveTo>
                    <a:pt x="0" y="0"/>
                  </a:moveTo>
                  <a:lnTo>
                    <a:pt x="1090540" y="0"/>
                  </a:lnTo>
                  <a:lnTo>
                    <a:pt x="1090540" y="82140"/>
                  </a:lnTo>
                  <a:lnTo>
                    <a:pt x="0" y="82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1090540" cy="101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1544534" y="7031626"/>
            <a:ext cx="4289752" cy="320950"/>
          </a:xfrm>
          <a:custGeom>
            <a:avLst/>
            <a:gdLst/>
            <a:ahLst/>
            <a:cxnLst/>
            <a:rect l="l" t="t" r="r" b="b"/>
            <a:pathLst>
              <a:path w="4289752" h="320950">
                <a:moveTo>
                  <a:pt x="0" y="0"/>
                </a:moveTo>
                <a:lnTo>
                  <a:pt x="4289752" y="0"/>
                </a:lnTo>
                <a:lnTo>
                  <a:pt x="4289752" y="320950"/>
                </a:lnTo>
                <a:lnTo>
                  <a:pt x="0" y="32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120" t="-177675" r="-1812" b="-13386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1652014" y="5838489"/>
            <a:ext cx="3616769" cy="138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1899">
                <a:solidFill>
                  <a:srgbClr val="000000"/>
                </a:solidFill>
                <a:latin typeface="IreneFlorentina"/>
              </a:rPr>
              <a:t>YDY HI’N FWY DIOGEL I YMYRRYD YN DDIWEDDARACH? 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914007" y="6175532"/>
            <a:ext cx="607102" cy="765122"/>
            <a:chOff x="0" y="0"/>
            <a:chExt cx="159895" cy="20151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59895" cy="201514"/>
            </a:xfrm>
            <a:custGeom>
              <a:avLst/>
              <a:gdLst/>
              <a:ahLst/>
              <a:cxnLst/>
              <a:rect l="l" t="t" r="r" b="b"/>
              <a:pathLst>
                <a:path w="159895" h="201514">
                  <a:moveTo>
                    <a:pt x="0" y="0"/>
                  </a:moveTo>
                  <a:lnTo>
                    <a:pt x="159895" y="0"/>
                  </a:lnTo>
                  <a:lnTo>
                    <a:pt x="159895" y="201514"/>
                  </a:lnTo>
                  <a:lnTo>
                    <a:pt x="0" y="201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19050"/>
              <a:ext cx="159895" cy="22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943467" y="5868761"/>
            <a:ext cx="633993" cy="613541"/>
          </a:xfrm>
          <a:custGeom>
            <a:avLst/>
            <a:gdLst/>
            <a:ahLst/>
            <a:cxnLst/>
            <a:rect l="l" t="t" r="r" b="b"/>
            <a:pathLst>
              <a:path w="633993" h="613541">
                <a:moveTo>
                  <a:pt x="0" y="0"/>
                </a:moveTo>
                <a:lnTo>
                  <a:pt x="633993" y="0"/>
                </a:lnTo>
                <a:lnTo>
                  <a:pt x="633993" y="613541"/>
                </a:lnTo>
                <a:lnTo>
                  <a:pt x="0" y="6135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1590" t="-59099" r="-686671" b="-686437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17065" y="1671486"/>
            <a:ext cx="11053870" cy="82904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Effaith y Gwyliedydd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8994">
            <a:off x="2147732" y="599811"/>
            <a:ext cx="4278159" cy="4581696"/>
          </a:xfrm>
          <a:custGeom>
            <a:avLst/>
            <a:gdLst/>
            <a:ahLst/>
            <a:cxnLst/>
            <a:rect l="l" t="t" r="r" b="b"/>
            <a:pathLst>
              <a:path w="4278159" h="4581696">
                <a:moveTo>
                  <a:pt x="0" y="0"/>
                </a:moveTo>
                <a:lnTo>
                  <a:pt x="4278159" y="0"/>
                </a:lnTo>
                <a:lnTo>
                  <a:pt x="4278159" y="4581696"/>
                </a:lnTo>
                <a:lnTo>
                  <a:pt x="0" y="458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188290" y="88839"/>
            <a:ext cx="4521866" cy="4373878"/>
          </a:xfrm>
          <a:custGeom>
            <a:avLst/>
            <a:gdLst/>
            <a:ahLst/>
            <a:cxnLst/>
            <a:rect l="l" t="t" r="r" b="b"/>
            <a:pathLst>
              <a:path w="4521866" h="4373878">
                <a:moveTo>
                  <a:pt x="0" y="0"/>
                </a:moveTo>
                <a:lnTo>
                  <a:pt x="4521866" y="0"/>
                </a:lnTo>
                <a:lnTo>
                  <a:pt x="4521866" y="4373878"/>
                </a:lnTo>
                <a:lnTo>
                  <a:pt x="0" y="4373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121819" y="4132972"/>
            <a:ext cx="3635329" cy="2925572"/>
            <a:chOff x="0" y="0"/>
            <a:chExt cx="812800" cy="654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54110"/>
            </a:xfrm>
            <a:custGeom>
              <a:avLst/>
              <a:gdLst/>
              <a:ahLst/>
              <a:cxnLst/>
              <a:rect l="l" t="t" r="r" b="b"/>
              <a:pathLst>
                <a:path w="812800" h="654110">
                  <a:moveTo>
                    <a:pt x="406400" y="0"/>
                  </a:moveTo>
                  <a:cubicBezTo>
                    <a:pt x="181951" y="0"/>
                    <a:pt x="0" y="146427"/>
                    <a:pt x="0" y="327055"/>
                  </a:cubicBezTo>
                  <a:cubicBezTo>
                    <a:pt x="0" y="507682"/>
                    <a:pt x="181951" y="654110"/>
                    <a:pt x="406400" y="654110"/>
                  </a:cubicBezTo>
                  <a:cubicBezTo>
                    <a:pt x="630849" y="654110"/>
                    <a:pt x="812800" y="507682"/>
                    <a:pt x="812800" y="327055"/>
                  </a:cubicBezTo>
                  <a:cubicBezTo>
                    <a:pt x="812800" y="14642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  <a:ln w="76200" cap="sq">
              <a:solidFill>
                <a:srgbClr val="D8DE2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2273"/>
              <a:ext cx="660400" cy="55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469491" y="4373974"/>
            <a:ext cx="5514300" cy="3887003"/>
          </a:xfrm>
          <a:custGeom>
            <a:avLst/>
            <a:gdLst/>
            <a:ahLst/>
            <a:cxnLst/>
            <a:rect l="l" t="t" r="r" b="b"/>
            <a:pathLst>
              <a:path w="5514300" h="3887003">
                <a:moveTo>
                  <a:pt x="0" y="0"/>
                </a:moveTo>
                <a:lnTo>
                  <a:pt x="5514299" y="0"/>
                </a:lnTo>
                <a:lnTo>
                  <a:pt x="5514299" y="3887003"/>
                </a:lnTo>
                <a:lnTo>
                  <a:pt x="0" y="3887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519339" y="5883343"/>
            <a:ext cx="5264755" cy="3711100"/>
          </a:xfrm>
          <a:custGeom>
            <a:avLst/>
            <a:gdLst/>
            <a:ahLst/>
            <a:cxnLst/>
            <a:rect l="l" t="t" r="r" b="b"/>
            <a:pathLst>
              <a:path w="5264755" h="3711100">
                <a:moveTo>
                  <a:pt x="0" y="0"/>
                </a:moveTo>
                <a:lnTo>
                  <a:pt x="5264755" y="0"/>
                </a:lnTo>
                <a:lnTo>
                  <a:pt x="5264755" y="3711100"/>
                </a:lnTo>
                <a:lnTo>
                  <a:pt x="0" y="3711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277146">
            <a:off x="13162390" y="626764"/>
            <a:ext cx="4323090" cy="4629815"/>
          </a:xfrm>
          <a:custGeom>
            <a:avLst/>
            <a:gdLst/>
            <a:ahLst/>
            <a:cxnLst/>
            <a:rect l="l" t="t" r="r" b="b"/>
            <a:pathLst>
              <a:path w="4323090" h="4629815">
                <a:moveTo>
                  <a:pt x="0" y="0"/>
                </a:moveTo>
                <a:lnTo>
                  <a:pt x="4323090" y="0"/>
                </a:lnTo>
                <a:lnTo>
                  <a:pt x="4323090" y="4629815"/>
                </a:lnTo>
                <a:lnTo>
                  <a:pt x="0" y="4629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784094" y="1513703"/>
            <a:ext cx="3320401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FEFEFE"/>
                </a:solidFill>
                <a:latin typeface="Bobby Jones"/>
              </a:rPr>
              <a:t>“Dwi ddim yn eu hoffi chwaith”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37348" y="2513828"/>
            <a:ext cx="3962461" cy="3188835"/>
            <a:chOff x="0" y="0"/>
            <a:chExt cx="812800" cy="6541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54110"/>
            </a:xfrm>
            <a:custGeom>
              <a:avLst/>
              <a:gdLst/>
              <a:ahLst/>
              <a:cxnLst/>
              <a:rect l="l" t="t" r="r" b="b"/>
              <a:pathLst>
                <a:path w="812800" h="654110">
                  <a:moveTo>
                    <a:pt x="406400" y="0"/>
                  </a:moveTo>
                  <a:cubicBezTo>
                    <a:pt x="181951" y="0"/>
                    <a:pt x="0" y="146427"/>
                    <a:pt x="0" y="327055"/>
                  </a:cubicBezTo>
                  <a:cubicBezTo>
                    <a:pt x="0" y="507682"/>
                    <a:pt x="181951" y="654110"/>
                    <a:pt x="406400" y="654110"/>
                  </a:cubicBezTo>
                  <a:cubicBezTo>
                    <a:pt x="630849" y="654110"/>
                    <a:pt x="812800" y="507682"/>
                    <a:pt x="812800" y="327055"/>
                  </a:cubicBezTo>
                  <a:cubicBezTo>
                    <a:pt x="812800" y="14642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  <a:ln w="76200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2273"/>
              <a:ext cx="660400" cy="55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57729" y="4978763"/>
            <a:ext cx="256350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EFEFE"/>
                </a:solidFill>
                <a:latin typeface="Bobby Jones"/>
              </a:rPr>
              <a:t>Ai jôc yw e?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74716" y="6932575"/>
            <a:ext cx="395400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FEFEFE"/>
                </a:solidFill>
                <a:latin typeface="Bobby Jones"/>
              </a:rPr>
              <a:t>Mae pawb arall i’w gweld yn iawn gyda’r peth </a:t>
            </a:r>
          </a:p>
        </p:txBody>
      </p:sp>
      <p:sp>
        <p:nvSpPr>
          <p:cNvPr id="16" name="TextBox 16"/>
          <p:cNvSpPr txBox="1"/>
          <p:nvPr/>
        </p:nvSpPr>
        <p:spPr>
          <a:xfrm rot="-61179">
            <a:off x="2847868" y="1532349"/>
            <a:ext cx="3182963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EFEFE"/>
                </a:solidFill>
                <a:latin typeface="Bobby Jones"/>
              </a:rPr>
              <a:t>Bydd rhywun arall yn helpu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649" y="5029200"/>
            <a:ext cx="6482324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PAM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649" y="7292183"/>
            <a:ext cx="6103974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8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NAD YW POBL YN YMYRRYD?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0097" y="1218428"/>
            <a:ext cx="3132415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343434"/>
                </a:solidFill>
                <a:latin typeface="Bobby Jones"/>
              </a:rPr>
              <a:t>Mae’n rhy beryglus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42512" y="3444021"/>
            <a:ext cx="2893595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</a:pPr>
            <a:r>
              <a:rPr lang="en-US" sz="4800">
                <a:solidFill>
                  <a:srgbClr val="FEFEFE"/>
                </a:solidFill>
                <a:latin typeface="Bobby Jones"/>
              </a:rPr>
              <a:t>“Dwi’n gor-ymateb”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35520" y="5231625"/>
            <a:ext cx="4006892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343434"/>
                </a:solidFill>
                <a:latin typeface="Bobby Jones"/>
              </a:rPr>
              <a:t>“Beth fydd pawb yn meddwl?”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76342" y="8240980"/>
            <a:ext cx="1056827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Quicksand Medium"/>
              </a:rPr>
              <a:t>Os na chaiff safbwyntiau problematig eu herio, gall edrych fel pe bai pawb yn cytuno gyda’r broblem.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6506000" y="3142882"/>
            <a:ext cx="2948007" cy="2851527"/>
          </a:xfrm>
          <a:custGeom>
            <a:avLst/>
            <a:gdLst/>
            <a:ahLst/>
            <a:cxnLst/>
            <a:rect l="l" t="t" r="r" b="b"/>
            <a:pathLst>
              <a:path w="2948007" h="2851527">
                <a:moveTo>
                  <a:pt x="2948007" y="0"/>
                </a:moveTo>
                <a:lnTo>
                  <a:pt x="0" y="0"/>
                </a:lnTo>
                <a:lnTo>
                  <a:pt x="0" y="2851526"/>
                </a:lnTo>
                <a:lnTo>
                  <a:pt x="2948007" y="2851526"/>
                </a:lnTo>
                <a:lnTo>
                  <a:pt x="2948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952858" y="3773497"/>
            <a:ext cx="2130490" cy="122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>
                <a:solidFill>
                  <a:srgbClr val="FFFFFF"/>
                </a:solidFill>
                <a:latin typeface="IreneFlorentina"/>
              </a:rPr>
              <a:t>Maen nhw’n cytuno gyda fi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617644" y="469269"/>
            <a:ext cx="3108967" cy="3007219"/>
          </a:xfrm>
          <a:custGeom>
            <a:avLst/>
            <a:gdLst/>
            <a:ahLst/>
            <a:cxnLst/>
            <a:rect l="l" t="t" r="r" b="b"/>
            <a:pathLst>
              <a:path w="3108967" h="3007219">
                <a:moveTo>
                  <a:pt x="3108966" y="0"/>
                </a:moveTo>
                <a:lnTo>
                  <a:pt x="0" y="0"/>
                </a:lnTo>
                <a:lnTo>
                  <a:pt x="0" y="3007218"/>
                </a:lnTo>
                <a:lnTo>
                  <a:pt x="3108966" y="3007218"/>
                </a:lnTo>
                <a:lnTo>
                  <a:pt x="31089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74534" y="1075624"/>
            <a:ext cx="2195186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FFFFF"/>
                </a:solidFill>
                <a:latin typeface="IreneFlorentina"/>
              </a:rPr>
              <a:t>Dwi ddim yn hoffi hyn o gwbl </a:t>
            </a:r>
          </a:p>
        </p:txBody>
      </p:sp>
      <p:sp>
        <p:nvSpPr>
          <p:cNvPr id="7" name="Freeform 7"/>
          <p:cNvSpPr/>
          <p:nvPr/>
        </p:nvSpPr>
        <p:spPr>
          <a:xfrm>
            <a:off x="4583860" y="345220"/>
            <a:ext cx="3068488" cy="2968065"/>
          </a:xfrm>
          <a:custGeom>
            <a:avLst/>
            <a:gdLst/>
            <a:ahLst/>
            <a:cxnLst/>
            <a:rect l="l" t="t" r="r" b="b"/>
            <a:pathLst>
              <a:path w="3068488" h="2968065">
                <a:moveTo>
                  <a:pt x="0" y="0"/>
                </a:moveTo>
                <a:lnTo>
                  <a:pt x="3068488" y="0"/>
                </a:lnTo>
                <a:lnTo>
                  <a:pt x="3068488" y="2968065"/>
                </a:lnTo>
                <a:lnTo>
                  <a:pt x="0" y="2968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159866" y="947070"/>
            <a:ext cx="1916476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EFEFE"/>
                </a:solidFill>
                <a:latin typeface="IreneFlorentina"/>
              </a:rPr>
              <a:t>Pam nad oes neb yn helpu? </a:t>
            </a:r>
          </a:p>
        </p:txBody>
      </p:sp>
      <p:sp>
        <p:nvSpPr>
          <p:cNvPr id="9" name="Freeform 9"/>
          <p:cNvSpPr/>
          <p:nvPr/>
        </p:nvSpPr>
        <p:spPr>
          <a:xfrm>
            <a:off x="12619703" y="345220"/>
            <a:ext cx="2892319" cy="2797662"/>
          </a:xfrm>
          <a:custGeom>
            <a:avLst/>
            <a:gdLst/>
            <a:ahLst/>
            <a:cxnLst/>
            <a:rect l="l" t="t" r="r" b="b"/>
            <a:pathLst>
              <a:path w="2892319" h="2797662">
                <a:moveTo>
                  <a:pt x="0" y="0"/>
                </a:moveTo>
                <a:lnTo>
                  <a:pt x="2892319" y="0"/>
                </a:lnTo>
                <a:lnTo>
                  <a:pt x="2892319" y="2797662"/>
                </a:lnTo>
                <a:lnTo>
                  <a:pt x="0" y="2797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107624" y="861345"/>
            <a:ext cx="1916476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FFFFF"/>
                </a:solidFill>
                <a:latin typeface="IreneFlorentina"/>
              </a:rPr>
              <a:t>Dwi ddim yn hapus gyda hyn 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9345522" y="1028700"/>
            <a:ext cx="2705882" cy="2617326"/>
          </a:xfrm>
          <a:custGeom>
            <a:avLst/>
            <a:gdLst/>
            <a:ahLst/>
            <a:cxnLst/>
            <a:rect l="l" t="t" r="r" b="b"/>
            <a:pathLst>
              <a:path w="2705882" h="2617326">
                <a:moveTo>
                  <a:pt x="2705882" y="0"/>
                </a:moveTo>
                <a:lnTo>
                  <a:pt x="0" y="0"/>
                </a:lnTo>
                <a:lnTo>
                  <a:pt x="0" y="2617326"/>
                </a:lnTo>
                <a:lnTo>
                  <a:pt x="2705882" y="2617326"/>
                </a:lnTo>
                <a:lnTo>
                  <a:pt x="27058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634836" y="1445862"/>
            <a:ext cx="2127253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IreneFlorentina"/>
              </a:rPr>
              <a:t>Mae hwnna’n ddoniol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400021" y="2693421"/>
            <a:ext cx="3559994" cy="3443485"/>
          </a:xfrm>
          <a:custGeom>
            <a:avLst/>
            <a:gdLst/>
            <a:ahLst/>
            <a:cxnLst/>
            <a:rect l="l" t="t" r="r" b="b"/>
            <a:pathLst>
              <a:path w="3559994" h="3443485">
                <a:moveTo>
                  <a:pt x="0" y="0"/>
                </a:moveTo>
                <a:lnTo>
                  <a:pt x="3559995" y="0"/>
                </a:lnTo>
                <a:lnTo>
                  <a:pt x="3559995" y="3443486"/>
                </a:lnTo>
                <a:lnTo>
                  <a:pt x="0" y="3443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4738035" y="3532209"/>
            <a:ext cx="2883966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IreneFlorentina"/>
              </a:rPr>
              <a:t>Ai fi yw’r unig un sy’n anghytuno?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649" y="5029200"/>
            <a:ext cx="4114217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PAM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649" y="7292183"/>
            <a:ext cx="6030693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8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NAD YW POBL YN YMYRRYD?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035326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805532" y="5911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3503330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9345522" y="5645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5410" y="8223220"/>
            <a:ext cx="1028195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Quicksand Medium"/>
              </a:rPr>
              <a:t>Pan gaiff safbwyntiau problematig eu herio, caiff safbwyntiau iachus eu hyrwyddo.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6506000" y="3142882"/>
            <a:ext cx="2948007" cy="2851527"/>
          </a:xfrm>
          <a:custGeom>
            <a:avLst/>
            <a:gdLst/>
            <a:ahLst/>
            <a:cxnLst/>
            <a:rect l="l" t="t" r="r" b="b"/>
            <a:pathLst>
              <a:path w="2948007" h="2851527">
                <a:moveTo>
                  <a:pt x="2948007" y="0"/>
                </a:moveTo>
                <a:lnTo>
                  <a:pt x="0" y="0"/>
                </a:lnTo>
                <a:lnTo>
                  <a:pt x="0" y="2851526"/>
                </a:lnTo>
                <a:lnTo>
                  <a:pt x="2948007" y="2851526"/>
                </a:lnTo>
                <a:lnTo>
                  <a:pt x="2948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880786" y="3575978"/>
            <a:ext cx="2122235" cy="153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5"/>
              </a:lnSpc>
            </a:pPr>
            <a:r>
              <a:rPr lang="en-US" sz="2350">
                <a:solidFill>
                  <a:srgbClr val="343434"/>
                </a:solidFill>
                <a:latin typeface="IreneFlorentina"/>
              </a:rPr>
              <a:t>Mae hwnna’n newyddion ffug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617644" y="469269"/>
            <a:ext cx="3108967" cy="3007219"/>
          </a:xfrm>
          <a:custGeom>
            <a:avLst/>
            <a:gdLst/>
            <a:ahLst/>
            <a:cxnLst/>
            <a:rect l="l" t="t" r="r" b="b"/>
            <a:pathLst>
              <a:path w="3108967" h="3007219">
                <a:moveTo>
                  <a:pt x="3108966" y="0"/>
                </a:moveTo>
                <a:lnTo>
                  <a:pt x="0" y="0"/>
                </a:lnTo>
                <a:lnTo>
                  <a:pt x="0" y="3007218"/>
                </a:lnTo>
                <a:lnTo>
                  <a:pt x="3108966" y="3007218"/>
                </a:lnTo>
                <a:lnTo>
                  <a:pt x="31089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71736" y="1169170"/>
            <a:ext cx="2200783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2550">
                <a:solidFill>
                  <a:srgbClr val="545454"/>
                </a:solidFill>
                <a:latin typeface="IreneFlorentina"/>
              </a:rPr>
              <a:t>Dyw hwnna ddim yn iawn! </a:t>
            </a:r>
          </a:p>
        </p:txBody>
      </p:sp>
      <p:sp>
        <p:nvSpPr>
          <p:cNvPr id="7" name="Freeform 7"/>
          <p:cNvSpPr/>
          <p:nvPr/>
        </p:nvSpPr>
        <p:spPr>
          <a:xfrm>
            <a:off x="4583860" y="345220"/>
            <a:ext cx="3068488" cy="2968065"/>
          </a:xfrm>
          <a:custGeom>
            <a:avLst/>
            <a:gdLst/>
            <a:ahLst/>
            <a:cxnLst/>
            <a:rect l="l" t="t" r="r" b="b"/>
            <a:pathLst>
              <a:path w="3068488" h="2968065">
                <a:moveTo>
                  <a:pt x="0" y="0"/>
                </a:moveTo>
                <a:lnTo>
                  <a:pt x="3068488" y="0"/>
                </a:lnTo>
                <a:lnTo>
                  <a:pt x="3068488" y="2968065"/>
                </a:lnTo>
                <a:lnTo>
                  <a:pt x="0" y="2968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024720" y="981075"/>
            <a:ext cx="2186769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2550">
                <a:solidFill>
                  <a:srgbClr val="545454"/>
                </a:solidFill>
                <a:latin typeface="IreneFlorentina"/>
              </a:rPr>
              <a:t>Dwi’n falch eu bod yn cytuno </a:t>
            </a:r>
          </a:p>
        </p:txBody>
      </p:sp>
      <p:sp>
        <p:nvSpPr>
          <p:cNvPr id="9" name="Freeform 9"/>
          <p:cNvSpPr/>
          <p:nvPr/>
        </p:nvSpPr>
        <p:spPr>
          <a:xfrm>
            <a:off x="12619703" y="139940"/>
            <a:ext cx="3384800" cy="3274024"/>
          </a:xfrm>
          <a:custGeom>
            <a:avLst/>
            <a:gdLst/>
            <a:ahLst/>
            <a:cxnLst/>
            <a:rect l="l" t="t" r="r" b="b"/>
            <a:pathLst>
              <a:path w="3384800" h="3274024">
                <a:moveTo>
                  <a:pt x="0" y="0"/>
                </a:moveTo>
                <a:lnTo>
                  <a:pt x="3384799" y="0"/>
                </a:lnTo>
                <a:lnTo>
                  <a:pt x="3384799" y="3274024"/>
                </a:lnTo>
                <a:lnTo>
                  <a:pt x="0" y="3274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075149" y="805108"/>
            <a:ext cx="2473906" cy="153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5"/>
              </a:lnSpc>
            </a:pPr>
            <a:r>
              <a:rPr lang="en-US" sz="2350">
                <a:solidFill>
                  <a:srgbClr val="545454"/>
                </a:solidFill>
                <a:latin typeface="IreneFlorentina"/>
              </a:rPr>
              <a:t>Dwi’n falch fod rhywun weddi dweud rhywbeth 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9345522" y="1028700"/>
            <a:ext cx="2705882" cy="2617326"/>
          </a:xfrm>
          <a:custGeom>
            <a:avLst/>
            <a:gdLst/>
            <a:ahLst/>
            <a:cxnLst/>
            <a:rect l="l" t="t" r="r" b="b"/>
            <a:pathLst>
              <a:path w="2705882" h="2617326">
                <a:moveTo>
                  <a:pt x="2705882" y="0"/>
                </a:moveTo>
                <a:lnTo>
                  <a:pt x="0" y="0"/>
                </a:lnTo>
                <a:lnTo>
                  <a:pt x="0" y="2617326"/>
                </a:lnTo>
                <a:lnTo>
                  <a:pt x="2705882" y="2617326"/>
                </a:lnTo>
                <a:lnTo>
                  <a:pt x="27058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634836" y="1906203"/>
            <a:ext cx="2127253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343434"/>
                </a:solidFill>
                <a:latin typeface="IreneFlorentina"/>
              </a:rPr>
              <a:t>Ieeeee!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582544" y="3085331"/>
            <a:ext cx="3154825" cy="3051576"/>
          </a:xfrm>
          <a:custGeom>
            <a:avLst/>
            <a:gdLst/>
            <a:ahLst/>
            <a:cxnLst/>
            <a:rect l="l" t="t" r="r" b="b"/>
            <a:pathLst>
              <a:path w="3154825" h="3051576">
                <a:moveTo>
                  <a:pt x="0" y="0"/>
                </a:moveTo>
                <a:lnTo>
                  <a:pt x="3154824" y="0"/>
                </a:lnTo>
                <a:lnTo>
                  <a:pt x="3154824" y="3051576"/>
                </a:lnTo>
                <a:lnTo>
                  <a:pt x="0" y="3051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004165" y="3720758"/>
            <a:ext cx="2311581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FFFFF"/>
                </a:solidFill>
                <a:latin typeface="IreneFlorentina"/>
              </a:rPr>
              <a:t>Ddylwn i aros yn dawel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649" y="5029200"/>
            <a:ext cx="4114217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PAM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649" y="7254083"/>
            <a:ext cx="6073296" cy="234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7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NAD YW POBL YN YMYRRYD?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762090" y="3556928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923832" y="579528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3503330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9345522" y="5645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11594"/>
            <a:ext cx="8708722" cy="362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00"/>
              </a:lnSpc>
            </a:pPr>
            <a:r>
              <a:rPr lang="en-US" sz="13800" spc="979">
                <a:solidFill>
                  <a:srgbClr val="FFFFFF"/>
                </a:solidFill>
                <a:latin typeface="Bobby Jones"/>
              </a:rPr>
              <a:t>GWEITHGAREDD LLES </a:t>
            </a:r>
          </a:p>
        </p:txBody>
      </p:sp>
      <p:sp>
        <p:nvSpPr>
          <p:cNvPr id="3" name="Freeform 3"/>
          <p:cNvSpPr/>
          <p:nvPr/>
        </p:nvSpPr>
        <p:spPr>
          <a:xfrm rot="746623">
            <a:off x="10599882" y="551735"/>
            <a:ext cx="5744490" cy="9118239"/>
          </a:xfrm>
          <a:custGeom>
            <a:avLst/>
            <a:gdLst/>
            <a:ahLst/>
            <a:cxnLst/>
            <a:rect l="l" t="t" r="r" b="b"/>
            <a:pathLst>
              <a:path w="5744490" h="9118239">
                <a:moveTo>
                  <a:pt x="0" y="0"/>
                </a:moveTo>
                <a:lnTo>
                  <a:pt x="5744491" y="0"/>
                </a:lnTo>
                <a:lnTo>
                  <a:pt x="5744491" y="9118238"/>
                </a:lnTo>
                <a:lnTo>
                  <a:pt x="0" y="9118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746623">
            <a:off x="11453712" y="2071952"/>
            <a:ext cx="4909570" cy="319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spc="220">
                <a:solidFill>
                  <a:srgbClr val="343434"/>
                </a:solidFill>
                <a:latin typeface="Bobby Jones"/>
              </a:rPr>
              <a:t>CRËWCH RESTR O BOPETH RYDYCH CHI’N DDIOLCHGAR AMDANO… </a:t>
            </a:r>
          </a:p>
        </p:txBody>
      </p:sp>
      <p:sp>
        <p:nvSpPr>
          <p:cNvPr id="5" name="TextBox 5"/>
          <p:cNvSpPr txBox="1"/>
          <p:nvPr/>
        </p:nvSpPr>
        <p:spPr>
          <a:xfrm rot="746623">
            <a:off x="10921158" y="5277544"/>
            <a:ext cx="4182123" cy="56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343434"/>
                </a:solidFill>
                <a:latin typeface="IreneFlorentina"/>
              </a:rPr>
              <a:t>e.e. fy ffrindiau </a:t>
            </a:r>
          </a:p>
        </p:txBody>
      </p:sp>
      <p:sp>
        <p:nvSpPr>
          <p:cNvPr id="6" name="TextBox 6"/>
          <p:cNvSpPr txBox="1"/>
          <p:nvPr/>
        </p:nvSpPr>
        <p:spPr>
          <a:xfrm rot="746623">
            <a:off x="10770908" y="5962778"/>
            <a:ext cx="4791170" cy="56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343434"/>
                </a:solidFill>
                <a:latin typeface="IreneFlorentina"/>
              </a:rPr>
              <a:t>e.e. fy nghi, Bailey </a:t>
            </a:r>
          </a:p>
        </p:txBody>
      </p:sp>
      <p:sp>
        <p:nvSpPr>
          <p:cNvPr id="7" name="Freeform 7"/>
          <p:cNvSpPr/>
          <p:nvPr/>
        </p:nvSpPr>
        <p:spPr>
          <a:xfrm rot="1544868">
            <a:off x="12943493" y="7138912"/>
            <a:ext cx="1945848" cy="2050223"/>
          </a:xfrm>
          <a:custGeom>
            <a:avLst/>
            <a:gdLst/>
            <a:ahLst/>
            <a:cxnLst/>
            <a:rect l="l" t="t" r="r" b="b"/>
            <a:pathLst>
              <a:path w="1945848" h="2050223">
                <a:moveTo>
                  <a:pt x="0" y="0"/>
                </a:moveTo>
                <a:lnTo>
                  <a:pt x="1945848" y="0"/>
                </a:lnTo>
                <a:lnTo>
                  <a:pt x="1945848" y="2050223"/>
                </a:lnTo>
                <a:lnTo>
                  <a:pt x="0" y="205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587" y="3254349"/>
            <a:ext cx="2799998" cy="279999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29888" y="3254349"/>
            <a:ext cx="2799998" cy="27999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45189" y="3254349"/>
            <a:ext cx="2799998" cy="279999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72237" y="3254349"/>
            <a:ext cx="2799998" cy="27999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16222" y="3254349"/>
            <a:ext cx="2799998" cy="279999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16902" y="3593484"/>
            <a:ext cx="1656572" cy="1912349"/>
          </a:xfrm>
          <a:custGeom>
            <a:avLst/>
            <a:gdLst/>
            <a:ahLst/>
            <a:cxnLst/>
            <a:rect l="l" t="t" r="r" b="b"/>
            <a:pathLst>
              <a:path w="1656572" h="1912349">
                <a:moveTo>
                  <a:pt x="0" y="0"/>
                </a:moveTo>
                <a:lnTo>
                  <a:pt x="1656572" y="0"/>
                </a:lnTo>
                <a:lnTo>
                  <a:pt x="1656572" y="1912350"/>
                </a:lnTo>
                <a:lnTo>
                  <a:pt x="0" y="191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518065" y="3840662"/>
            <a:ext cx="1793042" cy="1412155"/>
          </a:xfrm>
          <a:custGeom>
            <a:avLst/>
            <a:gdLst/>
            <a:ahLst/>
            <a:cxnLst/>
            <a:rect l="l" t="t" r="r" b="b"/>
            <a:pathLst>
              <a:path w="1793042" h="1412155">
                <a:moveTo>
                  <a:pt x="0" y="0"/>
                </a:moveTo>
                <a:lnTo>
                  <a:pt x="1793042" y="0"/>
                </a:lnTo>
                <a:lnTo>
                  <a:pt x="1793042" y="1412155"/>
                </a:lnTo>
                <a:lnTo>
                  <a:pt x="0" y="1412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1634751" y="3736734"/>
            <a:ext cx="1962940" cy="1769100"/>
          </a:xfrm>
          <a:custGeom>
            <a:avLst/>
            <a:gdLst/>
            <a:ahLst/>
            <a:cxnLst/>
            <a:rect l="l" t="t" r="r" b="b"/>
            <a:pathLst>
              <a:path w="1962940" h="1769100">
                <a:moveTo>
                  <a:pt x="0" y="0"/>
                </a:moveTo>
                <a:lnTo>
                  <a:pt x="1962940" y="0"/>
                </a:lnTo>
                <a:lnTo>
                  <a:pt x="1962940" y="1769100"/>
                </a:lnTo>
                <a:lnTo>
                  <a:pt x="0" y="1769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8217242" y="3770416"/>
            <a:ext cx="1797065" cy="1767863"/>
          </a:xfrm>
          <a:custGeom>
            <a:avLst/>
            <a:gdLst/>
            <a:ahLst/>
            <a:cxnLst/>
            <a:rect l="l" t="t" r="r" b="b"/>
            <a:pathLst>
              <a:path w="1797065" h="1767863">
                <a:moveTo>
                  <a:pt x="0" y="0"/>
                </a:moveTo>
                <a:lnTo>
                  <a:pt x="1797065" y="0"/>
                </a:lnTo>
                <a:lnTo>
                  <a:pt x="1797065" y="1767863"/>
                </a:lnTo>
                <a:lnTo>
                  <a:pt x="0" y="1767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707039" y="4202970"/>
            <a:ext cx="2130394" cy="902755"/>
          </a:xfrm>
          <a:custGeom>
            <a:avLst/>
            <a:gdLst/>
            <a:ahLst/>
            <a:cxnLst/>
            <a:rect l="l" t="t" r="r" b="b"/>
            <a:pathLst>
              <a:path w="2130394" h="902755">
                <a:moveTo>
                  <a:pt x="0" y="0"/>
                </a:moveTo>
                <a:lnTo>
                  <a:pt x="2130395" y="0"/>
                </a:lnTo>
                <a:lnTo>
                  <a:pt x="2130395" y="902755"/>
                </a:lnTo>
                <a:lnTo>
                  <a:pt x="0" y="9027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185943" y="6325409"/>
            <a:ext cx="2628642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Gwrando ar gerddoriaeth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94796" y="6325409"/>
            <a:ext cx="304285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Chwarae gemau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50059" y="6325409"/>
            <a:ext cx="224435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Ymarfer corff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36057" y="6325409"/>
            <a:ext cx="335943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Gwirfoddoli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49464" y="6325409"/>
            <a:ext cx="219144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Mynd am goffi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82051"/>
            <a:ext cx="16202374" cy="79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2"/>
              </a:lnSpc>
            </a:pPr>
            <a:r>
              <a:rPr lang="en-US" sz="5600">
                <a:solidFill>
                  <a:srgbClr val="343434"/>
                </a:solidFill>
                <a:latin typeface="Bobby Jones"/>
              </a:rPr>
              <a:t>Hunan-ofal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8248" y="3019425"/>
            <a:ext cx="10181456" cy="42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0"/>
              </a:lnSpc>
            </a:pPr>
            <a:r>
              <a:rPr lang="en-US" sz="13800">
                <a:solidFill>
                  <a:srgbClr val="FFFFFF"/>
                </a:solidFill>
                <a:latin typeface="Bobby Jones"/>
              </a:rPr>
              <a:t>Beth yw gwyliedydd?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18" y="2570961"/>
            <a:ext cx="5259188" cy="7700284"/>
          </a:xfrm>
          <a:custGeom>
            <a:avLst/>
            <a:gdLst/>
            <a:ahLst/>
            <a:cxnLst/>
            <a:rect l="l" t="t" r="r" b="b"/>
            <a:pathLst>
              <a:path w="5259188" h="7700284">
                <a:moveTo>
                  <a:pt x="0" y="0"/>
                </a:moveTo>
                <a:lnTo>
                  <a:pt x="5259188" y="0"/>
                </a:lnTo>
                <a:lnTo>
                  <a:pt x="5259188" y="7700283"/>
                </a:lnTo>
                <a:lnTo>
                  <a:pt x="0" y="7700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14344" b="-79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11098" y="1368036"/>
            <a:ext cx="5265805" cy="8308962"/>
          </a:xfrm>
          <a:custGeom>
            <a:avLst/>
            <a:gdLst/>
            <a:ahLst/>
            <a:cxnLst/>
            <a:rect l="l" t="t" r="r" b="b"/>
            <a:pathLst>
              <a:path w="5265805" h="8308962">
                <a:moveTo>
                  <a:pt x="0" y="0"/>
                </a:moveTo>
                <a:lnTo>
                  <a:pt x="5265804" y="0"/>
                </a:lnTo>
                <a:lnTo>
                  <a:pt x="5265804" y="8308962"/>
                </a:lnTo>
                <a:lnTo>
                  <a:pt x="0" y="8308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99053" y="772765"/>
            <a:ext cx="4578654" cy="1528126"/>
          </a:xfrm>
          <a:custGeom>
            <a:avLst/>
            <a:gdLst/>
            <a:ahLst/>
            <a:cxnLst/>
            <a:rect l="l" t="t" r="r" b="b"/>
            <a:pathLst>
              <a:path w="4578654" h="1528126">
                <a:moveTo>
                  <a:pt x="0" y="0"/>
                </a:moveTo>
                <a:lnTo>
                  <a:pt x="4578653" y="0"/>
                </a:lnTo>
                <a:lnTo>
                  <a:pt x="4578653" y="1528126"/>
                </a:lnTo>
                <a:lnTo>
                  <a:pt x="0" y="152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132922" y="15802"/>
            <a:ext cx="6152609" cy="6439570"/>
          </a:xfrm>
          <a:custGeom>
            <a:avLst/>
            <a:gdLst/>
            <a:ahLst/>
            <a:cxnLst/>
            <a:rect l="l" t="t" r="r" b="b"/>
            <a:pathLst>
              <a:path w="6152609" h="6439570">
                <a:moveTo>
                  <a:pt x="0" y="0"/>
                </a:moveTo>
                <a:lnTo>
                  <a:pt x="6152609" y="0"/>
                </a:lnTo>
                <a:lnTo>
                  <a:pt x="6152609" y="6439570"/>
                </a:lnTo>
                <a:lnTo>
                  <a:pt x="0" y="6439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 t="-29029" r="-352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706492" y="423437"/>
            <a:ext cx="3367701" cy="1889198"/>
          </a:xfrm>
          <a:custGeom>
            <a:avLst/>
            <a:gdLst/>
            <a:ahLst/>
            <a:cxnLst/>
            <a:rect l="l" t="t" r="r" b="b"/>
            <a:pathLst>
              <a:path w="3367701" h="1889198">
                <a:moveTo>
                  <a:pt x="0" y="0"/>
                </a:moveTo>
                <a:lnTo>
                  <a:pt x="3367700" y="0"/>
                </a:lnTo>
                <a:lnTo>
                  <a:pt x="3367700" y="1889198"/>
                </a:lnTo>
                <a:lnTo>
                  <a:pt x="0" y="1889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749619" y="7210"/>
            <a:ext cx="3237903" cy="3237903"/>
          </a:xfrm>
          <a:custGeom>
            <a:avLst/>
            <a:gdLst/>
            <a:ahLst/>
            <a:cxnLst/>
            <a:rect l="l" t="t" r="r" b="b"/>
            <a:pathLst>
              <a:path w="3237903" h="3237903">
                <a:moveTo>
                  <a:pt x="0" y="0"/>
                </a:moveTo>
                <a:lnTo>
                  <a:pt x="3237904" y="0"/>
                </a:lnTo>
                <a:lnTo>
                  <a:pt x="3237904" y="3237904"/>
                </a:lnTo>
                <a:lnTo>
                  <a:pt x="0" y="3237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788567" y="740217"/>
            <a:ext cx="3908044" cy="1254164"/>
          </a:xfrm>
          <a:custGeom>
            <a:avLst/>
            <a:gdLst/>
            <a:ahLst/>
            <a:cxnLst/>
            <a:rect l="l" t="t" r="r" b="b"/>
            <a:pathLst>
              <a:path w="3908044" h="1254164">
                <a:moveTo>
                  <a:pt x="0" y="0"/>
                </a:moveTo>
                <a:lnTo>
                  <a:pt x="3908044" y="0"/>
                </a:lnTo>
                <a:lnTo>
                  <a:pt x="3908044" y="1254164"/>
                </a:lnTo>
                <a:lnTo>
                  <a:pt x="0" y="12541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375140" y="7492841"/>
            <a:ext cx="801993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00">
                <a:solidFill>
                  <a:srgbClr val="660087"/>
                </a:solidFill>
                <a:latin typeface="Bobby Jones Soft"/>
              </a:rPr>
              <a:t>cyberbully-ing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35295" y="4840829"/>
            <a:ext cx="12217410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Quicksand Medium"/>
              </a:rPr>
              <a:t>Diolch</a:t>
            </a:r>
          </a:p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FFFFFF"/>
                </a:solidFill>
                <a:latin typeface="Quicksand Medium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5295" y="3773394"/>
            <a:ext cx="1221741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Quicksand"/>
              </a:rPr>
              <a:t>Cymorth i Ferched Cymru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24098" y="7991951"/>
            <a:ext cx="2735382" cy="1128207"/>
            <a:chOff x="0" y="0"/>
            <a:chExt cx="3647176" cy="1504276"/>
          </a:xfrm>
        </p:grpSpPr>
        <p:sp>
          <p:nvSpPr>
            <p:cNvPr id="13" name="Freeform 13"/>
            <p:cNvSpPr/>
            <p:nvPr/>
          </p:nvSpPr>
          <p:spPr>
            <a:xfrm>
              <a:off x="0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28235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85076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8" y="0"/>
                  </a:lnTo>
                  <a:lnTo>
                    <a:pt x="613258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185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033919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3904" y="-38100"/>
              <a:ext cx="3041918" cy="81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Quicksand Medium"/>
                </a:rPr>
                <a:t>Follow us: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Quicksand Medium"/>
                </a:rPr>
                <a:t>@welshwomensaid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33093" y="7095675"/>
            <a:ext cx="12621813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Pendragon House, Caxton Place, Pentwyn, Cardiff, CF23 8XE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02920 541 551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info@welshwomensaid.org.uk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20000" y="8319835"/>
            <a:ext cx="60480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Quicksand"/>
              </a:rPr>
              <a:t>www.welshwomensaid.org.uk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9667473"/>
            <a:ext cx="16230600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Quicksand Medium"/>
              </a:rPr>
              <a:t>Welsh Women’s Aid is a registered charity in England and Wales, No. 1140962 and a company limited by guarantee registered in England and Wales, No. 07483469.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912" y="2589832"/>
            <a:ext cx="5548819" cy="3601688"/>
          </a:xfrm>
          <a:custGeom>
            <a:avLst/>
            <a:gdLst/>
            <a:ahLst/>
            <a:cxnLst/>
            <a:rect l="l" t="t" r="r" b="b"/>
            <a:pathLst>
              <a:path w="5548819" h="3601688">
                <a:moveTo>
                  <a:pt x="0" y="0"/>
                </a:moveTo>
                <a:lnTo>
                  <a:pt x="5548820" y="0"/>
                </a:lnTo>
                <a:lnTo>
                  <a:pt x="5548820" y="3601688"/>
                </a:lnTo>
                <a:lnTo>
                  <a:pt x="0" y="360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351779" y="4481954"/>
            <a:ext cx="5041866" cy="3272629"/>
          </a:xfrm>
          <a:custGeom>
            <a:avLst/>
            <a:gdLst/>
            <a:ahLst/>
            <a:cxnLst/>
            <a:rect l="l" t="t" r="r" b="b"/>
            <a:pathLst>
              <a:path w="5041866" h="3272629">
                <a:moveTo>
                  <a:pt x="0" y="0"/>
                </a:moveTo>
                <a:lnTo>
                  <a:pt x="5041866" y="0"/>
                </a:lnTo>
                <a:lnTo>
                  <a:pt x="5041866" y="3272629"/>
                </a:lnTo>
                <a:lnTo>
                  <a:pt x="0" y="3272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8060829" y="1750497"/>
            <a:ext cx="4779954" cy="3102625"/>
          </a:xfrm>
          <a:custGeom>
            <a:avLst/>
            <a:gdLst/>
            <a:ahLst/>
            <a:cxnLst/>
            <a:rect l="l" t="t" r="r" b="b"/>
            <a:pathLst>
              <a:path w="4779954" h="3102625">
                <a:moveTo>
                  <a:pt x="4779955" y="0"/>
                </a:moveTo>
                <a:lnTo>
                  <a:pt x="0" y="0"/>
                </a:lnTo>
                <a:lnTo>
                  <a:pt x="0" y="3102625"/>
                </a:lnTo>
                <a:lnTo>
                  <a:pt x="4779955" y="3102625"/>
                </a:lnTo>
                <a:lnTo>
                  <a:pt x="47799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975497" y="5186213"/>
            <a:ext cx="3937590" cy="119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</a:pPr>
            <a:r>
              <a:rPr lang="en-US" sz="3365">
                <a:solidFill>
                  <a:srgbClr val="FFFFFF"/>
                </a:solidFill>
                <a:latin typeface="IreneFlorentina"/>
              </a:rPr>
              <a:t>Rhywun sy’n dyst i sefyllfa. 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1405977" y="3929285"/>
            <a:ext cx="5853323" cy="3799339"/>
          </a:xfrm>
          <a:custGeom>
            <a:avLst/>
            <a:gdLst/>
            <a:ahLst/>
            <a:cxnLst/>
            <a:rect l="l" t="t" r="r" b="b"/>
            <a:pathLst>
              <a:path w="5853323" h="3799339">
                <a:moveTo>
                  <a:pt x="5853323" y="0"/>
                </a:moveTo>
                <a:lnTo>
                  <a:pt x="0" y="0"/>
                </a:lnTo>
                <a:lnTo>
                  <a:pt x="0" y="3799339"/>
                </a:lnTo>
                <a:lnTo>
                  <a:pt x="5853323" y="3799339"/>
                </a:lnTo>
                <a:lnTo>
                  <a:pt x="585332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467431" y="2082860"/>
            <a:ext cx="3852428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43434"/>
                </a:solidFill>
                <a:latin typeface="IreneFlorentina"/>
              </a:rPr>
              <a:t>Rhywun sy’n cael clywed am sefyllfa.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1122" y="2974517"/>
            <a:ext cx="4044401" cy="21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0"/>
              </a:lnSpc>
            </a:pPr>
            <a:r>
              <a:rPr lang="en-US" sz="3050">
                <a:solidFill>
                  <a:srgbClr val="343434"/>
                </a:solidFill>
                <a:latin typeface="IreneFlorentina"/>
              </a:rPr>
              <a:t>Rhywun sydd ddim yn rhan uniongyrchol o’r sefyllfa.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78557" y="4426996"/>
            <a:ext cx="5308163" cy="194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343434"/>
                </a:solidFill>
                <a:latin typeface="IreneFlorentina"/>
              </a:rPr>
              <a:t>e.e. Mae rhywun sy’n gweld bwlio’n digwydd, naill ai wyneb yn wyneb neu ar-lein yn wyliedydd.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Beth yw gwyliedydd? </a:t>
            </a:r>
          </a:p>
        </p:txBody>
      </p:sp>
      <p:sp>
        <p:nvSpPr>
          <p:cNvPr id="11" name="Freeform 11"/>
          <p:cNvSpPr/>
          <p:nvPr/>
        </p:nvSpPr>
        <p:spPr>
          <a:xfrm>
            <a:off x="9191511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063772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447216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319478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31172">
            <a:off x="2434965" y="2656834"/>
            <a:ext cx="5026610" cy="4794458"/>
            <a:chOff x="0" y="0"/>
            <a:chExt cx="6324600" cy="6032500"/>
          </a:xfrm>
        </p:grpSpPr>
        <p:sp>
          <p:nvSpPr>
            <p:cNvPr id="3" name="Freeform 3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2"/>
              <a:stretch>
                <a:fillRect l="-21435" r="-2143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587573">
            <a:off x="10978147" y="2583873"/>
            <a:ext cx="5074295" cy="4839940"/>
            <a:chOff x="0" y="0"/>
            <a:chExt cx="6324600" cy="6032500"/>
          </a:xfrm>
        </p:grpSpPr>
        <p:sp>
          <p:nvSpPr>
            <p:cNvPr id="6" name="Freeform 6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3"/>
              <a:stretch>
                <a:fillRect l="-21435" r="-2143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63673" y="6545751"/>
            <a:ext cx="1477498" cy="14774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14234" y="6625615"/>
            <a:ext cx="1477498" cy="147749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 rot="-568641">
            <a:off x="3020623" y="2045161"/>
            <a:ext cx="3086100" cy="1079257"/>
            <a:chOff x="0" y="0"/>
            <a:chExt cx="812800" cy="284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84249"/>
            </a:xfrm>
            <a:custGeom>
              <a:avLst/>
              <a:gdLst/>
              <a:ahLst/>
              <a:cxnLst/>
              <a:rect l="l" t="t" r="r" b="b"/>
              <a:pathLst>
                <a:path w="812800" h="284249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56308"/>
                  </a:lnTo>
                  <a:cubicBezTo>
                    <a:pt x="812800" y="190240"/>
                    <a:pt x="799321" y="222782"/>
                    <a:pt x="775327" y="246776"/>
                  </a:cubicBezTo>
                  <a:cubicBezTo>
                    <a:pt x="751333" y="270769"/>
                    <a:pt x="718791" y="284249"/>
                    <a:pt x="684859" y="284249"/>
                  </a:cubicBezTo>
                  <a:lnTo>
                    <a:pt x="127941" y="284249"/>
                  </a:lnTo>
                  <a:cubicBezTo>
                    <a:pt x="94009" y="284249"/>
                    <a:pt x="61467" y="270769"/>
                    <a:pt x="37473" y="246776"/>
                  </a:cubicBezTo>
                  <a:cubicBezTo>
                    <a:pt x="13479" y="222782"/>
                    <a:pt x="0" y="190240"/>
                    <a:pt x="0" y="15630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30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615894">
            <a:off x="4610662" y="6909084"/>
            <a:ext cx="1364451" cy="85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811">
                <a:solidFill>
                  <a:srgbClr val="FFFFFF"/>
                </a:solidFill>
                <a:latin typeface="Bobby Jone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 rot="684537">
            <a:off x="12486370" y="6977230"/>
            <a:ext cx="1364451" cy="85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811">
                <a:solidFill>
                  <a:srgbClr val="FFFFFF"/>
                </a:solidFill>
                <a:latin typeface="Bobby Jones"/>
              </a:rPr>
              <a:t>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72990" y="8119399"/>
            <a:ext cx="6410023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Quicksand Medium"/>
              </a:rPr>
              <a:t>Gwyliedydd goddefol yw rhywun sy’n dyst i ymddygiad negyddol ond nad yw’n gwneud dim byd. </a:t>
            </a:r>
          </a:p>
        </p:txBody>
      </p:sp>
      <p:sp>
        <p:nvSpPr>
          <p:cNvPr id="18" name="TextBox 18"/>
          <p:cNvSpPr txBox="1"/>
          <p:nvPr/>
        </p:nvSpPr>
        <p:spPr>
          <a:xfrm rot="-595552">
            <a:off x="3176963" y="2194856"/>
            <a:ext cx="2697446" cy="70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IreneFlorentina"/>
              </a:rPr>
              <a:t>Goddefol  </a:t>
            </a:r>
          </a:p>
        </p:txBody>
      </p:sp>
      <p:grpSp>
        <p:nvGrpSpPr>
          <p:cNvPr id="19" name="Group 19"/>
          <p:cNvGrpSpPr/>
          <p:nvPr/>
        </p:nvGrpSpPr>
        <p:grpSpPr>
          <a:xfrm rot="520560">
            <a:off x="12246775" y="2086021"/>
            <a:ext cx="3894608" cy="1079257"/>
            <a:chOff x="0" y="0"/>
            <a:chExt cx="1025740" cy="2842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5740" cy="284249"/>
            </a:xfrm>
            <a:custGeom>
              <a:avLst/>
              <a:gdLst/>
              <a:ahLst/>
              <a:cxnLst/>
              <a:rect l="l" t="t" r="r" b="b"/>
              <a:pathLst>
                <a:path w="1025740" h="284249">
                  <a:moveTo>
                    <a:pt x="101381" y="0"/>
                  </a:moveTo>
                  <a:lnTo>
                    <a:pt x="924360" y="0"/>
                  </a:lnTo>
                  <a:cubicBezTo>
                    <a:pt x="980351" y="0"/>
                    <a:pt x="1025740" y="45390"/>
                    <a:pt x="1025740" y="101381"/>
                  </a:cubicBezTo>
                  <a:lnTo>
                    <a:pt x="1025740" y="182868"/>
                  </a:lnTo>
                  <a:cubicBezTo>
                    <a:pt x="1025740" y="209756"/>
                    <a:pt x="1015059" y="235542"/>
                    <a:pt x="996047" y="254555"/>
                  </a:cubicBezTo>
                  <a:cubicBezTo>
                    <a:pt x="977034" y="273568"/>
                    <a:pt x="951248" y="284249"/>
                    <a:pt x="924360" y="284249"/>
                  </a:cubicBezTo>
                  <a:lnTo>
                    <a:pt x="101381" y="284249"/>
                  </a:lnTo>
                  <a:cubicBezTo>
                    <a:pt x="74493" y="284249"/>
                    <a:pt x="48706" y="273568"/>
                    <a:pt x="29694" y="254555"/>
                  </a:cubicBezTo>
                  <a:cubicBezTo>
                    <a:pt x="10681" y="235542"/>
                    <a:pt x="0" y="209756"/>
                    <a:pt x="0" y="182868"/>
                  </a:cubicBezTo>
                  <a:lnTo>
                    <a:pt x="0" y="101381"/>
                  </a:lnTo>
                  <a:cubicBezTo>
                    <a:pt x="0" y="74493"/>
                    <a:pt x="10681" y="48706"/>
                    <a:pt x="29694" y="29694"/>
                  </a:cubicBezTo>
                  <a:cubicBezTo>
                    <a:pt x="48706" y="10681"/>
                    <a:pt x="74493" y="0"/>
                    <a:pt x="10138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025740" cy="30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 rot="572749">
            <a:off x="12069338" y="2220662"/>
            <a:ext cx="4267363" cy="71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>
                <a:solidFill>
                  <a:srgbClr val="000000"/>
                </a:solidFill>
                <a:latin typeface="IreneFlorentina"/>
              </a:rPr>
              <a:t>Gweithredol 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85143" y="8119399"/>
            <a:ext cx="699962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Quicksand Medium"/>
              </a:rPr>
              <a:t>Gwyliedydd gweithredol yw rhywun sy’n dewis gweithredu pan fydd yn dyst i ymddygiad negyddol.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Gwyliedydd Gweithredol neu Oddefol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16" y="4405130"/>
            <a:ext cx="3086100" cy="2879405"/>
            <a:chOff x="0" y="0"/>
            <a:chExt cx="812800" cy="758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3672">
            <a:off x="13877771" y="2801300"/>
            <a:ext cx="1238589" cy="2221685"/>
          </a:xfrm>
          <a:custGeom>
            <a:avLst/>
            <a:gdLst/>
            <a:ahLst/>
            <a:cxnLst/>
            <a:rect l="l" t="t" r="r" b="b"/>
            <a:pathLst>
              <a:path w="1238589" h="2221685">
                <a:moveTo>
                  <a:pt x="0" y="0"/>
                </a:moveTo>
                <a:lnTo>
                  <a:pt x="1238590" y="0"/>
                </a:lnTo>
                <a:lnTo>
                  <a:pt x="1238590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9311402" y="4440215"/>
            <a:ext cx="3086100" cy="2879405"/>
            <a:chOff x="0" y="0"/>
            <a:chExt cx="812800" cy="7583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31404">
            <a:off x="10204609" y="2490761"/>
            <a:ext cx="1299686" cy="2221685"/>
          </a:xfrm>
          <a:custGeom>
            <a:avLst/>
            <a:gdLst/>
            <a:ahLst/>
            <a:cxnLst/>
            <a:rect l="l" t="t" r="r" b="b"/>
            <a:pathLst>
              <a:path w="1299686" h="2221685">
                <a:moveTo>
                  <a:pt x="0" y="0"/>
                </a:moveTo>
                <a:lnTo>
                  <a:pt x="1299686" y="0"/>
                </a:lnTo>
                <a:lnTo>
                  <a:pt x="1299686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5668788" y="4475300"/>
            <a:ext cx="3086100" cy="2879405"/>
            <a:chOff x="0" y="0"/>
            <a:chExt cx="812800" cy="7583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417585" y="2548153"/>
            <a:ext cx="1588505" cy="2221685"/>
          </a:xfrm>
          <a:custGeom>
            <a:avLst/>
            <a:gdLst/>
            <a:ahLst/>
            <a:cxnLst/>
            <a:rect l="l" t="t" r="r" b="b"/>
            <a:pathLst>
              <a:path w="1588505" h="2221685">
                <a:moveTo>
                  <a:pt x="0" y="0"/>
                </a:moveTo>
                <a:lnTo>
                  <a:pt x="1588505" y="0"/>
                </a:lnTo>
                <a:lnTo>
                  <a:pt x="1588505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2026174" y="4510385"/>
            <a:ext cx="3086100" cy="2879405"/>
            <a:chOff x="0" y="0"/>
            <a:chExt cx="812800" cy="7583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238455">
            <a:off x="2724983" y="2745458"/>
            <a:ext cx="1688481" cy="2221685"/>
          </a:xfrm>
          <a:custGeom>
            <a:avLst/>
            <a:gdLst/>
            <a:ahLst/>
            <a:cxnLst/>
            <a:rect l="l" t="t" r="r" b="b"/>
            <a:pathLst>
              <a:path w="1688481" h="2221685">
                <a:moveTo>
                  <a:pt x="0" y="0"/>
                </a:moveTo>
                <a:lnTo>
                  <a:pt x="1688481" y="0"/>
                </a:lnTo>
                <a:lnTo>
                  <a:pt x="1688481" y="2221686"/>
                </a:lnTo>
                <a:lnTo>
                  <a:pt x="0" y="2221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2132030" y="5509930"/>
            <a:ext cx="28700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Sylwi ar y digwyddiad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74644" y="5209893"/>
            <a:ext cx="287000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Meddwl bod hyn yn broblem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9448" y="5209893"/>
            <a:ext cx="287000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Teimlo’n gyfrifol am helpu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51624" y="5326517"/>
            <a:ext cx="229088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Gwybod sut i helpu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248775"/>
            <a:ext cx="16094792" cy="32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2"/>
              </a:lnSpc>
            </a:pPr>
            <a:r>
              <a:rPr lang="en-US" sz="2137" spc="25">
                <a:solidFill>
                  <a:srgbClr val="FFFFFF"/>
                </a:solidFill>
                <a:latin typeface="Quicksand Medium"/>
              </a:rPr>
              <a:t>(Addaswyd o Berkowitz, A. (2009) Response Ability: A Complete Guide to Bystander Intervention, Beck &amp; Co., tud.10)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Pedwar Cam Ymyrraeth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556798" y="4725846"/>
            <a:ext cx="11334135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Gweiddi neu chwibanu ar rywun sy’n cerdded i lawr y stryd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3052033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07757" y="4051064"/>
            <a:ext cx="13472487" cy="265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>
                <a:solidFill>
                  <a:srgbClr val="343434"/>
                </a:solidFill>
                <a:latin typeface="IreneFlorentina"/>
              </a:rPr>
              <a:t>Gweld rhywun yn cael eu gorfodi i gael cwtsh, dal dwylo neu gusanu rhywun ond mae eu hwyneb yn dangos nad ydyn nhw’n dymuno gwneud.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Sylwi ar y digwyddiad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753876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Derbyniol neu annerbyniol?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3d609-b5ab-4406-b817-38c521815f7b">
      <Terms xmlns="http://schemas.microsoft.com/office/infopath/2007/PartnerControls"/>
    </lcf76f155ced4ddcb4097134ff3c332f>
    <TaxCatchAll xmlns="4b51abd7-5229-4ba4-bfb1-d7109240aa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291D3A0A2294097EFE81BC428A964" ma:contentTypeVersion="18" ma:contentTypeDescription="Create a new document." ma:contentTypeScope="" ma:versionID="f8dca18902f10dbab6f7badc11565a21">
  <xsd:schema xmlns:xsd="http://www.w3.org/2001/XMLSchema" xmlns:xs="http://www.w3.org/2001/XMLSchema" xmlns:p="http://schemas.microsoft.com/office/2006/metadata/properties" xmlns:ns2="8db3d609-b5ab-4406-b817-38c521815f7b" xmlns:ns3="4b51abd7-5229-4ba4-bfb1-d7109240aace" targetNamespace="http://schemas.microsoft.com/office/2006/metadata/properties" ma:root="true" ma:fieldsID="647b009c4cb68b677fb380e0b765c5ca" ns2:_="" ns3:_="">
    <xsd:import namespace="8db3d609-b5ab-4406-b817-38c521815f7b"/>
    <xsd:import namespace="4b51abd7-5229-4ba4-bfb1-d7109240aa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3d609-b5ab-4406-b817-38c521815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04ff5b-d9e5-4c2f-a2d0-3310963c7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1abd7-5229-4ba4-bfb1-d7109240aa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95935c-23d2-4c97-9001-0f1d76144019}" ma:internalName="TaxCatchAll" ma:showField="CatchAllData" ma:web="4b51abd7-5229-4ba4-bfb1-d7109240aa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169F5-2C96-40B1-BB98-D578304948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50116-C9E7-4B6A-85A8-B65CA1F256CF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b51abd7-5229-4ba4-bfb1-d7109240aace"/>
    <ds:schemaRef ds:uri="8db3d609-b5ab-4406-b817-38c521815f7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0A3847-ED25-443F-A219-0DC617A04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3d609-b5ab-4406-b817-38c521815f7b"/>
    <ds:schemaRef ds:uri="4b51abd7-5229-4ba4-bfb1-d7109240a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1761</Words>
  <Application>Microsoft Office PowerPoint</Application>
  <PresentationFormat>Custom</PresentationFormat>
  <Paragraphs>326</Paragraphs>
  <Slides>40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Bobby Jones</vt:lpstr>
      <vt:lpstr>Calibri</vt:lpstr>
      <vt:lpstr>Arial</vt:lpstr>
      <vt:lpstr>Quicksand Light</vt:lpstr>
      <vt:lpstr>IreneFlorentina</vt:lpstr>
      <vt:lpstr>Quicksand</vt:lpstr>
      <vt:lpstr>Bobby Jones Soft</vt:lpstr>
      <vt:lpstr>Quicksand Medium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Welsh CYP-Bystander NH</dc:title>
  <dc:creator>Nicole Hughes</dc:creator>
  <cp:lastModifiedBy>Nicole Hughes</cp:lastModifiedBy>
  <cp:revision>3</cp:revision>
  <dcterms:created xsi:type="dcterms:W3CDTF">2006-08-16T00:00:00Z</dcterms:created>
  <dcterms:modified xsi:type="dcterms:W3CDTF">2024-05-16T07:42:19Z</dcterms:modified>
  <dc:identifier>DAF-7NoS1mI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0x0101005C0291D3A0A2294097EFE81BC428A964</vt:lpwstr>
  </property>
  <property fmtid="{D5CDD505-2E9C-101B-9397-08002B2CF9AE}" pid="3" name="MediaServiceImageTags">
    <vt:lpwstr/>
  </property>
</Properties>
</file>