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Bobby Jones" panose="020B0604020202020204" charset="0"/>
      <p:regular r:id="rId38"/>
    </p:embeddedFont>
    <p:embeddedFont>
      <p:font typeface="Bobby Jones Soft" panose="020B0604020202020204" charset="0"/>
      <p:regular r:id="rId39"/>
    </p:embeddedFont>
    <p:embeddedFont>
      <p:font typeface="IreneFlorentina" panose="020B0604020202020204" charset="0"/>
      <p:regular r:id="rId40"/>
    </p:embeddedFont>
    <p:embeddedFont>
      <p:font typeface="Quicksand" panose="020B0604020202020204" charset="0"/>
      <p:regular r:id="rId41"/>
    </p:embeddedFont>
    <p:embeddedFont>
      <p:font typeface="Quicksand Light" panose="020B0604020202020204" charset="0"/>
      <p:regular r:id="rId42"/>
    </p:embeddedFont>
    <p:embeddedFont>
      <p:font typeface="Quicksand Medium"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x0JghpRSLbskHlF/u8hgw==" hashData="U3Nir+GHdBL2Z/pTgd/deur5zHgcezeUy3RsuPf4z/nZ04TE5DYmRCFm3JRuZSjjyIwRXi3qzR2lvjU/IF9Qo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boundaries so important?</a:t>
            </a:r>
          </a:p>
          <a:p>
            <a:r>
              <a:rPr lang="en-US"/>
              <a:t>The reality is we can’t control other people’s actions or words. Instead, we can focus on what we can control, which is our response. By working to establish boundaries, we can find our mood less affected by the negative actions or words of others.</a:t>
            </a:r>
          </a:p>
          <a:p>
            <a:r>
              <a:rPr lang="en-US"/>
              <a:t>When we’re clear about our boundaries, it helps other people understand our expectations for how we want to be treated. In this way, boundaries build lasting and satisfying relationships with friends, family and romantic partners.</a:t>
            </a:r>
          </a:p>
          <a:p>
            <a:endParaRPr lang="en-US"/>
          </a:p>
          <a:p>
            <a:endParaRPr lang="en-US"/>
          </a:p>
          <a:p>
            <a:r>
              <a:rPr lang="en-US"/>
              <a:t>Activity</a:t>
            </a:r>
          </a:p>
          <a:p>
            <a:r>
              <a:rPr lang="en-US"/>
              <a:t>CYP to draw a person and a bubble surrounding that person. Put all things they are okay with in the middle e.g. a friend hugging them or saying ‘no’ without guilt. </a:t>
            </a:r>
          </a:p>
          <a:p>
            <a:r>
              <a:rPr lang="en-US"/>
              <a:t>Then ask them to draw around the bubble things they are no okay with e.g. feeling pressured into doing something they don’t want to do or unwanted physical touch. </a:t>
            </a:r>
          </a:p>
          <a:p>
            <a:endParaRPr lang="en-US"/>
          </a:p>
          <a:p>
            <a:r>
              <a:rPr lang="en-US"/>
              <a:t>Have a discussion with CYP about their drawings and how they can put boundaries in place and uphold them. </a:t>
            </a:r>
          </a:p>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Feeling happy when around them</a:t>
            </a:r>
          </a:p>
          <a:p>
            <a:r>
              <a:rPr lang="en-US"/>
              <a:t>Caring about each other</a:t>
            </a:r>
          </a:p>
          <a:p>
            <a:r>
              <a:rPr lang="en-US"/>
              <a:t>Supporting each other</a:t>
            </a:r>
          </a:p>
          <a:p>
            <a:r>
              <a:rPr lang="en-US"/>
              <a:t>Talking about things that upset them</a:t>
            </a:r>
          </a:p>
          <a:p>
            <a:r>
              <a:rPr lang="en-US"/>
              <a:t>Listen, help, respect them</a:t>
            </a:r>
          </a:p>
          <a:p>
            <a:r>
              <a:rPr lang="en-US"/>
              <a:t>Having someone you can talk to about things</a:t>
            </a:r>
          </a:p>
          <a:p>
            <a:endParaRPr lang="en-US"/>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Video is just over 10 minds. </a:t>
            </a:r>
          </a:p>
          <a:p>
            <a:r>
              <a:rPr lang="en-US"/>
              <a:t>Ask CYP to watch the film and make a note of every time they find something concerning or they see a red flag. </a:t>
            </a:r>
          </a:p>
          <a:p>
            <a:r>
              <a:rPr lang="en-US"/>
              <a:t>At the end of the film feedback. </a:t>
            </a:r>
          </a:p>
          <a:p>
            <a:endParaRPr lang="en-US"/>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Listed in slide are CYP’s answers. </a:t>
            </a:r>
          </a:p>
          <a:p>
            <a:endParaRPr lang="en-US"/>
          </a:p>
          <a:p>
            <a:r>
              <a:rPr lang="en-US"/>
              <a:t>Check if CYP want to add anymore answers to this slide or would like to edit anything.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sv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1.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6.png"/><Relationship Id="rId5" Type="http://schemas.openxmlformats.org/officeDocument/2006/relationships/image" Target="../media/image47.png"/><Relationship Id="rId10" Type="http://schemas.openxmlformats.org/officeDocument/2006/relationships/image" Target="../media/image1.png"/><Relationship Id="rId4" Type="http://schemas.openxmlformats.org/officeDocument/2006/relationships/image" Target="../media/image22.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sv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youtu.be/Hr0KjY4O-B0?si=Nzb1TN7YXkCUMUa4" TargetMode="External"/><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84.svg"/><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48.svg"/><Relationship Id="rId5" Type="http://schemas.openxmlformats.org/officeDocument/2006/relationships/image" Target="../media/image6.png"/><Relationship Id="rId10" Type="http://schemas.openxmlformats.org/officeDocument/2006/relationships/image" Target="../media/image47.png"/><Relationship Id="rId4" Type="http://schemas.openxmlformats.org/officeDocument/2006/relationships/image" Target="../media/image1.png"/><Relationship Id="rId9" Type="http://schemas.openxmlformats.org/officeDocument/2006/relationships/image" Target="../media/image22.sv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6.png"/><Relationship Id="rId10" Type="http://schemas.openxmlformats.org/officeDocument/2006/relationships/image" Target="../media/image56.png"/><Relationship Id="rId4" Type="http://schemas.openxmlformats.org/officeDocument/2006/relationships/image" Target="../media/image1.png"/><Relationship Id="rId9" Type="http://schemas.openxmlformats.org/officeDocument/2006/relationships/image" Target="../media/image48.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9.svg"/><Relationship Id="rId18" Type="http://schemas.openxmlformats.org/officeDocument/2006/relationships/hyperlink" Target="https://twitter.com/WelshWomensAid"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8.png"/><Relationship Id="rId17" Type="http://schemas.openxmlformats.org/officeDocument/2006/relationships/image" Target="../media/image93.svg"/><Relationship Id="rId2" Type="http://schemas.openxmlformats.org/officeDocument/2006/relationships/image" Target="../media/image6.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7.svg"/><Relationship Id="rId5" Type="http://schemas.openxmlformats.org/officeDocument/2006/relationships/image" Target="../media/image3.png"/><Relationship Id="rId15" Type="http://schemas.openxmlformats.org/officeDocument/2006/relationships/image" Target="../media/image91.svg"/><Relationship Id="rId10" Type="http://schemas.openxmlformats.org/officeDocument/2006/relationships/image" Target="../media/image86.png"/><Relationship Id="rId19" Type="http://schemas.openxmlformats.org/officeDocument/2006/relationships/image" Target="../media/image94.png"/><Relationship Id="rId4" Type="http://schemas.openxmlformats.org/officeDocument/2006/relationships/image" Target="../media/image2.png"/><Relationship Id="rId9" Type="http://schemas.openxmlformats.org/officeDocument/2006/relationships/image" Target="../media/image85.png"/><Relationship Id="rId1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svg"/><Relationship Id="rId18" Type="http://schemas.openxmlformats.org/officeDocument/2006/relationships/image" Target="../media/image35.png"/><Relationship Id="rId3" Type="http://schemas.openxmlformats.org/officeDocument/2006/relationships/image" Target="../media/image26.svg"/><Relationship Id="rId21" Type="http://schemas.openxmlformats.org/officeDocument/2006/relationships/image" Target="../media/image38.svg"/><Relationship Id="rId7" Type="http://schemas.openxmlformats.org/officeDocument/2006/relationships/image" Target="../media/image15.svg"/><Relationship Id="rId12" Type="http://schemas.openxmlformats.org/officeDocument/2006/relationships/image" Target="../media/image10.png"/><Relationship Id="rId17" Type="http://schemas.openxmlformats.org/officeDocument/2006/relationships/image" Target="../media/image34.svg"/><Relationship Id="rId25" Type="http://schemas.openxmlformats.org/officeDocument/2006/relationships/image" Target="../media/image42.svg"/><Relationship Id="rId2" Type="http://schemas.openxmlformats.org/officeDocument/2006/relationships/image" Target="../media/image25.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0.svg"/><Relationship Id="rId24" Type="http://schemas.openxmlformats.org/officeDocument/2006/relationships/image" Target="../media/image41.png"/><Relationship Id="rId5" Type="http://schemas.openxmlformats.org/officeDocument/2006/relationships/image" Target="../media/image28.svg"/><Relationship Id="rId15" Type="http://schemas.openxmlformats.org/officeDocument/2006/relationships/image" Target="../media/image32.svg"/><Relationship Id="rId23" Type="http://schemas.openxmlformats.org/officeDocument/2006/relationships/image" Target="../media/image40.svg"/><Relationship Id="rId10" Type="http://schemas.openxmlformats.org/officeDocument/2006/relationships/image" Target="../media/image29.png"/><Relationship Id="rId19" Type="http://schemas.openxmlformats.org/officeDocument/2006/relationships/image" Target="../media/image36.svg"/><Relationship Id="rId4" Type="http://schemas.openxmlformats.org/officeDocument/2006/relationships/image" Target="../media/image27.png"/><Relationship Id="rId9" Type="http://schemas.openxmlformats.org/officeDocument/2006/relationships/image" Target="../media/image13.svg"/><Relationship Id="rId14" Type="http://schemas.openxmlformats.org/officeDocument/2006/relationships/image" Target="../media/image31.png"/><Relationship Id="rId22"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1.png"/><Relationship Id="rId3" Type="http://schemas.openxmlformats.org/officeDocument/2006/relationships/image" Target="../media/image43.png"/><Relationship Id="rId7" Type="http://schemas.openxmlformats.org/officeDocument/2006/relationships/image" Target="../media/image21.png"/><Relationship Id="rId12" Type="http://schemas.openxmlformats.org/officeDocument/2006/relationships/image" Target="../media/image5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8.sv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6511098" y="1368036"/>
            <a:ext cx="5265805" cy="8308962"/>
          </a:xfrm>
          <a:custGeom>
            <a:avLst/>
            <a:gdLst/>
            <a:ahLst/>
            <a:cxnLst/>
            <a:rect l="l" t="t" r="r" b="b"/>
            <a:pathLst>
              <a:path w="5265805" h="8308962">
                <a:moveTo>
                  <a:pt x="0" y="0"/>
                </a:moveTo>
                <a:lnTo>
                  <a:pt x="5265804" y="0"/>
                </a:lnTo>
                <a:lnTo>
                  <a:pt x="5265804" y="8308962"/>
                </a:lnTo>
                <a:lnTo>
                  <a:pt x="0" y="8308962"/>
                </a:lnTo>
                <a:lnTo>
                  <a:pt x="0" y="0"/>
                </a:lnTo>
                <a:close/>
              </a:path>
            </a:pathLst>
          </a:custGeom>
          <a:blipFill>
            <a:blip r:embed="rId2">
              <a:alphaModFix amt="9999"/>
            </a:blip>
            <a:stretch>
              <a:fillRect/>
            </a:stretch>
          </a:blipFill>
        </p:spPr>
        <p:txBody>
          <a:bodyPr/>
          <a:lstStyle/>
          <a:p>
            <a:endParaRPr lang="en-GB"/>
          </a:p>
        </p:txBody>
      </p:sp>
      <p:sp>
        <p:nvSpPr>
          <p:cNvPr id="3" name="Freeform 3"/>
          <p:cNvSpPr/>
          <p:nvPr/>
        </p:nvSpPr>
        <p:spPr>
          <a:xfrm>
            <a:off x="699053" y="772765"/>
            <a:ext cx="4578654" cy="1528126"/>
          </a:xfrm>
          <a:custGeom>
            <a:avLst/>
            <a:gdLst/>
            <a:ahLst/>
            <a:cxnLst/>
            <a:rect l="l" t="t" r="r" b="b"/>
            <a:pathLst>
              <a:path w="4578654" h="1528126">
                <a:moveTo>
                  <a:pt x="0" y="0"/>
                </a:moveTo>
                <a:lnTo>
                  <a:pt x="4578653" y="0"/>
                </a:lnTo>
                <a:lnTo>
                  <a:pt x="4578653" y="1528126"/>
                </a:lnTo>
                <a:lnTo>
                  <a:pt x="0" y="1528126"/>
                </a:lnTo>
                <a:lnTo>
                  <a:pt x="0" y="0"/>
                </a:lnTo>
                <a:close/>
              </a:path>
            </a:pathLst>
          </a:custGeom>
          <a:blipFill>
            <a:blip r:embed="rId3"/>
            <a:stretch>
              <a:fillRect/>
            </a:stretch>
          </a:blipFill>
        </p:spPr>
        <p:txBody>
          <a:bodyPr/>
          <a:lstStyle/>
          <a:p>
            <a:endParaRPr lang="en-GB"/>
          </a:p>
        </p:txBody>
      </p:sp>
      <p:sp>
        <p:nvSpPr>
          <p:cNvPr id="4" name="Freeform 4"/>
          <p:cNvSpPr/>
          <p:nvPr/>
        </p:nvSpPr>
        <p:spPr>
          <a:xfrm>
            <a:off x="12132922" y="15802"/>
            <a:ext cx="6152609" cy="6439570"/>
          </a:xfrm>
          <a:custGeom>
            <a:avLst/>
            <a:gdLst/>
            <a:ahLst/>
            <a:cxnLst/>
            <a:rect l="l" t="t" r="r" b="b"/>
            <a:pathLst>
              <a:path w="6152609" h="6439570">
                <a:moveTo>
                  <a:pt x="0" y="0"/>
                </a:moveTo>
                <a:lnTo>
                  <a:pt x="6152609" y="0"/>
                </a:lnTo>
                <a:lnTo>
                  <a:pt x="6152609" y="6439570"/>
                </a:lnTo>
                <a:lnTo>
                  <a:pt x="0" y="6439570"/>
                </a:lnTo>
                <a:lnTo>
                  <a:pt x="0" y="0"/>
                </a:lnTo>
                <a:close/>
              </a:path>
            </a:pathLst>
          </a:custGeom>
          <a:blipFill>
            <a:blip r:embed="rId4">
              <a:alphaModFix amt="9999"/>
            </a:blip>
            <a:stretch>
              <a:fillRect t="-29029" r="-35216"/>
            </a:stretch>
          </a:blipFill>
        </p:spPr>
        <p:txBody>
          <a:bodyPr/>
          <a:lstStyle/>
          <a:p>
            <a:endParaRPr lang="en-GB"/>
          </a:p>
        </p:txBody>
      </p:sp>
      <p:sp>
        <p:nvSpPr>
          <p:cNvPr id="5" name="Freeform 5"/>
          <p:cNvSpPr/>
          <p:nvPr/>
        </p:nvSpPr>
        <p:spPr>
          <a:xfrm>
            <a:off x="9706492" y="423437"/>
            <a:ext cx="3367701" cy="1889198"/>
          </a:xfrm>
          <a:custGeom>
            <a:avLst/>
            <a:gdLst/>
            <a:ahLst/>
            <a:cxnLst/>
            <a:rect l="l" t="t" r="r" b="b"/>
            <a:pathLst>
              <a:path w="3367701" h="1889198">
                <a:moveTo>
                  <a:pt x="0" y="0"/>
                </a:moveTo>
                <a:lnTo>
                  <a:pt x="3367700" y="0"/>
                </a:lnTo>
                <a:lnTo>
                  <a:pt x="3367700" y="1889198"/>
                </a:lnTo>
                <a:lnTo>
                  <a:pt x="0" y="1889198"/>
                </a:lnTo>
                <a:lnTo>
                  <a:pt x="0" y="0"/>
                </a:lnTo>
                <a:close/>
              </a:path>
            </a:pathLst>
          </a:custGeom>
          <a:blipFill>
            <a:blip r:embed="rId5"/>
            <a:stretch>
              <a:fillRect/>
            </a:stretch>
          </a:blipFill>
        </p:spPr>
        <p:txBody>
          <a:bodyPr/>
          <a:lstStyle/>
          <a:p>
            <a:endParaRPr lang="en-GB"/>
          </a:p>
        </p:txBody>
      </p:sp>
      <p:sp>
        <p:nvSpPr>
          <p:cNvPr id="6" name="Freeform 6"/>
          <p:cNvSpPr/>
          <p:nvPr/>
        </p:nvSpPr>
        <p:spPr>
          <a:xfrm>
            <a:off x="5749619" y="7210"/>
            <a:ext cx="3237903" cy="3237903"/>
          </a:xfrm>
          <a:custGeom>
            <a:avLst/>
            <a:gdLst/>
            <a:ahLst/>
            <a:cxnLst/>
            <a:rect l="l" t="t" r="r" b="b"/>
            <a:pathLst>
              <a:path w="3237903" h="3237903">
                <a:moveTo>
                  <a:pt x="0" y="0"/>
                </a:moveTo>
                <a:lnTo>
                  <a:pt x="3237904" y="0"/>
                </a:lnTo>
                <a:lnTo>
                  <a:pt x="3237904" y="3237904"/>
                </a:lnTo>
                <a:lnTo>
                  <a:pt x="0" y="3237904"/>
                </a:lnTo>
                <a:lnTo>
                  <a:pt x="0" y="0"/>
                </a:lnTo>
                <a:close/>
              </a:path>
            </a:pathLst>
          </a:custGeom>
          <a:blipFill>
            <a:blip r:embed="rId6"/>
            <a:stretch>
              <a:fillRect/>
            </a:stretch>
          </a:blipFill>
        </p:spPr>
        <p:txBody>
          <a:bodyPr/>
          <a:lstStyle/>
          <a:p>
            <a:endParaRPr lang="en-GB"/>
          </a:p>
        </p:txBody>
      </p:sp>
      <p:sp>
        <p:nvSpPr>
          <p:cNvPr id="7" name="Freeform 7"/>
          <p:cNvSpPr/>
          <p:nvPr/>
        </p:nvSpPr>
        <p:spPr>
          <a:xfrm>
            <a:off x="18518" y="2570961"/>
            <a:ext cx="5259188" cy="7700284"/>
          </a:xfrm>
          <a:custGeom>
            <a:avLst/>
            <a:gdLst/>
            <a:ahLst/>
            <a:cxnLst/>
            <a:rect l="l" t="t" r="r" b="b"/>
            <a:pathLst>
              <a:path w="5259188" h="7700284">
                <a:moveTo>
                  <a:pt x="0" y="0"/>
                </a:moveTo>
                <a:lnTo>
                  <a:pt x="5259188" y="0"/>
                </a:lnTo>
                <a:lnTo>
                  <a:pt x="5259188" y="7700283"/>
                </a:lnTo>
                <a:lnTo>
                  <a:pt x="0" y="7700283"/>
                </a:lnTo>
                <a:lnTo>
                  <a:pt x="0" y="0"/>
                </a:lnTo>
                <a:close/>
              </a:path>
            </a:pathLst>
          </a:custGeom>
          <a:blipFill>
            <a:blip r:embed="rId7">
              <a:alphaModFix amt="9999"/>
            </a:blip>
            <a:stretch>
              <a:fillRect l="-14344" b="-7904"/>
            </a:stretch>
          </a:blipFill>
        </p:spPr>
        <p:txBody>
          <a:bodyPr/>
          <a:lstStyle/>
          <a:p>
            <a:endParaRPr lang="en-GB"/>
          </a:p>
        </p:txBody>
      </p:sp>
      <p:sp>
        <p:nvSpPr>
          <p:cNvPr id="8" name="TextBox 8"/>
          <p:cNvSpPr txBox="1"/>
          <p:nvPr/>
        </p:nvSpPr>
        <p:spPr>
          <a:xfrm>
            <a:off x="1028700" y="4462302"/>
            <a:ext cx="16230600" cy="2263140"/>
          </a:xfrm>
          <a:prstGeom prst="rect">
            <a:avLst/>
          </a:prstGeom>
        </p:spPr>
        <p:txBody>
          <a:bodyPr lIns="0" tIns="0" rIns="0" bIns="0" rtlCol="0" anchor="t">
            <a:spAutoFit/>
          </a:bodyPr>
          <a:lstStyle/>
          <a:p>
            <a:pPr algn="ctr">
              <a:lnSpc>
                <a:spcPts val="17940"/>
              </a:lnSpc>
            </a:pPr>
            <a:r>
              <a:rPr lang="en-US" sz="13800">
                <a:solidFill>
                  <a:srgbClr val="FFFFFF"/>
                </a:solidFill>
                <a:latin typeface="Bobby Jones"/>
              </a:rPr>
              <a:t>Perthnasoedd</a:t>
            </a:r>
          </a:p>
        </p:txBody>
      </p:sp>
      <p:sp>
        <p:nvSpPr>
          <p:cNvPr id="9" name="Freeform 9"/>
          <p:cNvSpPr/>
          <p:nvPr/>
        </p:nvSpPr>
        <p:spPr>
          <a:xfrm>
            <a:off x="13788567" y="740217"/>
            <a:ext cx="3908044" cy="1254164"/>
          </a:xfrm>
          <a:custGeom>
            <a:avLst/>
            <a:gdLst/>
            <a:ahLst/>
            <a:cxnLst/>
            <a:rect l="l" t="t" r="r" b="b"/>
            <a:pathLst>
              <a:path w="3908044" h="1254164">
                <a:moveTo>
                  <a:pt x="0" y="0"/>
                </a:moveTo>
                <a:lnTo>
                  <a:pt x="3908044" y="0"/>
                </a:lnTo>
                <a:lnTo>
                  <a:pt x="3908044" y="1254164"/>
                </a:lnTo>
                <a:lnTo>
                  <a:pt x="0" y="1254164"/>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2480509"/>
            <a:ext cx="7045452" cy="6471285"/>
          </a:xfrm>
          <a:prstGeom prst="rect">
            <a:avLst/>
          </a:prstGeom>
        </p:spPr>
        <p:txBody>
          <a:bodyPr lIns="0" tIns="0" rIns="0" bIns="0" rtlCol="0" anchor="t">
            <a:spAutoFit/>
          </a:bodyPr>
          <a:lstStyle/>
          <a:p>
            <a:pPr marL="651051" lvl="1" indent="-325526" algn="l">
              <a:lnSpc>
                <a:spcPts val="5039"/>
              </a:lnSpc>
              <a:buFont typeface="Arial"/>
              <a:buChar char="•"/>
            </a:pPr>
            <a:r>
              <a:rPr lang="en-US" sz="3599">
                <a:solidFill>
                  <a:srgbClr val="FFFFFF"/>
                </a:solidFill>
                <a:latin typeface="Quicksand Medium"/>
              </a:rPr>
              <a:t>Trais </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Erlid pobl </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Dadlau </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Dweud pethau niweidiol </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Bwlio </a:t>
            </a:r>
          </a:p>
          <a:p>
            <a:pPr algn="l">
              <a:lnSpc>
                <a:spcPts val="2239"/>
              </a:lnSpc>
            </a:pPr>
            <a:endParaRPr lang="en-US" sz="3599">
              <a:solidFill>
                <a:srgbClr val="FFFFFF"/>
              </a:solidFill>
              <a:latin typeface="Quicksand Medium"/>
            </a:endParaRPr>
          </a:p>
          <a:p>
            <a:pPr marL="651051" lvl="1" indent="-325526" algn="l">
              <a:lnSpc>
                <a:spcPts val="5039"/>
              </a:lnSpc>
              <a:buFont typeface="Arial"/>
              <a:buChar char="•"/>
            </a:pPr>
            <a:r>
              <a:rPr lang="en-US" sz="3599">
                <a:solidFill>
                  <a:srgbClr val="FFFFFF"/>
                </a:solidFill>
                <a:latin typeface="Quicksand Medium"/>
              </a:rPr>
              <a:t>Galw enwau </a:t>
            </a:r>
          </a:p>
          <a:p>
            <a:pPr algn="l">
              <a:lnSpc>
                <a:spcPts val="5039"/>
              </a:lnSpc>
            </a:pPr>
            <a:endParaRPr lang="en-US" sz="3599">
              <a:solidFill>
                <a:srgbClr val="FFFFFF"/>
              </a:solidFill>
              <a:latin typeface="Quicksand Medium"/>
            </a:endParaRPr>
          </a:p>
          <a:p>
            <a:pPr marL="651509" lvl="1" indent="-325754" algn="l">
              <a:lnSpc>
                <a:spcPts val="5039"/>
              </a:lnSpc>
            </a:pPr>
            <a:endParaRPr lang="en-US" sz="3599">
              <a:solidFill>
                <a:srgbClr val="FFFFFF"/>
              </a:solidFill>
              <a:latin typeface="Quicksand Medium"/>
            </a:endParaRP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Beth yw perthynas sy’n llai iachus? </a:t>
            </a:r>
          </a:p>
        </p:txBody>
      </p:sp>
      <p:sp>
        <p:nvSpPr>
          <p:cNvPr id="4" name="Freeform 4"/>
          <p:cNvSpPr/>
          <p:nvPr/>
        </p:nvSpPr>
        <p:spPr>
          <a:xfrm>
            <a:off x="8106339" y="2807816"/>
            <a:ext cx="8918505" cy="5211595"/>
          </a:xfrm>
          <a:custGeom>
            <a:avLst/>
            <a:gdLst/>
            <a:ahLst/>
            <a:cxnLst/>
            <a:rect l="l" t="t" r="r" b="b"/>
            <a:pathLst>
              <a:path w="8918505" h="5211595">
                <a:moveTo>
                  <a:pt x="0" y="0"/>
                </a:moveTo>
                <a:lnTo>
                  <a:pt x="8918504" y="0"/>
                </a:lnTo>
                <a:lnTo>
                  <a:pt x="8918504" y="5211595"/>
                </a:lnTo>
                <a:lnTo>
                  <a:pt x="0" y="5211595"/>
                </a:lnTo>
                <a:lnTo>
                  <a:pt x="0" y="0"/>
                </a:lnTo>
                <a:close/>
              </a:path>
            </a:pathLst>
          </a:custGeom>
          <a:blipFill>
            <a:blip r:embed="rId2"/>
            <a:stretch>
              <a:fillRect/>
            </a:stretch>
          </a:blipFill>
        </p:spPr>
        <p:txBody>
          <a:bodyPr/>
          <a:lstStyle/>
          <a:p>
            <a:endParaRPr lang="en-GB"/>
          </a:p>
        </p:txBody>
      </p:sp>
      <p:sp>
        <p:nvSpPr>
          <p:cNvPr id="5" name="Freeform 5"/>
          <p:cNvSpPr/>
          <p:nvPr/>
        </p:nvSpPr>
        <p:spPr>
          <a:xfrm rot="5400000" flipH="1">
            <a:off x="13902842" y="1571136"/>
            <a:ext cx="2611476" cy="4313249"/>
          </a:xfrm>
          <a:custGeom>
            <a:avLst/>
            <a:gdLst/>
            <a:ahLst/>
            <a:cxnLst/>
            <a:rect l="l" t="t" r="r" b="b"/>
            <a:pathLst>
              <a:path w="2611476" h="4313249">
                <a:moveTo>
                  <a:pt x="2611476" y="0"/>
                </a:moveTo>
                <a:lnTo>
                  <a:pt x="0" y="0"/>
                </a:lnTo>
                <a:lnTo>
                  <a:pt x="0" y="4313250"/>
                </a:lnTo>
                <a:lnTo>
                  <a:pt x="2611476" y="4313250"/>
                </a:lnTo>
                <a:lnTo>
                  <a:pt x="261147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5400000" flipH="1">
            <a:off x="8635185" y="4985943"/>
            <a:ext cx="2611476" cy="4313249"/>
          </a:xfrm>
          <a:custGeom>
            <a:avLst/>
            <a:gdLst/>
            <a:ahLst/>
            <a:cxnLst/>
            <a:rect l="l" t="t" r="r" b="b"/>
            <a:pathLst>
              <a:path w="2611476" h="4313249">
                <a:moveTo>
                  <a:pt x="2611477" y="0"/>
                </a:moveTo>
                <a:lnTo>
                  <a:pt x="0" y="0"/>
                </a:lnTo>
                <a:lnTo>
                  <a:pt x="0" y="4313249"/>
                </a:lnTo>
                <a:lnTo>
                  <a:pt x="2611477" y="4313249"/>
                </a:lnTo>
                <a:lnTo>
                  <a:pt x="261147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5400000" flipH="1" flipV="1">
            <a:off x="13902842" y="4985943"/>
            <a:ext cx="2611476" cy="4313249"/>
          </a:xfrm>
          <a:custGeom>
            <a:avLst/>
            <a:gdLst/>
            <a:ahLst/>
            <a:cxnLst/>
            <a:rect l="l" t="t" r="r" b="b"/>
            <a:pathLst>
              <a:path w="2611476" h="4313249">
                <a:moveTo>
                  <a:pt x="2611476" y="4313249"/>
                </a:moveTo>
                <a:lnTo>
                  <a:pt x="0" y="4313249"/>
                </a:lnTo>
                <a:lnTo>
                  <a:pt x="0" y="0"/>
                </a:lnTo>
                <a:lnTo>
                  <a:pt x="2611476" y="0"/>
                </a:lnTo>
                <a:lnTo>
                  <a:pt x="2611476" y="4313249"/>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rot="-5400000">
            <a:off x="8635185" y="1571136"/>
            <a:ext cx="2611476" cy="4313249"/>
          </a:xfrm>
          <a:custGeom>
            <a:avLst/>
            <a:gdLst/>
            <a:ahLst/>
            <a:cxnLst/>
            <a:rect l="l" t="t" r="r" b="b"/>
            <a:pathLst>
              <a:path w="2611476" h="4313249">
                <a:moveTo>
                  <a:pt x="0" y="0"/>
                </a:moveTo>
                <a:lnTo>
                  <a:pt x="2611477" y="0"/>
                </a:lnTo>
                <a:lnTo>
                  <a:pt x="2611477" y="4313250"/>
                </a:lnTo>
                <a:lnTo>
                  <a:pt x="0" y="43132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645557">
            <a:off x="6976405" y="6824697"/>
            <a:ext cx="3885991" cy="5704207"/>
          </a:xfrm>
          <a:custGeom>
            <a:avLst/>
            <a:gdLst/>
            <a:ahLst/>
            <a:cxnLst/>
            <a:rect l="l" t="t" r="r" b="b"/>
            <a:pathLst>
              <a:path w="3885991" h="5704207">
                <a:moveTo>
                  <a:pt x="0" y="0"/>
                </a:moveTo>
                <a:lnTo>
                  <a:pt x="3885991" y="0"/>
                </a:lnTo>
                <a:lnTo>
                  <a:pt x="3885991" y="5704208"/>
                </a:lnTo>
                <a:lnTo>
                  <a:pt x="0" y="57042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rot="700610">
            <a:off x="7639936" y="7209920"/>
            <a:ext cx="3024871" cy="1984454"/>
          </a:xfrm>
          <a:prstGeom prst="rect">
            <a:avLst/>
          </a:prstGeom>
        </p:spPr>
        <p:txBody>
          <a:bodyPr lIns="0" tIns="0" rIns="0" bIns="0" rtlCol="0" anchor="t">
            <a:spAutoFit/>
          </a:bodyPr>
          <a:lstStyle/>
          <a:p>
            <a:pPr algn="ctr">
              <a:lnSpc>
                <a:spcPts val="5079"/>
              </a:lnSpc>
            </a:pPr>
            <a:r>
              <a:rPr lang="en-US" sz="4702" spc="-187">
                <a:solidFill>
                  <a:srgbClr val="000000">
                    <a:alpha val="80000"/>
                  </a:srgbClr>
                </a:solidFill>
                <a:latin typeface="IreneFlorentina"/>
              </a:rPr>
              <a:t>Mae hynny’n iawn! </a:t>
            </a:r>
          </a:p>
        </p:txBody>
      </p:sp>
      <p:sp>
        <p:nvSpPr>
          <p:cNvPr id="4" name="Freeform 4"/>
          <p:cNvSpPr/>
          <p:nvPr/>
        </p:nvSpPr>
        <p:spPr>
          <a:xfrm rot="225636">
            <a:off x="3902705" y="7329276"/>
            <a:ext cx="3469489" cy="5092827"/>
          </a:xfrm>
          <a:custGeom>
            <a:avLst/>
            <a:gdLst/>
            <a:ahLst/>
            <a:cxnLst/>
            <a:rect l="l" t="t" r="r" b="b"/>
            <a:pathLst>
              <a:path w="3469489" h="5092827">
                <a:moveTo>
                  <a:pt x="0" y="0"/>
                </a:moveTo>
                <a:lnTo>
                  <a:pt x="3469488" y="0"/>
                </a:lnTo>
                <a:lnTo>
                  <a:pt x="3469488" y="5092828"/>
                </a:lnTo>
                <a:lnTo>
                  <a:pt x="0" y="5092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rot="245425">
            <a:off x="4437124" y="7651254"/>
            <a:ext cx="2635383" cy="1763589"/>
          </a:xfrm>
          <a:prstGeom prst="rect">
            <a:avLst/>
          </a:prstGeom>
        </p:spPr>
        <p:txBody>
          <a:bodyPr lIns="0" tIns="0" rIns="0" bIns="0" rtlCol="0" anchor="t">
            <a:spAutoFit/>
          </a:bodyPr>
          <a:lstStyle/>
          <a:p>
            <a:pPr algn="ctr">
              <a:lnSpc>
                <a:spcPts val="4514"/>
              </a:lnSpc>
            </a:pPr>
            <a:r>
              <a:rPr lang="en-US" sz="4180" spc="-166">
                <a:solidFill>
                  <a:srgbClr val="000000">
                    <a:alpha val="80000"/>
                  </a:srgbClr>
                </a:solidFill>
                <a:latin typeface="IreneFlorentina"/>
              </a:rPr>
              <a:t>Fyddai dim ots gen i.</a:t>
            </a:r>
          </a:p>
        </p:txBody>
      </p:sp>
      <p:sp>
        <p:nvSpPr>
          <p:cNvPr id="6" name="Freeform 6"/>
          <p:cNvSpPr/>
          <p:nvPr/>
        </p:nvSpPr>
        <p:spPr>
          <a:xfrm rot="-464324">
            <a:off x="854125" y="6943923"/>
            <a:ext cx="3359290" cy="4931068"/>
          </a:xfrm>
          <a:custGeom>
            <a:avLst/>
            <a:gdLst/>
            <a:ahLst/>
            <a:cxnLst/>
            <a:rect l="l" t="t" r="r" b="b"/>
            <a:pathLst>
              <a:path w="3359290" h="4931068">
                <a:moveTo>
                  <a:pt x="0" y="0"/>
                </a:moveTo>
                <a:lnTo>
                  <a:pt x="3359291" y="0"/>
                </a:lnTo>
                <a:lnTo>
                  <a:pt x="3359291" y="4931068"/>
                </a:lnTo>
                <a:lnTo>
                  <a:pt x="0" y="49310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TextBox 7"/>
          <p:cNvSpPr txBox="1"/>
          <p:nvPr/>
        </p:nvSpPr>
        <p:spPr>
          <a:xfrm rot="-496210">
            <a:off x="953768" y="7434287"/>
            <a:ext cx="2804555" cy="1395718"/>
          </a:xfrm>
          <a:prstGeom prst="rect">
            <a:avLst/>
          </a:prstGeom>
        </p:spPr>
        <p:txBody>
          <a:bodyPr lIns="0" tIns="0" rIns="0" bIns="0" rtlCol="0" anchor="t">
            <a:spAutoFit/>
          </a:bodyPr>
          <a:lstStyle/>
          <a:p>
            <a:pPr algn="ctr">
              <a:lnSpc>
                <a:spcPts val="5285"/>
              </a:lnSpc>
            </a:pPr>
            <a:r>
              <a:rPr lang="en-US" sz="4893" spc="-195">
                <a:solidFill>
                  <a:srgbClr val="FFFFFF">
                    <a:alpha val="80000"/>
                  </a:srgbClr>
                </a:solidFill>
                <a:latin typeface="IreneFlorentina"/>
              </a:rPr>
              <a:t>Ddim yn iawn!! </a:t>
            </a:r>
          </a:p>
        </p:txBody>
      </p:sp>
      <p:grpSp>
        <p:nvGrpSpPr>
          <p:cNvPr id="8" name="Group 8"/>
          <p:cNvGrpSpPr/>
          <p:nvPr/>
        </p:nvGrpSpPr>
        <p:grpSpPr>
          <a:xfrm>
            <a:off x="11369704" y="0"/>
            <a:ext cx="6918296" cy="10287000"/>
            <a:chOff x="0" y="0"/>
            <a:chExt cx="9224395" cy="13716000"/>
          </a:xfrm>
        </p:grpSpPr>
        <p:grpSp>
          <p:nvGrpSpPr>
            <p:cNvPr id="9" name="Group 9"/>
            <p:cNvGrpSpPr/>
            <p:nvPr/>
          </p:nvGrpSpPr>
          <p:grpSpPr>
            <a:xfrm>
              <a:off x="1827179" y="0"/>
              <a:ext cx="7397216" cy="13716000"/>
              <a:chOff x="0" y="0"/>
              <a:chExt cx="1876701" cy="3479800"/>
            </a:xfrm>
          </p:grpSpPr>
          <p:sp>
            <p:nvSpPr>
              <p:cNvPr id="10" name="Freeform 10"/>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11" name="Freeform 11"/>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9">
                <a:alphaModFix amt="9999"/>
              </a:blip>
              <a:stretch>
                <a:fillRect r="-97038"/>
              </a:stretch>
            </a:blipFill>
          </p:spPr>
          <p:txBody>
            <a:bodyPr/>
            <a:lstStyle/>
            <a:p>
              <a:endParaRPr lang="en-GB"/>
            </a:p>
          </p:txBody>
        </p:sp>
        <p:sp>
          <p:nvSpPr>
            <p:cNvPr id="12" name="Freeform 12"/>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10">
                <a:alphaModFix amt="9999"/>
              </a:blip>
              <a:stretch>
                <a:fillRect b="-21937"/>
              </a:stretch>
            </a:blipFill>
          </p:spPr>
          <p:txBody>
            <a:bodyPr/>
            <a:lstStyle/>
            <a:p>
              <a:endParaRPr lang="en-GB"/>
            </a:p>
          </p:txBody>
        </p:sp>
        <p:sp>
          <p:nvSpPr>
            <p:cNvPr id="13" name="Freeform 13"/>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11">
                <a:alphaModFix amt="9999"/>
              </a:blip>
              <a:stretch>
                <a:fillRect/>
              </a:stretch>
            </a:blipFill>
          </p:spPr>
          <p:txBody>
            <a:bodyPr/>
            <a:lstStyle/>
            <a:p>
              <a:endParaRPr lang="en-GB"/>
            </a:p>
          </p:txBody>
        </p:sp>
      </p:grpSp>
      <p:sp>
        <p:nvSpPr>
          <p:cNvPr id="14" name="TextBox 14"/>
          <p:cNvSpPr txBox="1"/>
          <p:nvPr/>
        </p:nvSpPr>
        <p:spPr>
          <a:xfrm>
            <a:off x="1028700" y="1713565"/>
            <a:ext cx="14291428" cy="42195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Gadewch i ni glywed eich barn!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1814512"/>
            <a:ext cx="6985871" cy="6638925"/>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Rydych chi’n gwneud penderfyniadau gyda’ch gilydd.</a:t>
            </a:r>
          </a:p>
        </p:txBody>
      </p:sp>
      <p:sp>
        <p:nvSpPr>
          <p:cNvPr id="3" name="Freeform 3"/>
          <p:cNvSpPr/>
          <p:nvPr/>
        </p:nvSpPr>
        <p:spPr>
          <a:xfrm>
            <a:off x="8127512" y="3747969"/>
            <a:ext cx="5579963" cy="3621904"/>
          </a:xfrm>
          <a:custGeom>
            <a:avLst/>
            <a:gdLst/>
            <a:ahLst/>
            <a:cxnLst/>
            <a:rect l="l" t="t" r="r" b="b"/>
            <a:pathLst>
              <a:path w="5579963" h="3621904">
                <a:moveTo>
                  <a:pt x="0" y="0"/>
                </a:moveTo>
                <a:lnTo>
                  <a:pt x="5579963" y="0"/>
                </a:lnTo>
                <a:lnTo>
                  <a:pt x="5579963" y="3621904"/>
                </a:lnTo>
                <a:lnTo>
                  <a:pt x="0" y="3621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H="1">
            <a:off x="12243909" y="2495550"/>
            <a:ext cx="5518098" cy="3581747"/>
          </a:xfrm>
          <a:custGeom>
            <a:avLst/>
            <a:gdLst/>
            <a:ahLst/>
            <a:cxnLst/>
            <a:rect l="l" t="t" r="r" b="b"/>
            <a:pathLst>
              <a:path w="5518098" h="3581747">
                <a:moveTo>
                  <a:pt x="5518098" y="0"/>
                </a:moveTo>
                <a:lnTo>
                  <a:pt x="0" y="0"/>
                </a:lnTo>
                <a:lnTo>
                  <a:pt x="0" y="3581747"/>
                </a:lnTo>
                <a:lnTo>
                  <a:pt x="5518098" y="3581747"/>
                </a:lnTo>
                <a:lnTo>
                  <a:pt x="551809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0036492" y="2807595"/>
            <a:ext cx="6857704" cy="4671811"/>
          </a:xfrm>
          <a:custGeom>
            <a:avLst/>
            <a:gdLst/>
            <a:ahLst/>
            <a:cxnLst/>
            <a:rect l="l" t="t" r="r" b="b"/>
            <a:pathLst>
              <a:path w="6857704" h="4671811">
                <a:moveTo>
                  <a:pt x="0" y="0"/>
                </a:moveTo>
                <a:lnTo>
                  <a:pt x="6857703" y="0"/>
                </a:lnTo>
                <a:lnTo>
                  <a:pt x="6857703" y="4671810"/>
                </a:lnTo>
                <a:lnTo>
                  <a:pt x="0" y="46718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1086417"/>
            <a:ext cx="8245998" cy="7962900"/>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Maen nhw’n dweud y byddan nhw’n rhoi arian i chi os gwnewch chi anfon hunlun atyn nhw.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926144">
            <a:off x="10837305" y="1731039"/>
            <a:ext cx="4505886" cy="6414072"/>
          </a:xfrm>
          <a:custGeom>
            <a:avLst/>
            <a:gdLst/>
            <a:ahLst/>
            <a:cxnLst/>
            <a:rect l="l" t="t" r="r" b="b"/>
            <a:pathLst>
              <a:path w="4505886" h="6414072">
                <a:moveTo>
                  <a:pt x="0" y="0"/>
                </a:moveTo>
                <a:lnTo>
                  <a:pt x="4505886" y="0"/>
                </a:lnTo>
                <a:lnTo>
                  <a:pt x="4505886" y="6414072"/>
                </a:lnTo>
                <a:lnTo>
                  <a:pt x="0" y="64140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2933063"/>
            <a:ext cx="6985871" cy="3990975"/>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Maen nhw’n eich difrïo chi fel jôc.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734136" y="2787077"/>
            <a:ext cx="7113730" cy="4712846"/>
          </a:xfrm>
          <a:custGeom>
            <a:avLst/>
            <a:gdLst/>
            <a:ahLst/>
            <a:cxnLst/>
            <a:rect l="l" t="t" r="r" b="b"/>
            <a:pathLst>
              <a:path w="7113730" h="4712846">
                <a:moveTo>
                  <a:pt x="0" y="0"/>
                </a:moveTo>
                <a:lnTo>
                  <a:pt x="7113731" y="0"/>
                </a:lnTo>
                <a:lnTo>
                  <a:pt x="7113731" y="4712846"/>
                </a:lnTo>
                <a:lnTo>
                  <a:pt x="0" y="4712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2476500"/>
            <a:ext cx="6985871" cy="5314950"/>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Maen nhw’n gwybod lle’r ydych chi drwy’r amser.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944100" y="3023608"/>
            <a:ext cx="7315200" cy="3639312"/>
          </a:xfrm>
          <a:custGeom>
            <a:avLst/>
            <a:gdLst/>
            <a:ahLst/>
            <a:cxnLst/>
            <a:rect l="l" t="t" r="r" b="b"/>
            <a:pathLst>
              <a:path w="7315200" h="3639312">
                <a:moveTo>
                  <a:pt x="0" y="0"/>
                </a:moveTo>
                <a:lnTo>
                  <a:pt x="7315200" y="0"/>
                </a:lnTo>
                <a:lnTo>
                  <a:pt x="7315200" y="3639312"/>
                </a:lnTo>
                <a:lnTo>
                  <a:pt x="0" y="3639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1357312"/>
            <a:ext cx="9238510" cy="7553325"/>
          </a:xfrm>
          <a:prstGeom prst="rect">
            <a:avLst/>
          </a:prstGeom>
        </p:spPr>
        <p:txBody>
          <a:bodyPr lIns="0" tIns="0" rIns="0" bIns="0" rtlCol="0" anchor="t">
            <a:spAutoFit/>
          </a:bodyPr>
          <a:lstStyle/>
          <a:p>
            <a:pPr algn="l">
              <a:lnSpc>
                <a:spcPts val="8524"/>
              </a:lnSpc>
            </a:pPr>
            <a:r>
              <a:rPr lang="en-US" sz="7103">
                <a:solidFill>
                  <a:srgbClr val="FFFFFF"/>
                </a:solidFill>
                <a:latin typeface="Bobby Jones"/>
              </a:rPr>
              <a:t>Maen nhw’n rhoi pwysau arnoch chi neu’n gwneud i chi deimlo’n euog fel eich bod chi’n gwneud rhywbeth dydych chi ddim am ei wneud.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0756395" y="1962589"/>
            <a:ext cx="5137172" cy="6361823"/>
          </a:xfrm>
          <a:custGeom>
            <a:avLst/>
            <a:gdLst/>
            <a:ahLst/>
            <a:cxnLst/>
            <a:rect l="l" t="t" r="r" b="b"/>
            <a:pathLst>
              <a:path w="5137172" h="6361823">
                <a:moveTo>
                  <a:pt x="0" y="0"/>
                </a:moveTo>
                <a:lnTo>
                  <a:pt x="5137172" y="0"/>
                </a:lnTo>
                <a:lnTo>
                  <a:pt x="5137172" y="6361822"/>
                </a:lnTo>
                <a:lnTo>
                  <a:pt x="0" y="6361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1295400"/>
            <a:ext cx="8325436" cy="7962900"/>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Mae ganddyn nhw fywyd eu hunain, a dim ond ar y penwythnos rydych chi’n eu gweld nhw.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1133531" y="2247023"/>
            <a:ext cx="4511263" cy="5792954"/>
          </a:xfrm>
          <a:custGeom>
            <a:avLst/>
            <a:gdLst/>
            <a:ahLst/>
            <a:cxnLst/>
            <a:rect l="l" t="t" r="r" b="b"/>
            <a:pathLst>
              <a:path w="4511263" h="5792954">
                <a:moveTo>
                  <a:pt x="0" y="0"/>
                </a:moveTo>
                <a:lnTo>
                  <a:pt x="4511263" y="0"/>
                </a:lnTo>
                <a:lnTo>
                  <a:pt x="4511263" y="5792954"/>
                </a:lnTo>
                <a:lnTo>
                  <a:pt x="0" y="57929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28700" y="1080661"/>
            <a:ext cx="8927006" cy="7962900"/>
          </a:xfrm>
          <a:prstGeom prst="rect">
            <a:avLst/>
          </a:prstGeom>
        </p:spPr>
        <p:txBody>
          <a:bodyPr lIns="0" tIns="0" rIns="0" bIns="0" rtlCol="0" anchor="t">
            <a:spAutoFit/>
          </a:bodyPr>
          <a:lstStyle/>
          <a:p>
            <a:pPr algn="l">
              <a:lnSpc>
                <a:spcPts val="10443"/>
              </a:lnSpc>
            </a:pPr>
            <a:r>
              <a:rPr lang="en-US" sz="8703">
                <a:solidFill>
                  <a:srgbClr val="FFFFFF"/>
                </a:solidFill>
                <a:latin typeface="Bobby Jones"/>
              </a:rPr>
              <a:t>Maen nhw’n dweud y byddan nhw’n rhoi mwy o arian i chi os gwnewch chi anfon llun noeth atyn nhw.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8115300"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EGWYL</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10898845"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Croeso  </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9144000" y="2113527"/>
            <a:ext cx="6213956" cy="7611750"/>
          </a:xfrm>
          <a:custGeom>
            <a:avLst/>
            <a:gdLst/>
            <a:ahLst/>
            <a:cxnLst/>
            <a:rect l="l" t="t" r="r" b="b"/>
            <a:pathLst>
              <a:path w="6213956" h="7611750">
                <a:moveTo>
                  <a:pt x="0" y="0"/>
                </a:moveTo>
                <a:lnTo>
                  <a:pt x="6213956" y="0"/>
                </a:lnTo>
                <a:lnTo>
                  <a:pt x="6213956" y="7611750"/>
                </a:lnTo>
                <a:lnTo>
                  <a:pt x="0" y="7611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2691200" y="2113527"/>
            <a:ext cx="6213956" cy="7611750"/>
          </a:xfrm>
          <a:custGeom>
            <a:avLst/>
            <a:gdLst/>
            <a:ahLst/>
            <a:cxnLst/>
            <a:rect l="l" t="t" r="r" b="b"/>
            <a:pathLst>
              <a:path w="6213956" h="7611750">
                <a:moveTo>
                  <a:pt x="6213955" y="0"/>
                </a:moveTo>
                <a:lnTo>
                  <a:pt x="0" y="0"/>
                </a:lnTo>
                <a:lnTo>
                  <a:pt x="0" y="7611750"/>
                </a:lnTo>
                <a:lnTo>
                  <a:pt x="6213955" y="7611750"/>
                </a:lnTo>
                <a:lnTo>
                  <a:pt x="62139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Baner Goch / Baner Werdd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Baner goch </a:t>
            </a:r>
          </a:p>
        </p:txBody>
      </p:sp>
      <p:sp>
        <p:nvSpPr>
          <p:cNvPr id="3" name="TextBox 3"/>
          <p:cNvSpPr txBox="1"/>
          <p:nvPr/>
        </p:nvSpPr>
        <p:spPr>
          <a:xfrm>
            <a:off x="737901" y="1674580"/>
            <a:ext cx="10007898" cy="8731759"/>
          </a:xfrm>
          <a:prstGeom prst="rect">
            <a:avLst/>
          </a:prstGeom>
        </p:spPr>
        <p:txBody>
          <a:bodyPr lIns="0" tIns="0" rIns="0" bIns="0" rtlCol="0" anchor="t">
            <a:spAutoFit/>
          </a:bodyPr>
          <a:lstStyle/>
          <a:p>
            <a:pPr marL="579118" lvl="1" indent="-289559" algn="l">
              <a:lnSpc>
                <a:spcPts val="6335"/>
              </a:lnSpc>
              <a:buFont typeface="Arial"/>
              <a:buChar char="•"/>
            </a:pPr>
            <a:r>
              <a:rPr lang="en-US" sz="3199">
                <a:solidFill>
                  <a:srgbClr val="FFFFFF"/>
                </a:solidFill>
                <a:latin typeface="Quicksand Medium"/>
              </a:rPr>
              <a:t>Cam-drin </a:t>
            </a:r>
          </a:p>
          <a:p>
            <a:pPr marL="579118" lvl="1" indent="-289559" algn="l">
              <a:lnSpc>
                <a:spcPts val="6335"/>
              </a:lnSpc>
              <a:buFont typeface="Arial"/>
              <a:buChar char="•"/>
            </a:pPr>
            <a:r>
              <a:rPr lang="en-US" sz="3199">
                <a:solidFill>
                  <a:srgbClr val="FFFFFF"/>
                </a:solidFill>
                <a:latin typeface="Quicksand Medium"/>
              </a:rPr>
              <a:t>Ymosodol </a:t>
            </a:r>
          </a:p>
          <a:p>
            <a:pPr marL="579118" lvl="1" indent="-289559" algn="l">
              <a:lnSpc>
                <a:spcPts val="6335"/>
              </a:lnSpc>
              <a:buFont typeface="Arial"/>
              <a:buChar char="•"/>
            </a:pPr>
            <a:r>
              <a:rPr lang="en-US" sz="3199">
                <a:solidFill>
                  <a:srgbClr val="FFFFFF"/>
                </a:solidFill>
                <a:latin typeface="Quicksand Medium"/>
              </a:rPr>
              <a:t>Methu dibynnu arnyn nhw </a:t>
            </a:r>
          </a:p>
          <a:p>
            <a:pPr marL="579118" lvl="1" indent="-289559" algn="l">
              <a:lnSpc>
                <a:spcPts val="6335"/>
              </a:lnSpc>
              <a:buFont typeface="Arial"/>
              <a:buChar char="•"/>
            </a:pPr>
            <a:r>
              <a:rPr lang="en-US" sz="3199">
                <a:solidFill>
                  <a:srgbClr val="FFFFFF"/>
                </a:solidFill>
                <a:latin typeface="Quicksand Medium"/>
              </a:rPr>
              <a:t>Ddim yn ffyddlon </a:t>
            </a:r>
          </a:p>
          <a:p>
            <a:pPr marL="579118" lvl="1" indent="-289559" algn="l">
              <a:lnSpc>
                <a:spcPts val="6335"/>
              </a:lnSpc>
              <a:buFont typeface="Arial"/>
              <a:buChar char="•"/>
            </a:pPr>
            <a:r>
              <a:rPr lang="en-US" sz="3199">
                <a:solidFill>
                  <a:srgbClr val="FFFFFF"/>
                </a:solidFill>
                <a:latin typeface="Quicksand Medium"/>
              </a:rPr>
              <a:t>Ddim yn barod i helpu </a:t>
            </a:r>
          </a:p>
          <a:p>
            <a:pPr marL="579118" lvl="1" indent="-289559" algn="l">
              <a:lnSpc>
                <a:spcPts val="6335"/>
              </a:lnSpc>
              <a:buFont typeface="Arial"/>
              <a:buChar char="•"/>
            </a:pPr>
            <a:r>
              <a:rPr lang="en-US" sz="3199">
                <a:solidFill>
                  <a:srgbClr val="FFFFFF"/>
                </a:solidFill>
                <a:latin typeface="Quicksand Medium"/>
              </a:rPr>
              <a:t>Llwgrwobrwyo  </a:t>
            </a:r>
          </a:p>
          <a:p>
            <a:pPr marL="579118" lvl="1" indent="-289559" algn="l">
              <a:lnSpc>
                <a:spcPts val="6335"/>
              </a:lnSpc>
              <a:buFont typeface="Arial"/>
              <a:buChar char="•"/>
            </a:pPr>
            <a:r>
              <a:rPr lang="en-US" sz="3199">
                <a:solidFill>
                  <a:srgbClr val="FFFFFF"/>
                </a:solidFill>
                <a:latin typeface="Quicksand Medium"/>
              </a:rPr>
              <a:t>Anfoesgar gyda’r teulu </a:t>
            </a:r>
          </a:p>
          <a:p>
            <a:pPr marL="579118" lvl="1" indent="-289559" algn="l">
              <a:lnSpc>
                <a:spcPts val="6335"/>
              </a:lnSpc>
              <a:buFont typeface="Arial"/>
              <a:buChar char="•"/>
            </a:pPr>
            <a:r>
              <a:rPr lang="en-US" sz="3199">
                <a:solidFill>
                  <a:srgbClr val="FFFFFF"/>
                </a:solidFill>
                <a:latin typeface="Quicksand Medium"/>
              </a:rPr>
              <a:t>Cyfrinachgar </a:t>
            </a:r>
          </a:p>
          <a:p>
            <a:pPr marL="579118" lvl="1" indent="-289559" algn="l">
              <a:lnSpc>
                <a:spcPts val="6335"/>
              </a:lnSpc>
              <a:buFont typeface="Arial"/>
              <a:buChar char="•"/>
            </a:pPr>
            <a:r>
              <a:rPr lang="en-US" sz="3199">
                <a:solidFill>
                  <a:srgbClr val="FFFFFF"/>
                </a:solidFill>
                <a:latin typeface="Quicksand Medium"/>
              </a:rPr>
              <a:t>Sarhaus  </a:t>
            </a:r>
          </a:p>
          <a:p>
            <a:pPr marL="579118" lvl="1" indent="-289559" algn="l">
              <a:lnSpc>
                <a:spcPts val="6335"/>
              </a:lnSpc>
              <a:buFont typeface="Arial"/>
              <a:buChar char="•"/>
            </a:pPr>
            <a:r>
              <a:rPr lang="en-US" sz="3199">
                <a:solidFill>
                  <a:srgbClr val="FFFFFF"/>
                </a:solidFill>
                <a:latin typeface="Quicksand Medium"/>
              </a:rPr>
              <a:t>Siarad yn wael amdanoch chi </a:t>
            </a:r>
          </a:p>
          <a:p>
            <a:pPr algn="l">
              <a:lnSpc>
                <a:spcPts val="6335"/>
              </a:lnSpc>
            </a:pPr>
            <a:endParaRPr lang="en-US" sz="3199">
              <a:solidFill>
                <a:srgbClr val="FFFFFF"/>
              </a:solidFill>
              <a:latin typeface="Quicksand Medium"/>
            </a:endParaRPr>
          </a:p>
        </p:txBody>
      </p:sp>
      <p:sp>
        <p:nvSpPr>
          <p:cNvPr id="4" name="TextBox 4"/>
          <p:cNvSpPr txBox="1"/>
          <p:nvPr/>
        </p:nvSpPr>
        <p:spPr>
          <a:xfrm>
            <a:off x="7830489" y="1674580"/>
            <a:ext cx="7962761" cy="7931659"/>
          </a:xfrm>
          <a:prstGeom prst="rect">
            <a:avLst/>
          </a:prstGeom>
        </p:spPr>
        <p:txBody>
          <a:bodyPr lIns="0" tIns="0" rIns="0" bIns="0" rtlCol="0" anchor="t">
            <a:spAutoFit/>
          </a:bodyPr>
          <a:lstStyle/>
          <a:p>
            <a:pPr marL="579118" lvl="1" indent="-289559" algn="l">
              <a:lnSpc>
                <a:spcPts val="6335"/>
              </a:lnSpc>
              <a:buFont typeface="Arial"/>
              <a:buChar char="•"/>
            </a:pPr>
            <a:r>
              <a:rPr lang="en-US" sz="3199">
                <a:solidFill>
                  <a:srgbClr val="FFFFFF"/>
                </a:solidFill>
                <a:latin typeface="Quicksand Medium"/>
              </a:rPr>
              <a:t>Crintachlyd </a:t>
            </a:r>
          </a:p>
          <a:p>
            <a:pPr marL="579118" lvl="1" indent="-289559" algn="l">
              <a:lnSpc>
                <a:spcPts val="6335"/>
              </a:lnSpc>
              <a:buFont typeface="Arial"/>
              <a:buChar char="•"/>
            </a:pPr>
            <a:r>
              <a:rPr lang="en-US" sz="3199">
                <a:solidFill>
                  <a:srgbClr val="FFFFFF"/>
                </a:solidFill>
                <a:latin typeface="Quicksand Medium"/>
              </a:rPr>
              <a:t>Dweud wrth bobl beth i’w wneud </a:t>
            </a:r>
          </a:p>
          <a:p>
            <a:pPr marL="579118" lvl="1" indent="-289559" algn="l">
              <a:lnSpc>
                <a:spcPts val="6335"/>
              </a:lnSpc>
              <a:buFont typeface="Arial"/>
              <a:buChar char="•"/>
            </a:pPr>
            <a:r>
              <a:rPr lang="en-US" sz="3199">
                <a:solidFill>
                  <a:srgbClr val="FFFFFF"/>
                </a:solidFill>
                <a:latin typeface="Quicksand Medium"/>
              </a:rPr>
              <a:t>Tocsig </a:t>
            </a:r>
          </a:p>
          <a:p>
            <a:pPr marL="579118" lvl="1" indent="-289559" algn="l">
              <a:lnSpc>
                <a:spcPts val="6335"/>
              </a:lnSpc>
              <a:buFont typeface="Arial"/>
              <a:buChar char="•"/>
            </a:pPr>
            <a:r>
              <a:rPr lang="en-US" sz="3199">
                <a:solidFill>
                  <a:srgbClr val="FFFFFF"/>
                </a:solidFill>
                <a:latin typeface="Quicksand Medium"/>
              </a:rPr>
              <a:t>Gor-amddiffynnol  </a:t>
            </a:r>
          </a:p>
          <a:p>
            <a:pPr marL="579118" lvl="1" indent="-289559" algn="l">
              <a:lnSpc>
                <a:spcPts val="6335"/>
              </a:lnSpc>
              <a:buFont typeface="Arial"/>
              <a:buChar char="•"/>
            </a:pPr>
            <a:r>
              <a:rPr lang="en-US" sz="3199">
                <a:solidFill>
                  <a:srgbClr val="FFFFFF"/>
                </a:solidFill>
                <a:latin typeface="Quicksand Medium"/>
              </a:rPr>
              <a:t>Rheoli </a:t>
            </a:r>
          </a:p>
          <a:p>
            <a:pPr marL="579118" lvl="1" indent="-289559" algn="l">
              <a:lnSpc>
                <a:spcPts val="6335"/>
              </a:lnSpc>
              <a:buFont typeface="Arial"/>
              <a:buChar char="•"/>
            </a:pPr>
            <a:r>
              <a:rPr lang="en-US" sz="3199">
                <a:solidFill>
                  <a:srgbClr val="FFFFFF"/>
                </a:solidFill>
                <a:latin typeface="Quicksand Medium"/>
              </a:rPr>
              <a:t>Poeth ac oer </a:t>
            </a:r>
          </a:p>
          <a:p>
            <a:pPr marL="579118" lvl="1" indent="-289559" algn="l">
              <a:lnSpc>
                <a:spcPts val="6335"/>
              </a:lnSpc>
              <a:buFont typeface="Arial"/>
              <a:buChar char="•"/>
            </a:pPr>
            <a:r>
              <a:rPr lang="en-US" sz="3199">
                <a:solidFill>
                  <a:srgbClr val="FFFFFF"/>
                </a:solidFill>
                <a:latin typeface="Quicksand Medium"/>
              </a:rPr>
              <a:t>Dibyniaeth </a:t>
            </a:r>
          </a:p>
          <a:p>
            <a:pPr marL="579118" lvl="1" indent="-289559" algn="l">
              <a:lnSpc>
                <a:spcPts val="6335"/>
              </a:lnSpc>
              <a:buFont typeface="Arial"/>
              <a:buChar char="•"/>
            </a:pPr>
            <a:r>
              <a:rPr lang="en-US" sz="3199">
                <a:solidFill>
                  <a:srgbClr val="FFFFFF"/>
                </a:solidFill>
                <a:latin typeface="Quicksand Medium"/>
              </a:rPr>
              <a:t>Cywilyddio </a:t>
            </a:r>
          </a:p>
          <a:p>
            <a:pPr marL="690877" lvl="1" indent="-345439" algn="l">
              <a:lnSpc>
                <a:spcPts val="6335"/>
              </a:lnSpc>
              <a:buFont typeface="Arial"/>
              <a:buChar char="•"/>
            </a:pPr>
            <a:r>
              <a:rPr lang="en-US" sz="3199">
                <a:solidFill>
                  <a:srgbClr val="FFFFFF"/>
                </a:solidFill>
                <a:latin typeface="Quicksand Medium"/>
              </a:rPr>
              <a:t>Pŵer annheg</a:t>
            </a:r>
          </a:p>
          <a:p>
            <a:pPr marL="690877" lvl="1" indent="-345439" algn="l">
              <a:lnSpc>
                <a:spcPts val="6335"/>
              </a:lnSpc>
              <a:buFont typeface="Arial"/>
              <a:buChar char="•"/>
            </a:pPr>
            <a:r>
              <a:rPr lang="en-US" sz="3199">
                <a:solidFill>
                  <a:srgbClr val="FFFFFF"/>
                </a:solidFill>
                <a:latin typeface="Quicksand Medium"/>
              </a:rPr>
              <a:t>Gormod o garu (love bombing) </a:t>
            </a:r>
          </a:p>
        </p:txBody>
      </p:sp>
      <p:sp>
        <p:nvSpPr>
          <p:cNvPr id="5" name="Freeform 5"/>
          <p:cNvSpPr/>
          <p:nvPr/>
        </p:nvSpPr>
        <p:spPr>
          <a:xfrm flipH="1">
            <a:off x="12425411" y="4621622"/>
            <a:ext cx="5691408" cy="6971658"/>
          </a:xfrm>
          <a:custGeom>
            <a:avLst/>
            <a:gdLst/>
            <a:ahLst/>
            <a:cxnLst/>
            <a:rect l="l" t="t" r="r" b="b"/>
            <a:pathLst>
              <a:path w="5691408" h="6971658">
                <a:moveTo>
                  <a:pt x="5691408" y="0"/>
                </a:moveTo>
                <a:lnTo>
                  <a:pt x="0" y="0"/>
                </a:lnTo>
                <a:lnTo>
                  <a:pt x="0" y="6971657"/>
                </a:lnTo>
                <a:lnTo>
                  <a:pt x="5691408" y="6971657"/>
                </a:lnTo>
                <a:lnTo>
                  <a:pt x="569140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Baner Werdd </a:t>
            </a:r>
          </a:p>
        </p:txBody>
      </p:sp>
      <p:sp>
        <p:nvSpPr>
          <p:cNvPr id="3" name="TextBox 3"/>
          <p:cNvSpPr txBox="1"/>
          <p:nvPr/>
        </p:nvSpPr>
        <p:spPr>
          <a:xfrm>
            <a:off x="737901" y="1755774"/>
            <a:ext cx="6222702" cy="8188326"/>
          </a:xfrm>
          <a:prstGeom prst="rect">
            <a:avLst/>
          </a:prstGeom>
        </p:spPr>
        <p:txBody>
          <a:bodyPr lIns="0" tIns="0" rIns="0" bIns="0" rtlCol="0" anchor="t">
            <a:spAutoFit/>
          </a:bodyPr>
          <a:lstStyle/>
          <a:p>
            <a:pPr marL="579118" lvl="1" indent="-289559" algn="l">
              <a:lnSpc>
                <a:spcPts val="5439"/>
              </a:lnSpc>
              <a:buFont typeface="Arial"/>
              <a:buChar char="•"/>
            </a:pPr>
            <a:r>
              <a:rPr lang="en-US" sz="3199">
                <a:solidFill>
                  <a:srgbClr val="FFFFFF"/>
                </a:solidFill>
                <a:latin typeface="Quicksand Medium"/>
              </a:rPr>
              <a:t>Ymddiriedaeth </a:t>
            </a:r>
          </a:p>
          <a:p>
            <a:pPr marL="579118" lvl="1" indent="-289559" algn="l">
              <a:lnSpc>
                <a:spcPts val="5439"/>
              </a:lnSpc>
              <a:buFont typeface="Arial"/>
              <a:buChar char="•"/>
            </a:pPr>
            <a:r>
              <a:rPr lang="en-US" sz="3199">
                <a:solidFill>
                  <a:srgbClr val="FFFFFF"/>
                </a:solidFill>
                <a:latin typeface="Quicksand Medium"/>
              </a:rPr>
              <a:t>Parch </a:t>
            </a:r>
          </a:p>
          <a:p>
            <a:pPr marL="579118" lvl="1" indent="-289559" algn="l">
              <a:lnSpc>
                <a:spcPts val="5439"/>
              </a:lnSpc>
              <a:buFont typeface="Arial"/>
              <a:buChar char="•"/>
            </a:pPr>
            <a:r>
              <a:rPr lang="en-US" sz="3199">
                <a:solidFill>
                  <a:srgbClr val="FFFFFF"/>
                </a:solidFill>
                <a:latin typeface="Quicksand Medium"/>
              </a:rPr>
              <a:t>Dealltwriaeth </a:t>
            </a:r>
          </a:p>
          <a:p>
            <a:pPr marL="579118" lvl="1" indent="-289559" algn="l">
              <a:lnSpc>
                <a:spcPts val="5439"/>
              </a:lnSpc>
              <a:buFont typeface="Arial"/>
              <a:buChar char="•"/>
            </a:pPr>
            <a:r>
              <a:rPr lang="en-US" sz="3199">
                <a:solidFill>
                  <a:srgbClr val="FFFFFF"/>
                </a:solidFill>
                <a:latin typeface="Quicksand Medium"/>
              </a:rPr>
              <a:t>Ddim yn docsig </a:t>
            </a:r>
          </a:p>
          <a:p>
            <a:pPr marL="579118" lvl="1" indent="-289559" algn="l">
              <a:lnSpc>
                <a:spcPts val="5439"/>
              </a:lnSpc>
              <a:buFont typeface="Arial"/>
              <a:buChar char="•"/>
            </a:pPr>
            <a:r>
              <a:rPr lang="en-US" sz="3199">
                <a:solidFill>
                  <a:srgbClr val="FFFFFF"/>
                </a:solidFill>
                <a:latin typeface="Quicksand Medium"/>
              </a:rPr>
              <a:t>Ffyddlon </a:t>
            </a:r>
          </a:p>
          <a:p>
            <a:pPr marL="579118" lvl="1" indent="-289559" algn="l">
              <a:lnSpc>
                <a:spcPts val="5439"/>
              </a:lnSpc>
              <a:buFont typeface="Arial"/>
              <a:buChar char="•"/>
            </a:pPr>
            <a:r>
              <a:rPr lang="en-US" sz="3199">
                <a:solidFill>
                  <a:srgbClr val="FFFFFF"/>
                </a:solidFill>
                <a:latin typeface="Quicksand Medium"/>
              </a:rPr>
              <a:t>Cyfathrebu </a:t>
            </a:r>
          </a:p>
          <a:p>
            <a:pPr marL="579118" lvl="1" indent="-289559" algn="l">
              <a:lnSpc>
                <a:spcPts val="5439"/>
              </a:lnSpc>
              <a:buFont typeface="Arial"/>
              <a:buChar char="•"/>
            </a:pPr>
            <a:r>
              <a:rPr lang="en-US" sz="3199">
                <a:solidFill>
                  <a:srgbClr val="FFFFFF"/>
                </a:solidFill>
                <a:latin typeface="Quicksand Medium"/>
              </a:rPr>
              <a:t>Maen nhw’n eich cefnogi </a:t>
            </a:r>
          </a:p>
          <a:p>
            <a:pPr marL="579118" lvl="1" indent="-289559" algn="l">
              <a:lnSpc>
                <a:spcPts val="5439"/>
              </a:lnSpc>
              <a:buFont typeface="Arial"/>
              <a:buChar char="•"/>
            </a:pPr>
            <a:r>
              <a:rPr lang="en-US" sz="3199">
                <a:solidFill>
                  <a:srgbClr val="FFFFFF"/>
                </a:solidFill>
                <a:latin typeface="Quicksand Medium"/>
              </a:rPr>
              <a:t>Meddylgar </a:t>
            </a:r>
          </a:p>
          <a:p>
            <a:pPr marL="579118" lvl="1" indent="-289559" algn="l">
              <a:lnSpc>
                <a:spcPts val="5439"/>
              </a:lnSpc>
              <a:buFont typeface="Arial"/>
              <a:buChar char="•"/>
            </a:pPr>
            <a:r>
              <a:rPr lang="en-US" sz="3199">
                <a:solidFill>
                  <a:srgbClr val="FFFFFF"/>
                </a:solidFill>
                <a:latin typeface="Quicksand Medium"/>
              </a:rPr>
              <a:t>Anogaeth </a:t>
            </a:r>
          </a:p>
          <a:p>
            <a:pPr marL="579118" lvl="1" indent="-289559" algn="l">
              <a:lnSpc>
                <a:spcPts val="5439"/>
              </a:lnSpc>
              <a:buFont typeface="Arial"/>
              <a:buChar char="•"/>
            </a:pPr>
            <a:r>
              <a:rPr lang="en-US" sz="3199">
                <a:solidFill>
                  <a:srgbClr val="FFFFFF"/>
                </a:solidFill>
                <a:latin typeface="Quicksand Medium"/>
              </a:rPr>
              <a:t>Cefnogol </a:t>
            </a:r>
          </a:p>
          <a:p>
            <a:pPr marL="579118" lvl="1" indent="-289559" algn="l">
              <a:lnSpc>
                <a:spcPts val="5439"/>
              </a:lnSpc>
              <a:buFont typeface="Arial"/>
              <a:buChar char="•"/>
            </a:pPr>
            <a:r>
              <a:rPr lang="en-US" sz="3199">
                <a:solidFill>
                  <a:srgbClr val="FFFFFF"/>
                </a:solidFill>
                <a:latin typeface="Quicksand Medium"/>
              </a:rPr>
              <a:t>Barod i helpu </a:t>
            </a:r>
          </a:p>
          <a:p>
            <a:pPr marL="690877" lvl="1" indent="-345439" algn="l">
              <a:lnSpc>
                <a:spcPts val="5439"/>
              </a:lnSpc>
              <a:buFont typeface="Arial"/>
              <a:buChar char="•"/>
            </a:pPr>
            <a:r>
              <a:rPr lang="en-US" sz="3199">
                <a:solidFill>
                  <a:srgbClr val="FFFFFF"/>
                </a:solidFill>
                <a:latin typeface="Quicksand Medium"/>
              </a:rPr>
              <a:t>Ymdrech cyfartal </a:t>
            </a:r>
          </a:p>
        </p:txBody>
      </p:sp>
      <p:sp>
        <p:nvSpPr>
          <p:cNvPr id="4" name="Freeform 4"/>
          <p:cNvSpPr/>
          <p:nvPr/>
        </p:nvSpPr>
        <p:spPr>
          <a:xfrm flipH="1">
            <a:off x="12425411" y="4621622"/>
            <a:ext cx="5691408" cy="6971658"/>
          </a:xfrm>
          <a:custGeom>
            <a:avLst/>
            <a:gdLst/>
            <a:ahLst/>
            <a:cxnLst/>
            <a:rect l="l" t="t" r="r" b="b"/>
            <a:pathLst>
              <a:path w="5691408" h="6971658">
                <a:moveTo>
                  <a:pt x="5691408" y="0"/>
                </a:moveTo>
                <a:lnTo>
                  <a:pt x="0" y="0"/>
                </a:lnTo>
                <a:lnTo>
                  <a:pt x="0" y="6971657"/>
                </a:lnTo>
                <a:lnTo>
                  <a:pt x="5691408" y="6971657"/>
                </a:lnTo>
                <a:lnTo>
                  <a:pt x="569140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6558697" y="1755774"/>
            <a:ext cx="10007898" cy="7502526"/>
          </a:xfrm>
          <a:prstGeom prst="rect">
            <a:avLst/>
          </a:prstGeom>
        </p:spPr>
        <p:txBody>
          <a:bodyPr lIns="0" tIns="0" rIns="0" bIns="0" rtlCol="0" anchor="t">
            <a:spAutoFit/>
          </a:bodyPr>
          <a:lstStyle/>
          <a:p>
            <a:pPr marL="579118" lvl="1" indent="-289559" algn="l">
              <a:lnSpc>
                <a:spcPts val="5439"/>
              </a:lnSpc>
              <a:buFont typeface="Arial"/>
              <a:buChar char="•"/>
            </a:pPr>
            <a:r>
              <a:rPr lang="en-US" sz="3199">
                <a:solidFill>
                  <a:srgbClr val="FFFFFF"/>
                </a:solidFill>
                <a:latin typeface="Quicksand Medium"/>
              </a:rPr>
              <a:t>Mae ganddyn nhw eu bywyd eu hun </a:t>
            </a:r>
          </a:p>
          <a:p>
            <a:pPr marL="579118" lvl="1" indent="-289559" algn="l">
              <a:lnSpc>
                <a:spcPts val="5439"/>
              </a:lnSpc>
              <a:buFont typeface="Arial"/>
              <a:buChar char="•"/>
            </a:pPr>
            <a:r>
              <a:rPr lang="en-US" sz="3199">
                <a:solidFill>
                  <a:srgbClr val="FFFFFF"/>
                </a:solidFill>
                <a:latin typeface="Quicksand Medium"/>
              </a:rPr>
              <a:t>Gofalgar ond nid yn ormodol </a:t>
            </a:r>
          </a:p>
          <a:p>
            <a:pPr marL="579118" lvl="1" indent="-289559" algn="l">
              <a:lnSpc>
                <a:spcPts val="5439"/>
              </a:lnSpc>
              <a:buFont typeface="Arial"/>
              <a:buChar char="•"/>
            </a:pPr>
            <a:r>
              <a:rPr lang="en-US" sz="3199">
                <a:solidFill>
                  <a:srgbClr val="FFFFFF"/>
                </a:solidFill>
                <a:latin typeface="Quicksand Medium"/>
              </a:rPr>
              <a:t>Rydych chi’n teimlo’n hapus yn eu cwmni </a:t>
            </a:r>
          </a:p>
          <a:p>
            <a:pPr marL="579118" lvl="1" indent="-289559" algn="l">
              <a:lnSpc>
                <a:spcPts val="5439"/>
              </a:lnSpc>
              <a:buFont typeface="Arial"/>
              <a:buChar char="•"/>
            </a:pPr>
            <a:r>
              <a:rPr lang="en-US" sz="3199">
                <a:solidFill>
                  <a:srgbClr val="FFFFFF"/>
                </a:solidFill>
                <a:latin typeface="Quicksand Medium"/>
              </a:rPr>
              <a:t>Caredig i’r teulu </a:t>
            </a:r>
          </a:p>
          <a:p>
            <a:pPr marL="579118" lvl="1" indent="-289559" algn="l">
              <a:lnSpc>
                <a:spcPts val="5439"/>
              </a:lnSpc>
              <a:buFont typeface="Arial"/>
              <a:buChar char="•"/>
            </a:pPr>
            <a:r>
              <a:rPr lang="en-US" sz="3199">
                <a:solidFill>
                  <a:srgbClr val="FFFFFF"/>
                </a:solidFill>
                <a:latin typeface="Quicksand Medium"/>
              </a:rPr>
              <a:t>Agored gyda chi </a:t>
            </a:r>
          </a:p>
          <a:p>
            <a:pPr marL="579118" lvl="1" indent="-289559" algn="l">
              <a:lnSpc>
                <a:spcPts val="5439"/>
              </a:lnSpc>
              <a:buFont typeface="Arial"/>
              <a:buChar char="•"/>
            </a:pPr>
            <a:r>
              <a:rPr lang="en-US" sz="3199">
                <a:solidFill>
                  <a:srgbClr val="FFFFFF"/>
                </a:solidFill>
                <a:latin typeface="Quicksand Medium"/>
              </a:rPr>
              <a:t>Siarad yn dda amdanoch chi </a:t>
            </a:r>
          </a:p>
          <a:p>
            <a:pPr marL="579118" lvl="1" indent="-289559" algn="l">
              <a:lnSpc>
                <a:spcPts val="5439"/>
              </a:lnSpc>
              <a:buFont typeface="Arial"/>
              <a:buChar char="•"/>
            </a:pPr>
            <a:r>
              <a:rPr lang="en-US" sz="3199">
                <a:solidFill>
                  <a:srgbClr val="FFFFFF"/>
                </a:solidFill>
                <a:latin typeface="Quicksand Medium"/>
              </a:rPr>
              <a:t>Digyffro </a:t>
            </a:r>
          </a:p>
          <a:p>
            <a:pPr marL="579118" lvl="1" indent="-289559" algn="l">
              <a:lnSpc>
                <a:spcPts val="5439"/>
              </a:lnSpc>
              <a:buFont typeface="Arial"/>
              <a:buChar char="•"/>
            </a:pPr>
            <a:r>
              <a:rPr lang="en-US" sz="3199">
                <a:solidFill>
                  <a:srgbClr val="FFFFFF"/>
                </a:solidFill>
                <a:latin typeface="Quicksand Medium"/>
              </a:rPr>
              <a:t>Cyfathrebu </a:t>
            </a:r>
          </a:p>
          <a:p>
            <a:pPr marL="579118" lvl="1" indent="-289559" algn="l">
              <a:lnSpc>
                <a:spcPts val="5439"/>
              </a:lnSpc>
              <a:buFont typeface="Arial"/>
              <a:buChar char="•"/>
            </a:pPr>
            <a:r>
              <a:rPr lang="en-US" sz="3199">
                <a:solidFill>
                  <a:srgbClr val="FFFFFF"/>
                </a:solidFill>
                <a:latin typeface="Quicksand Medium"/>
              </a:rPr>
              <a:t>Ffiniau </a:t>
            </a:r>
          </a:p>
          <a:p>
            <a:pPr marL="579118" lvl="1" indent="-289559" algn="l">
              <a:lnSpc>
                <a:spcPts val="5439"/>
              </a:lnSpc>
              <a:buFont typeface="Arial"/>
              <a:buChar char="•"/>
            </a:pPr>
            <a:r>
              <a:rPr lang="en-US" sz="3199">
                <a:solidFill>
                  <a:srgbClr val="FFFFFF"/>
                </a:solidFill>
                <a:latin typeface="Quicksand Medium"/>
              </a:rPr>
              <a:t>Pethau’n gyffredin gyda nhw </a:t>
            </a:r>
          </a:p>
          <a:p>
            <a:pPr marL="579118" lvl="1" indent="-289559" algn="l">
              <a:lnSpc>
                <a:spcPts val="5439"/>
              </a:lnSpc>
              <a:buFont typeface="Arial"/>
              <a:buChar char="•"/>
            </a:pPr>
            <a:r>
              <a:rPr lang="en-US" sz="3199">
                <a:solidFill>
                  <a:srgbClr val="FFFFFF"/>
                </a:solidFill>
                <a:latin typeface="Quicksand Medium"/>
              </a:rPr>
              <a:t>Gallwch siarad yn onest gyda nhw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Gormod o Gariad / Love bomb </a:t>
            </a:r>
          </a:p>
        </p:txBody>
      </p:sp>
      <p:pic>
        <p:nvPicPr>
          <p:cNvPr id="3" name="Picture 3"/>
          <p:cNvPicPr>
            <a:picLocks noChangeAspect="1"/>
          </p:cNvPicPr>
          <p:nvPr>
            <a:videoFile r:link="rId1"/>
          </p:nvPr>
        </p:nvPicPr>
        <p:blipFill>
          <a:blip r:embed="rId4"/>
          <a:stretch>
            <a:fillRect/>
          </a:stretch>
        </p:blipFill>
        <p:spPr>
          <a:xfrm>
            <a:off x="2133864" y="1820371"/>
            <a:ext cx="14020272" cy="78864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 y="0"/>
            <a:ext cx="18287542" cy="10287000"/>
            <a:chOff x="0" y="0"/>
            <a:chExt cx="24383390" cy="13716000"/>
          </a:xfrm>
        </p:grpSpPr>
        <p:sp>
          <p:nvSpPr>
            <p:cNvPr id="3" name="Freeform 3"/>
            <p:cNvSpPr/>
            <p:nvPr/>
          </p:nvSpPr>
          <p:spPr>
            <a:xfrm>
              <a:off x="0" y="0"/>
              <a:ext cx="24383364" cy="13716000"/>
            </a:xfrm>
            <a:custGeom>
              <a:avLst/>
              <a:gdLst/>
              <a:ahLst/>
              <a:cxnLst/>
              <a:rect l="l" t="t" r="r" b="b"/>
              <a:pathLst>
                <a:path w="24383364" h="13716000">
                  <a:moveTo>
                    <a:pt x="0" y="0"/>
                  </a:moveTo>
                  <a:lnTo>
                    <a:pt x="24383364" y="0"/>
                  </a:lnTo>
                  <a:lnTo>
                    <a:pt x="24383364" y="13716000"/>
                  </a:lnTo>
                  <a:lnTo>
                    <a:pt x="0" y="13716000"/>
                  </a:lnTo>
                  <a:close/>
                </a:path>
              </a:pathLst>
            </a:custGeom>
            <a:solidFill>
              <a:srgbClr val="660087"/>
            </a:solidFill>
          </p:spPr>
          <p:txBody>
            <a:bodyPr/>
            <a:lstStyle/>
            <a:p>
              <a:endParaRPr lang="en-GB"/>
            </a:p>
          </p:txBody>
        </p:sp>
      </p:grpSp>
      <p:sp>
        <p:nvSpPr>
          <p:cNvPr id="4" name="TextBox 4"/>
          <p:cNvSpPr txBox="1"/>
          <p:nvPr/>
        </p:nvSpPr>
        <p:spPr>
          <a:xfrm>
            <a:off x="1028700" y="3019425"/>
            <a:ext cx="11449504" cy="42195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Beth sylwoch chi? </a:t>
            </a:r>
          </a:p>
        </p:txBody>
      </p:sp>
      <p:grpSp>
        <p:nvGrpSpPr>
          <p:cNvPr id="5" name="Group 5"/>
          <p:cNvGrpSpPr/>
          <p:nvPr/>
        </p:nvGrpSpPr>
        <p:grpSpPr>
          <a:xfrm>
            <a:off x="11369704" y="0"/>
            <a:ext cx="6918296" cy="10287000"/>
            <a:chOff x="0" y="0"/>
            <a:chExt cx="9224395" cy="13716000"/>
          </a:xfrm>
        </p:grpSpPr>
        <p:grpSp>
          <p:nvGrpSpPr>
            <p:cNvPr id="6" name="Group 6"/>
            <p:cNvGrpSpPr/>
            <p:nvPr/>
          </p:nvGrpSpPr>
          <p:grpSpPr>
            <a:xfrm>
              <a:off x="1827179" y="0"/>
              <a:ext cx="7397216" cy="13716000"/>
              <a:chOff x="0" y="0"/>
              <a:chExt cx="1876701" cy="3479800"/>
            </a:xfrm>
          </p:grpSpPr>
          <p:sp>
            <p:nvSpPr>
              <p:cNvPr id="7" name="Freeform 7"/>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8" name="Freeform 8"/>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9" name="Freeform 9"/>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10" name="Freeform 10"/>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7861030" y="2013187"/>
            <a:ext cx="9779765" cy="7416800"/>
          </a:xfrm>
          <a:prstGeom prst="rect">
            <a:avLst/>
          </a:prstGeom>
        </p:spPr>
        <p:txBody>
          <a:bodyPr lIns="0" tIns="0" rIns="0" bIns="0" rtlCol="0" anchor="t">
            <a:spAutoFit/>
          </a:bodyPr>
          <a:lstStyle/>
          <a:p>
            <a:pPr marL="632968" lvl="1" indent="-316484" algn="l">
              <a:lnSpc>
                <a:spcPts val="4900"/>
              </a:lnSpc>
              <a:buFont typeface="Arial"/>
              <a:buChar char="•"/>
            </a:pPr>
            <a:r>
              <a:rPr lang="en-US" sz="3500">
                <a:solidFill>
                  <a:srgbClr val="FFFFFF"/>
                </a:solidFill>
                <a:latin typeface="Quicksand Medium"/>
              </a:rPr>
              <a:t>Mae rheolaeth drwy orfodaeth yn weithred neu’n batrwm o weithredoedd o ymysod, bygwth, bychanu a brawychu neu gam-drin arall a ddefnyddir i niweidio, cosbi neu godi ofn ar y dioddefwr. </a:t>
            </a:r>
          </a:p>
          <a:p>
            <a:pPr algn="l">
              <a:lnSpc>
                <a:spcPts val="2520"/>
              </a:lnSpc>
            </a:pPr>
            <a:endParaRPr lang="en-US" sz="3500">
              <a:solidFill>
                <a:srgbClr val="FFFFFF"/>
              </a:solidFill>
              <a:latin typeface="Quicksand Medium"/>
            </a:endParaRPr>
          </a:p>
          <a:p>
            <a:pPr marL="632968" lvl="1" indent="-316484" algn="l">
              <a:lnSpc>
                <a:spcPts val="4900"/>
              </a:lnSpc>
              <a:buFont typeface="Arial"/>
              <a:buChar char="•"/>
            </a:pPr>
            <a:r>
              <a:rPr lang="en-US" sz="3500">
                <a:solidFill>
                  <a:srgbClr val="FFFFFF"/>
                </a:solidFill>
                <a:latin typeface="Quicksand Medium"/>
              </a:rPr>
              <a:t>Mae’r ymddygiad rheoli hwn wedi’i gynllunio i wneud y person yn ddibynnol drwy eu hynysu oddi wrth gymorth, cam-fanteisio arnyn nhw, dileu eu hannibyniaeth a rheoli eu hymddygiad dydd i ddydd. </a:t>
            </a:r>
          </a:p>
          <a:p>
            <a:pPr algn="l">
              <a:lnSpc>
                <a:spcPts val="2520"/>
              </a:lnSpc>
            </a:pPr>
            <a:endParaRPr lang="en-US" sz="3500">
              <a:solidFill>
                <a:srgbClr val="FFFFFF"/>
              </a:solidFill>
              <a:latin typeface="Quicksand Medium"/>
            </a:endParaRPr>
          </a:p>
          <a:p>
            <a:pPr marL="632968" lvl="1" indent="-316484" algn="l">
              <a:lnSpc>
                <a:spcPts val="4900"/>
              </a:lnSpc>
              <a:buFont typeface="Arial"/>
              <a:buChar char="•"/>
            </a:pPr>
            <a:r>
              <a:rPr lang="en-US" sz="3500">
                <a:solidFill>
                  <a:srgbClr val="FFFFFF"/>
                </a:solidFill>
                <a:latin typeface="Quicksand Medium"/>
              </a:rPr>
              <a:t>Mae rheolaeth drwy orfodaeth yn drosedd.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Beth yw rheolaeth drwy orfodaeth? </a:t>
            </a:r>
          </a:p>
        </p:txBody>
      </p:sp>
      <p:sp>
        <p:nvSpPr>
          <p:cNvPr id="4" name="Freeform 4"/>
          <p:cNvSpPr/>
          <p:nvPr/>
        </p:nvSpPr>
        <p:spPr>
          <a:xfrm>
            <a:off x="952606" y="5300208"/>
            <a:ext cx="4441599" cy="2883001"/>
          </a:xfrm>
          <a:custGeom>
            <a:avLst/>
            <a:gdLst/>
            <a:ahLst/>
            <a:cxnLst/>
            <a:rect l="l" t="t" r="r" b="b"/>
            <a:pathLst>
              <a:path w="4441599" h="2883001">
                <a:moveTo>
                  <a:pt x="0" y="0"/>
                </a:moveTo>
                <a:lnTo>
                  <a:pt x="4441599" y="0"/>
                </a:lnTo>
                <a:lnTo>
                  <a:pt x="4441599" y="2883002"/>
                </a:lnTo>
                <a:lnTo>
                  <a:pt x="0" y="2883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332414"/>
            <a:ext cx="3996803" cy="2594289"/>
          </a:xfrm>
          <a:custGeom>
            <a:avLst/>
            <a:gdLst/>
            <a:ahLst/>
            <a:cxnLst/>
            <a:rect l="l" t="t" r="r" b="b"/>
            <a:pathLst>
              <a:path w="3996803" h="2594289">
                <a:moveTo>
                  <a:pt x="0" y="0"/>
                </a:moveTo>
                <a:lnTo>
                  <a:pt x="3996803" y="0"/>
                </a:lnTo>
                <a:lnTo>
                  <a:pt x="3996803" y="2594288"/>
                </a:lnTo>
                <a:lnTo>
                  <a:pt x="0" y="25942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088942" y="3702488"/>
            <a:ext cx="3772088" cy="2448428"/>
          </a:xfrm>
          <a:custGeom>
            <a:avLst/>
            <a:gdLst/>
            <a:ahLst/>
            <a:cxnLst/>
            <a:rect l="l" t="t" r="r" b="b"/>
            <a:pathLst>
              <a:path w="3772088" h="2448428">
                <a:moveTo>
                  <a:pt x="3772088" y="0"/>
                </a:moveTo>
                <a:lnTo>
                  <a:pt x="0" y="0"/>
                </a:lnTo>
                <a:lnTo>
                  <a:pt x="0" y="2448428"/>
                </a:lnTo>
                <a:lnTo>
                  <a:pt x="3772088" y="2448428"/>
                </a:lnTo>
                <a:lnTo>
                  <a:pt x="377208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173406" y="2598169"/>
            <a:ext cx="950028" cy="1464397"/>
          </a:xfrm>
          <a:custGeom>
            <a:avLst/>
            <a:gdLst/>
            <a:ahLst/>
            <a:cxnLst/>
            <a:rect l="l" t="t" r="r" b="b"/>
            <a:pathLst>
              <a:path w="950028" h="1464397">
                <a:moveTo>
                  <a:pt x="0" y="0"/>
                </a:moveTo>
                <a:lnTo>
                  <a:pt x="950027" y="0"/>
                </a:lnTo>
                <a:lnTo>
                  <a:pt x="950027" y="1464397"/>
                </a:lnTo>
                <a:lnTo>
                  <a:pt x="0" y="14643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444479" y="4044767"/>
            <a:ext cx="896479" cy="1381857"/>
          </a:xfrm>
          <a:custGeom>
            <a:avLst/>
            <a:gdLst/>
            <a:ahLst/>
            <a:cxnLst/>
            <a:rect l="l" t="t" r="r" b="b"/>
            <a:pathLst>
              <a:path w="896479" h="1381857">
                <a:moveTo>
                  <a:pt x="0" y="0"/>
                </a:moveTo>
                <a:lnTo>
                  <a:pt x="896480" y="0"/>
                </a:lnTo>
                <a:lnTo>
                  <a:pt x="896480" y="1381857"/>
                </a:lnTo>
                <a:lnTo>
                  <a:pt x="0" y="13818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4045438" y="5957709"/>
            <a:ext cx="798084" cy="1230187"/>
          </a:xfrm>
          <a:custGeom>
            <a:avLst/>
            <a:gdLst/>
            <a:ahLst/>
            <a:cxnLst/>
            <a:rect l="l" t="t" r="r" b="b"/>
            <a:pathLst>
              <a:path w="798084" h="1230187">
                <a:moveTo>
                  <a:pt x="0" y="0"/>
                </a:moveTo>
                <a:lnTo>
                  <a:pt x="798083" y="0"/>
                </a:lnTo>
                <a:lnTo>
                  <a:pt x="798083" y="1230186"/>
                </a:lnTo>
                <a:lnTo>
                  <a:pt x="0" y="12301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2123" y="1809225"/>
            <a:ext cx="11106654" cy="8395970"/>
          </a:xfrm>
          <a:prstGeom prst="rect">
            <a:avLst/>
          </a:prstGeom>
        </p:spPr>
        <p:txBody>
          <a:bodyPr lIns="0" tIns="0" rIns="0" bIns="0" rtlCol="0" anchor="t">
            <a:spAutoFit/>
          </a:bodyPr>
          <a:lstStyle/>
          <a:p>
            <a:pPr marL="578715" lvl="1" indent="-289358" algn="l">
              <a:lnSpc>
                <a:spcPts val="4480"/>
              </a:lnSpc>
              <a:buFont typeface="Arial"/>
              <a:buChar char="•"/>
            </a:pPr>
            <a:r>
              <a:rPr lang="en-US" sz="3200">
                <a:solidFill>
                  <a:srgbClr val="343434"/>
                </a:solidFill>
                <a:latin typeface="Quicksand Medium"/>
              </a:rPr>
              <a:t>Maen nhw’n anfon neges destun atoch bob dydd i weld sut mae’n mynd.</a:t>
            </a:r>
          </a:p>
          <a:p>
            <a:pPr marL="578715" lvl="1" indent="-289358" algn="l">
              <a:lnSpc>
                <a:spcPts val="4480"/>
              </a:lnSpc>
              <a:buFont typeface="Arial"/>
              <a:buChar char="•"/>
            </a:pPr>
            <a:r>
              <a:rPr lang="en-US" sz="3200">
                <a:solidFill>
                  <a:srgbClr val="343434"/>
                </a:solidFill>
                <a:latin typeface="Quicksand Medium"/>
              </a:rPr>
              <a:t>Maen nhw’n dweud wrthych chi pa mor neis ydych chi </a:t>
            </a:r>
          </a:p>
          <a:p>
            <a:pPr marL="578715" lvl="1" indent="-289358" algn="l">
              <a:lnSpc>
                <a:spcPts val="4480"/>
              </a:lnSpc>
              <a:buFont typeface="Arial"/>
              <a:buChar char="•"/>
            </a:pPr>
            <a:r>
              <a:rPr lang="en-US" sz="3200">
                <a:solidFill>
                  <a:srgbClr val="343434"/>
                </a:solidFill>
                <a:latin typeface="Quicksand Medium"/>
              </a:rPr>
              <a:t>Maen nhw eisiau bod gyda chi drwy’r amser.</a:t>
            </a:r>
          </a:p>
          <a:p>
            <a:pPr marL="578715" lvl="1" indent="-289358" algn="l">
              <a:lnSpc>
                <a:spcPts val="4480"/>
              </a:lnSpc>
              <a:buFont typeface="Arial"/>
              <a:buChar char="•"/>
            </a:pPr>
            <a:r>
              <a:rPr lang="en-US" sz="3200">
                <a:solidFill>
                  <a:srgbClr val="343434"/>
                </a:solidFill>
                <a:latin typeface="Quicksand Medium"/>
              </a:rPr>
              <a:t>Mae’n nhw’n galw heibio eich cartref heb wahoddiad gydag anrheg ar eich pen-blwydd.</a:t>
            </a:r>
          </a:p>
          <a:p>
            <a:pPr marL="578715" lvl="1" indent="-289358" algn="l">
              <a:lnSpc>
                <a:spcPts val="4480"/>
              </a:lnSpc>
              <a:buFont typeface="Arial"/>
              <a:buChar char="•"/>
            </a:pPr>
            <a:r>
              <a:rPr lang="en-US" sz="3200">
                <a:solidFill>
                  <a:srgbClr val="343434"/>
                </a:solidFill>
                <a:latin typeface="Quicksand Medium"/>
              </a:rPr>
              <a:t>Maen nhw’n mynd yn flin os nad ydych chi’n anfon neges yn ôl ar unwaith.</a:t>
            </a:r>
          </a:p>
          <a:p>
            <a:pPr marL="578715" lvl="1" indent="-289358" algn="l">
              <a:lnSpc>
                <a:spcPts val="4480"/>
              </a:lnSpc>
              <a:buFont typeface="Arial"/>
              <a:buChar char="•"/>
            </a:pPr>
            <a:r>
              <a:rPr lang="en-US" sz="3200">
                <a:solidFill>
                  <a:srgbClr val="343434"/>
                </a:solidFill>
                <a:latin typeface="Quicksand Medium"/>
              </a:rPr>
              <a:t>Maen nhw’n dweud wrthych chi eu bod nhw’n ddim byd heboch chi.</a:t>
            </a:r>
          </a:p>
          <a:p>
            <a:pPr marL="578715" lvl="1" indent="-289358" algn="l">
              <a:lnSpc>
                <a:spcPts val="4480"/>
              </a:lnSpc>
              <a:buFont typeface="Arial"/>
              <a:buChar char="•"/>
            </a:pPr>
            <a:r>
              <a:rPr lang="en-US" sz="3200">
                <a:solidFill>
                  <a:srgbClr val="343434"/>
                </a:solidFill>
                <a:latin typeface="Quicksand Medium"/>
              </a:rPr>
              <a:t>Maen nhw’n dweud wrthych eich bod yn paranoid ac yn dychmygu pethau.</a:t>
            </a:r>
          </a:p>
          <a:p>
            <a:pPr marL="578715" lvl="1" indent="-289358" algn="l">
              <a:lnSpc>
                <a:spcPts val="4480"/>
              </a:lnSpc>
              <a:buFont typeface="Arial"/>
              <a:buChar char="•"/>
            </a:pPr>
            <a:r>
              <a:rPr lang="en-US" sz="3200">
                <a:solidFill>
                  <a:srgbClr val="343434"/>
                </a:solidFill>
                <a:latin typeface="Quicksand Medium"/>
              </a:rPr>
              <a:t>Maen nhw’n dweud nad yw pobl eraill yn eich bywyd yn eich parchu nac yn eich hoffi chi.</a:t>
            </a:r>
          </a:p>
          <a:p>
            <a:pPr algn="l">
              <a:lnSpc>
                <a:spcPts val="4480"/>
              </a:lnSpc>
            </a:pPr>
            <a:endParaRPr lang="en-US" sz="3200">
              <a:solidFill>
                <a:srgbClr val="343434"/>
              </a:solidFill>
              <a:latin typeface="Quicksand Medium"/>
            </a:endParaRPr>
          </a:p>
        </p:txBody>
      </p:sp>
      <p:sp>
        <p:nvSpPr>
          <p:cNvPr id="3" name="Freeform 3"/>
          <p:cNvSpPr/>
          <p:nvPr/>
        </p:nvSpPr>
        <p:spPr>
          <a:xfrm rot="-5400000">
            <a:off x="8035353" y="5343088"/>
            <a:ext cx="8821239" cy="192463"/>
          </a:xfrm>
          <a:custGeom>
            <a:avLst/>
            <a:gdLst/>
            <a:ahLst/>
            <a:cxnLst/>
            <a:rect l="l" t="t" r="r" b="b"/>
            <a:pathLst>
              <a:path w="8821239" h="192463">
                <a:moveTo>
                  <a:pt x="0" y="0"/>
                </a:moveTo>
                <a:lnTo>
                  <a:pt x="8821239" y="0"/>
                </a:lnTo>
                <a:lnTo>
                  <a:pt x="8821239" y="192463"/>
                </a:lnTo>
                <a:lnTo>
                  <a:pt x="0" y="1924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2397366" y="7633998"/>
            <a:ext cx="1955698" cy="2060601"/>
          </a:xfrm>
          <a:custGeom>
            <a:avLst/>
            <a:gdLst/>
            <a:ahLst/>
            <a:cxnLst/>
            <a:rect l="l" t="t" r="r" b="b"/>
            <a:pathLst>
              <a:path w="1955698" h="2060601">
                <a:moveTo>
                  <a:pt x="0" y="0"/>
                </a:moveTo>
                <a:lnTo>
                  <a:pt x="1955698" y="0"/>
                </a:lnTo>
                <a:lnTo>
                  <a:pt x="1955698" y="2060601"/>
                </a:lnTo>
                <a:lnTo>
                  <a:pt x="0" y="2060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343434"/>
                </a:solidFill>
                <a:latin typeface="Bobby Jones"/>
              </a:rPr>
              <a:t>Ble mae’r llinell?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8115300"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EGWYL</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9046174" y="3536633"/>
            <a:ext cx="7517779" cy="3794760"/>
          </a:xfrm>
          <a:prstGeom prst="rect">
            <a:avLst/>
          </a:prstGeom>
        </p:spPr>
        <p:txBody>
          <a:bodyPr lIns="0" tIns="0" rIns="0" bIns="0" rtlCol="0" anchor="t">
            <a:spAutoFit/>
          </a:bodyPr>
          <a:lstStyle/>
          <a:p>
            <a:pPr marL="651053" lvl="1" indent="-325526" algn="l">
              <a:lnSpc>
                <a:spcPts val="5040"/>
              </a:lnSpc>
              <a:buFont typeface="Arial"/>
              <a:buChar char="•"/>
            </a:pPr>
            <a:r>
              <a:rPr lang="en-US" sz="3600">
                <a:solidFill>
                  <a:srgbClr val="FFFFFF"/>
                </a:solidFill>
                <a:latin typeface="Quicksand Medium"/>
              </a:rPr>
              <a:t>Cydsyniad yw pan fydd dau berson yn cytuno ar yr un peth.</a:t>
            </a:r>
          </a:p>
          <a:p>
            <a:pPr algn="l">
              <a:lnSpc>
                <a:spcPts val="5040"/>
              </a:lnSpc>
            </a:pPr>
            <a:endParaRPr lang="en-US" sz="3600">
              <a:solidFill>
                <a:srgbClr val="FFFFFF"/>
              </a:solidFill>
              <a:latin typeface="Quicksand Medium"/>
            </a:endParaRPr>
          </a:p>
          <a:p>
            <a:pPr marL="651053" lvl="1" indent="-325526" algn="l">
              <a:lnSpc>
                <a:spcPts val="5040"/>
              </a:lnSpc>
              <a:buFont typeface="Arial"/>
              <a:buChar char="•"/>
            </a:pPr>
            <a:r>
              <a:rPr lang="en-US" sz="3600">
                <a:solidFill>
                  <a:srgbClr val="FFFFFF"/>
                </a:solidFill>
                <a:latin typeface="Quicksand Medium"/>
              </a:rPr>
              <a:t>Dyw cydsyniad ddim yn ymwneud â pherthynas ramantaidd yn unig.</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Beth yw cydsyniad? </a:t>
            </a:r>
          </a:p>
        </p:txBody>
      </p:sp>
      <p:sp>
        <p:nvSpPr>
          <p:cNvPr id="4" name="Freeform 4"/>
          <p:cNvSpPr/>
          <p:nvPr/>
        </p:nvSpPr>
        <p:spPr>
          <a:xfrm>
            <a:off x="663201" y="5553291"/>
            <a:ext cx="4441599" cy="2883001"/>
          </a:xfrm>
          <a:custGeom>
            <a:avLst/>
            <a:gdLst/>
            <a:ahLst/>
            <a:cxnLst/>
            <a:rect l="l" t="t" r="r" b="b"/>
            <a:pathLst>
              <a:path w="4441599" h="2883001">
                <a:moveTo>
                  <a:pt x="0" y="0"/>
                </a:moveTo>
                <a:lnTo>
                  <a:pt x="4441599" y="0"/>
                </a:lnTo>
                <a:lnTo>
                  <a:pt x="4441599" y="2883001"/>
                </a:lnTo>
                <a:lnTo>
                  <a:pt x="0" y="28830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703918"/>
            <a:ext cx="4202967" cy="2728108"/>
          </a:xfrm>
          <a:custGeom>
            <a:avLst/>
            <a:gdLst/>
            <a:ahLst/>
            <a:cxnLst/>
            <a:rect l="l" t="t" r="r" b="b"/>
            <a:pathLst>
              <a:path w="4202967" h="2728108">
                <a:moveTo>
                  <a:pt x="0" y="0"/>
                </a:moveTo>
                <a:lnTo>
                  <a:pt x="4202968" y="0"/>
                </a:lnTo>
                <a:lnTo>
                  <a:pt x="4202968" y="2728108"/>
                </a:lnTo>
                <a:lnTo>
                  <a:pt x="0" y="2728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515594" y="3731957"/>
            <a:ext cx="4281412" cy="2779026"/>
          </a:xfrm>
          <a:custGeom>
            <a:avLst/>
            <a:gdLst/>
            <a:ahLst/>
            <a:cxnLst/>
            <a:rect l="l" t="t" r="r" b="b"/>
            <a:pathLst>
              <a:path w="4281412" h="2779026">
                <a:moveTo>
                  <a:pt x="4281412" y="0"/>
                </a:moveTo>
                <a:lnTo>
                  <a:pt x="0" y="0"/>
                </a:lnTo>
                <a:lnTo>
                  <a:pt x="0" y="2779025"/>
                </a:lnTo>
                <a:lnTo>
                  <a:pt x="4281412" y="2779025"/>
                </a:lnTo>
                <a:lnTo>
                  <a:pt x="42814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302888" y="2983382"/>
            <a:ext cx="999032" cy="1539934"/>
          </a:xfrm>
          <a:custGeom>
            <a:avLst/>
            <a:gdLst/>
            <a:ahLst/>
            <a:cxnLst/>
            <a:rect l="l" t="t" r="r" b="b"/>
            <a:pathLst>
              <a:path w="999032" h="1539934">
                <a:moveTo>
                  <a:pt x="0" y="0"/>
                </a:moveTo>
                <a:lnTo>
                  <a:pt x="999032" y="0"/>
                </a:lnTo>
                <a:lnTo>
                  <a:pt x="999032" y="1539934"/>
                </a:lnTo>
                <a:lnTo>
                  <a:pt x="0" y="15399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919137" y="4120451"/>
            <a:ext cx="1017526" cy="1568441"/>
          </a:xfrm>
          <a:custGeom>
            <a:avLst/>
            <a:gdLst/>
            <a:ahLst/>
            <a:cxnLst/>
            <a:rect l="l" t="t" r="r" b="b"/>
            <a:pathLst>
              <a:path w="1017526" h="1568441">
                <a:moveTo>
                  <a:pt x="0" y="0"/>
                </a:moveTo>
                <a:lnTo>
                  <a:pt x="1017526" y="0"/>
                </a:lnTo>
                <a:lnTo>
                  <a:pt x="1017526" y="1568441"/>
                </a:lnTo>
                <a:lnTo>
                  <a:pt x="0" y="1568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3984406" y="6194989"/>
            <a:ext cx="798084" cy="1230187"/>
          </a:xfrm>
          <a:custGeom>
            <a:avLst/>
            <a:gdLst/>
            <a:ahLst/>
            <a:cxnLst/>
            <a:rect l="l" t="t" r="r" b="b"/>
            <a:pathLst>
              <a:path w="798084" h="1230187">
                <a:moveTo>
                  <a:pt x="0" y="0"/>
                </a:moveTo>
                <a:lnTo>
                  <a:pt x="798084" y="0"/>
                </a:lnTo>
                <a:lnTo>
                  <a:pt x="798084" y="1230187"/>
                </a:lnTo>
                <a:lnTo>
                  <a:pt x="0" y="1230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2657963"/>
            <a:ext cx="7404162" cy="5090160"/>
          </a:xfrm>
          <a:prstGeom prst="rect">
            <a:avLst/>
          </a:prstGeom>
        </p:spPr>
        <p:txBody>
          <a:bodyPr lIns="0" tIns="0" rIns="0" bIns="0" rtlCol="0" anchor="t">
            <a:spAutoFit/>
          </a:bodyPr>
          <a:lstStyle/>
          <a:p>
            <a:pPr algn="l">
              <a:lnSpc>
                <a:spcPts val="5039"/>
              </a:lnSpc>
            </a:pPr>
            <a:r>
              <a:rPr lang="en-US" sz="3599">
                <a:solidFill>
                  <a:srgbClr val="FFFFFF"/>
                </a:solidFill>
                <a:latin typeface="Quicksand Medium"/>
              </a:rPr>
              <a:t>Meddyliwch am ffiniau fel swigod sy’n ein diogelu.</a:t>
            </a:r>
          </a:p>
          <a:p>
            <a:pPr algn="l">
              <a:lnSpc>
                <a:spcPts val="5039"/>
              </a:lnSpc>
            </a:pPr>
            <a:endParaRPr lang="en-US" sz="3599">
              <a:solidFill>
                <a:srgbClr val="FFFFFF"/>
              </a:solidFill>
              <a:latin typeface="Quicksand Medium"/>
            </a:endParaRPr>
          </a:p>
          <a:p>
            <a:pPr algn="l">
              <a:lnSpc>
                <a:spcPts val="5039"/>
              </a:lnSpc>
            </a:pPr>
            <a:r>
              <a:rPr lang="en-US" sz="3599">
                <a:solidFill>
                  <a:srgbClr val="FFFFFF"/>
                </a:solidFill>
                <a:latin typeface="Quicksand Medium"/>
              </a:rPr>
              <a:t>Dychmygwch fod gan bawb swigen anweladwy o’u cwmpas.</a:t>
            </a:r>
          </a:p>
          <a:p>
            <a:pPr algn="l">
              <a:lnSpc>
                <a:spcPts val="5039"/>
              </a:lnSpc>
            </a:pPr>
            <a:r>
              <a:rPr lang="en-US" sz="3599">
                <a:solidFill>
                  <a:srgbClr val="FFFFFF"/>
                </a:solidFill>
                <a:latin typeface="Quicksand Medium"/>
              </a:rPr>
              <a:t> </a:t>
            </a:r>
          </a:p>
          <a:p>
            <a:pPr algn="l">
              <a:lnSpc>
                <a:spcPts val="5039"/>
              </a:lnSpc>
            </a:pPr>
            <a:r>
              <a:rPr lang="en-US" sz="3599">
                <a:solidFill>
                  <a:srgbClr val="FFFFFF"/>
                </a:solidFill>
                <a:latin typeface="Quicksand Medium"/>
              </a:rPr>
              <a:t>Y swigen yw ein ‘ffin’ yn gorfforol ac emosiynol.</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Gweithgaredd swigod </a:t>
            </a:r>
          </a:p>
        </p:txBody>
      </p:sp>
      <p:sp>
        <p:nvSpPr>
          <p:cNvPr id="4" name="Freeform 4"/>
          <p:cNvSpPr/>
          <p:nvPr/>
        </p:nvSpPr>
        <p:spPr>
          <a:xfrm>
            <a:off x="9356787" y="5008713"/>
            <a:ext cx="2720060" cy="2720060"/>
          </a:xfrm>
          <a:custGeom>
            <a:avLst/>
            <a:gdLst/>
            <a:ahLst/>
            <a:cxnLst/>
            <a:rect l="l" t="t" r="r" b="b"/>
            <a:pathLst>
              <a:path w="2720060" h="2720060">
                <a:moveTo>
                  <a:pt x="0" y="0"/>
                </a:moveTo>
                <a:lnTo>
                  <a:pt x="2720060" y="0"/>
                </a:lnTo>
                <a:lnTo>
                  <a:pt x="2720060" y="2720061"/>
                </a:lnTo>
                <a:lnTo>
                  <a:pt x="0" y="2720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14539240" y="4200200"/>
            <a:ext cx="2720060" cy="2720060"/>
          </a:xfrm>
          <a:custGeom>
            <a:avLst/>
            <a:gdLst/>
            <a:ahLst/>
            <a:cxnLst/>
            <a:rect l="l" t="t" r="r" b="b"/>
            <a:pathLst>
              <a:path w="2720060" h="2720060">
                <a:moveTo>
                  <a:pt x="0" y="0"/>
                </a:moveTo>
                <a:lnTo>
                  <a:pt x="2720060" y="0"/>
                </a:lnTo>
                <a:lnTo>
                  <a:pt x="2720060" y="2720061"/>
                </a:lnTo>
                <a:lnTo>
                  <a:pt x="0" y="27200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2256574" y="6722561"/>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14053977" y="1028700"/>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10896544" y="1947724"/>
            <a:ext cx="2720060" cy="2720060"/>
          </a:xfrm>
          <a:custGeom>
            <a:avLst/>
            <a:gdLst/>
            <a:ahLst/>
            <a:cxnLst/>
            <a:rect l="l" t="t" r="r" b="b"/>
            <a:pathLst>
              <a:path w="2720060" h="2720060">
                <a:moveTo>
                  <a:pt x="0" y="0"/>
                </a:moveTo>
                <a:lnTo>
                  <a:pt x="2720060" y="0"/>
                </a:lnTo>
                <a:lnTo>
                  <a:pt x="2720060" y="2720060"/>
                </a:lnTo>
                <a:lnTo>
                  <a:pt x="0" y="27200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40088" y="0"/>
            <a:ext cx="5547912" cy="10287000"/>
            <a:chOff x="0" y="0"/>
            <a:chExt cx="1876701" cy="3479800"/>
          </a:xfrm>
        </p:grpSpPr>
        <p:sp>
          <p:nvSpPr>
            <p:cNvPr id="3" name="Freeform 3"/>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4" name="TextBox 4"/>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343434"/>
                </a:solidFill>
                <a:latin typeface="Bobby Jones"/>
              </a:rPr>
              <a:t>Trosolwg  </a:t>
            </a:r>
          </a:p>
        </p:txBody>
      </p:sp>
      <p:sp>
        <p:nvSpPr>
          <p:cNvPr id="5" name="TextBox 5"/>
          <p:cNvSpPr txBox="1"/>
          <p:nvPr/>
        </p:nvSpPr>
        <p:spPr>
          <a:xfrm>
            <a:off x="1028700" y="2188210"/>
            <a:ext cx="10554438" cy="60426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343434"/>
                </a:solidFill>
                <a:latin typeface="Quicksand Medium"/>
              </a:rPr>
              <a:t>Perthnasoedd – beth sy’n iach, a beth sy’n llai iachus.</a:t>
            </a:r>
          </a:p>
          <a:p>
            <a:pPr algn="l">
              <a:lnSpc>
                <a:spcPts val="4480"/>
              </a:lnSpc>
            </a:pPr>
            <a:endParaRPr lang="en-US" sz="3600">
              <a:solidFill>
                <a:srgbClr val="343434"/>
              </a:solidFill>
              <a:latin typeface="Quicksand Medium"/>
            </a:endParaRPr>
          </a:p>
          <a:p>
            <a:pPr marL="777240" lvl="1" indent="-388620" algn="l">
              <a:lnSpc>
                <a:spcPts val="5040"/>
              </a:lnSpc>
              <a:buFont typeface="Arial"/>
              <a:buChar char="•"/>
            </a:pPr>
            <a:r>
              <a:rPr lang="en-US" sz="3600">
                <a:solidFill>
                  <a:srgbClr val="343434"/>
                </a:solidFill>
                <a:latin typeface="Quicksand Medium"/>
              </a:rPr>
              <a:t>Rheolaeth drwy orfodaeth a ble mae’r llinell? </a:t>
            </a:r>
          </a:p>
          <a:p>
            <a:pPr algn="l">
              <a:lnSpc>
                <a:spcPts val="4480"/>
              </a:lnSpc>
            </a:pPr>
            <a:endParaRPr lang="en-US" sz="3600">
              <a:solidFill>
                <a:srgbClr val="343434"/>
              </a:solidFill>
              <a:latin typeface="Quicksand Medium"/>
            </a:endParaRPr>
          </a:p>
          <a:p>
            <a:pPr marL="777240" lvl="1" indent="-388620" algn="l">
              <a:lnSpc>
                <a:spcPts val="5040"/>
              </a:lnSpc>
              <a:buFont typeface="Arial"/>
              <a:buChar char="•"/>
            </a:pPr>
            <a:r>
              <a:rPr lang="en-US" sz="3600">
                <a:solidFill>
                  <a:srgbClr val="343434"/>
                </a:solidFill>
                <a:latin typeface="Quicksand Medium"/>
              </a:rPr>
              <a:t>Cydsyniad a’r gyfraith.</a:t>
            </a:r>
          </a:p>
          <a:p>
            <a:pPr algn="l">
              <a:lnSpc>
                <a:spcPts val="4480"/>
              </a:lnSpc>
            </a:pPr>
            <a:endParaRPr lang="en-US" sz="3600">
              <a:solidFill>
                <a:srgbClr val="343434"/>
              </a:solidFill>
              <a:latin typeface="Quicksand Medium"/>
            </a:endParaRPr>
          </a:p>
          <a:p>
            <a:pPr marL="777240" lvl="1" indent="-388620" algn="l">
              <a:lnSpc>
                <a:spcPts val="5040"/>
              </a:lnSpc>
              <a:buFont typeface="Arial"/>
              <a:buChar char="•"/>
            </a:pPr>
            <a:r>
              <a:rPr lang="en-US" sz="3600">
                <a:solidFill>
                  <a:srgbClr val="343434"/>
                </a:solidFill>
                <a:latin typeface="Quicksand Medium"/>
              </a:rPr>
              <a:t>Cydsyniad a’r gyfraith.</a:t>
            </a:r>
          </a:p>
          <a:p>
            <a:pPr algn="l">
              <a:lnSpc>
                <a:spcPts val="4480"/>
              </a:lnSpc>
            </a:pPr>
            <a:endParaRPr lang="en-US" sz="3600">
              <a:solidFill>
                <a:srgbClr val="343434"/>
              </a:solidFill>
              <a:latin typeface="Quicksand Medium"/>
            </a:endParaRPr>
          </a:p>
          <a:p>
            <a:pPr marL="777240" lvl="1" indent="-388620" algn="l">
              <a:lnSpc>
                <a:spcPts val="5040"/>
              </a:lnSpc>
              <a:buFont typeface="Arial"/>
              <a:buChar char="•"/>
            </a:pPr>
            <a:r>
              <a:rPr lang="en-US" sz="3600">
                <a:solidFill>
                  <a:srgbClr val="343434"/>
                </a:solidFill>
                <a:latin typeface="Quicksand Medium"/>
              </a:rPr>
              <a:t>Help a chyngor.</a:t>
            </a:r>
          </a:p>
        </p:txBody>
      </p:sp>
      <p:sp>
        <p:nvSpPr>
          <p:cNvPr id="6" name="TextBox 6"/>
          <p:cNvSpPr txBox="1"/>
          <p:nvPr/>
        </p:nvSpPr>
        <p:spPr>
          <a:xfrm>
            <a:off x="12602858" y="4359966"/>
            <a:ext cx="5685142" cy="2175193"/>
          </a:xfrm>
          <a:prstGeom prst="rect">
            <a:avLst/>
          </a:prstGeom>
        </p:spPr>
        <p:txBody>
          <a:bodyPr lIns="0" tIns="0" rIns="0" bIns="0" rtlCol="0" anchor="t">
            <a:spAutoFit/>
          </a:bodyPr>
          <a:lstStyle/>
          <a:p>
            <a:pPr algn="ctr">
              <a:lnSpc>
                <a:spcPts val="8687"/>
              </a:lnSpc>
            </a:pPr>
            <a:r>
              <a:rPr lang="en-US" sz="6949">
                <a:solidFill>
                  <a:srgbClr val="F2F3F5"/>
                </a:solidFill>
                <a:latin typeface="Quicksand Medium"/>
              </a:rPr>
              <a:t>Rhybudd ysgogi </a:t>
            </a:r>
          </a:p>
        </p:txBody>
      </p:sp>
      <p:sp>
        <p:nvSpPr>
          <p:cNvPr id="7" name="TextBox 7"/>
          <p:cNvSpPr txBox="1"/>
          <p:nvPr/>
        </p:nvSpPr>
        <p:spPr>
          <a:xfrm>
            <a:off x="13344364" y="7102585"/>
            <a:ext cx="4339360" cy="2073910"/>
          </a:xfrm>
          <a:prstGeom prst="rect">
            <a:avLst/>
          </a:prstGeom>
        </p:spPr>
        <p:txBody>
          <a:bodyPr lIns="0" tIns="0" rIns="0" bIns="0" rtlCol="0" anchor="t">
            <a:spAutoFit/>
          </a:bodyPr>
          <a:lstStyle/>
          <a:p>
            <a:pPr algn="ctr">
              <a:lnSpc>
                <a:spcPts val="4160"/>
              </a:lnSpc>
            </a:pPr>
            <a:r>
              <a:rPr lang="en-US" sz="3200">
                <a:solidFill>
                  <a:srgbClr val="F2F3F5"/>
                </a:solidFill>
                <a:latin typeface="Quicksand Medium"/>
              </a:rPr>
              <a:t>Gallai rhywfaint o gynnwys yr hyfforddiant hwn ysgogi gofid  </a:t>
            </a:r>
          </a:p>
        </p:txBody>
      </p:sp>
      <p:sp>
        <p:nvSpPr>
          <p:cNvPr id="8" name="Freeform 8"/>
          <p:cNvSpPr/>
          <p:nvPr/>
        </p:nvSpPr>
        <p:spPr>
          <a:xfrm>
            <a:off x="15022710" y="1358832"/>
            <a:ext cx="1092606" cy="2443233"/>
          </a:xfrm>
          <a:custGeom>
            <a:avLst/>
            <a:gdLst/>
            <a:ahLst/>
            <a:cxnLst/>
            <a:rect l="l" t="t" r="r" b="b"/>
            <a:pathLst>
              <a:path w="1092606" h="2443233">
                <a:moveTo>
                  <a:pt x="0" y="0"/>
                </a:moveTo>
                <a:lnTo>
                  <a:pt x="1092606" y="0"/>
                </a:lnTo>
                <a:lnTo>
                  <a:pt x="1092606" y="2443233"/>
                </a:lnTo>
                <a:lnTo>
                  <a:pt x="0" y="24432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33245"/>
            <a:ext cx="16124644" cy="7712075"/>
          </a:xfrm>
          <a:prstGeom prst="rect">
            <a:avLst/>
          </a:prstGeom>
        </p:spPr>
        <p:txBody>
          <a:bodyPr lIns="0" tIns="0" rIns="0" bIns="0" rtlCol="0" anchor="t">
            <a:spAutoFit/>
          </a:bodyPr>
          <a:lstStyle/>
          <a:p>
            <a:pPr algn="l">
              <a:lnSpc>
                <a:spcPts val="5879"/>
              </a:lnSpc>
            </a:pPr>
            <a:r>
              <a:rPr lang="en-US" sz="4199">
                <a:solidFill>
                  <a:srgbClr val="343434"/>
                </a:solidFill>
                <a:latin typeface="Bobby Jones"/>
              </a:rPr>
              <a:t>Dan 16 oed </a:t>
            </a:r>
          </a:p>
          <a:p>
            <a:pPr marL="506378" lvl="1" indent="-253189" algn="l">
              <a:lnSpc>
                <a:spcPts val="3920"/>
              </a:lnSpc>
              <a:buFont typeface="Arial"/>
              <a:buChar char="•"/>
            </a:pPr>
            <a:r>
              <a:rPr lang="en-US" sz="2800">
                <a:solidFill>
                  <a:srgbClr val="343434"/>
                </a:solidFill>
                <a:latin typeface="Quicksand Medium"/>
              </a:rPr>
              <a:t>Os ydych chi’n cael rhyw pan fyddwch chi dan 16 oed, rydych chi’n torri’r gyfraith – hyd yn oed os ydy’r ddau ohonoch yr un oed. </a:t>
            </a:r>
          </a:p>
          <a:p>
            <a:pPr algn="l">
              <a:lnSpc>
                <a:spcPts val="4060"/>
              </a:lnSpc>
            </a:pPr>
            <a:endParaRPr lang="en-US" sz="2800">
              <a:solidFill>
                <a:srgbClr val="343434"/>
              </a:solidFill>
              <a:latin typeface="Quicksand Medium"/>
            </a:endParaRPr>
          </a:p>
          <a:p>
            <a:pPr marL="506378" lvl="1" indent="-253189" algn="l">
              <a:lnSpc>
                <a:spcPts val="3920"/>
              </a:lnSpc>
              <a:buFont typeface="Arial"/>
              <a:buChar char="•"/>
            </a:pPr>
            <a:r>
              <a:rPr lang="en-US" sz="2800">
                <a:solidFill>
                  <a:srgbClr val="343434"/>
                </a:solidFill>
                <a:latin typeface="Quicksand Medium"/>
              </a:rPr>
              <a:t>Er mai 16 yw oedran cydsynio, os ydych chi’ch dau’n dymuno cael rhyw gyda’ch gilydd, a’ch bod yr un oed, efallai y bydd yr heddlu’n penderfynu peidio â gweithredu. Os oes un ohonoch yn 15 oed a’r llall lawer yn iau – falle 13, yna gallai’r heddlu, a phobl eraill, boeni bod problem. Hyd yn oed os nad yw’r heddlu’n penderfynu gweithredu, gallai eich rhieni fod yn grac neu boeni eich bod yn cael rhyw cyn eich bod yn cael gwneud hynny’n gyfreithlon. </a:t>
            </a:r>
          </a:p>
          <a:p>
            <a:pPr algn="l">
              <a:lnSpc>
                <a:spcPts val="4060"/>
              </a:lnSpc>
            </a:pPr>
            <a:endParaRPr lang="en-US" sz="2800">
              <a:solidFill>
                <a:srgbClr val="343434"/>
              </a:solidFill>
              <a:latin typeface="Quicksand Medium"/>
            </a:endParaRPr>
          </a:p>
          <a:p>
            <a:pPr marL="604524" lvl="1" indent="-302262" algn="l">
              <a:lnSpc>
                <a:spcPts val="3920"/>
              </a:lnSpc>
              <a:buFont typeface="Arial"/>
              <a:buChar char="•"/>
            </a:pPr>
            <a:r>
              <a:rPr lang="en-US" sz="2800">
                <a:solidFill>
                  <a:srgbClr val="343434"/>
                </a:solidFill>
                <a:latin typeface="Quicksand Medium"/>
              </a:rPr>
              <a:t>Dydych chi ddim yn gallu cydsynio i gael rhyw os ydych chi dan 13 oed, felly os ydych chi’n cael rhyw gyda rhywun dan 13 oed, gallech gael eich arestio. Gallech hyd yn oed gael cofnod troseddol sy’n aros gyda chi drwy gydol eich bywyd. Os mai chi yw’r un sydd dan 13 oed, fyddwch chi ddim mewn trafferth gyda’r heddlu, ond gallai eich rhieni boeni a gofidio am yr hyn sydd wedi digwydd.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343434"/>
                </a:solidFill>
                <a:latin typeface="Bobby Jones"/>
              </a:rPr>
              <a:t>Gwybod y gyfraith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819040"/>
            <a:ext cx="15995409" cy="3754120"/>
          </a:xfrm>
          <a:prstGeom prst="rect">
            <a:avLst/>
          </a:prstGeom>
        </p:spPr>
        <p:txBody>
          <a:bodyPr lIns="0" tIns="0" rIns="0" bIns="0" rtlCol="0" anchor="t">
            <a:spAutoFit/>
          </a:bodyPr>
          <a:lstStyle/>
          <a:p>
            <a:pPr algn="l">
              <a:lnSpc>
                <a:spcPts val="5880"/>
              </a:lnSpc>
            </a:pPr>
            <a:r>
              <a:rPr lang="en-US" sz="4200">
                <a:solidFill>
                  <a:srgbClr val="343434"/>
                </a:solidFill>
                <a:latin typeface="Bobby Jones"/>
              </a:rPr>
              <a:t>16 OED +</a:t>
            </a:r>
          </a:p>
          <a:p>
            <a:pPr algn="l">
              <a:lnSpc>
                <a:spcPts val="1679"/>
              </a:lnSpc>
            </a:pPr>
            <a:endParaRPr lang="en-US" sz="4200">
              <a:solidFill>
                <a:srgbClr val="343434"/>
              </a:solidFill>
              <a:latin typeface="Bobby Jones"/>
            </a:endParaRPr>
          </a:p>
          <a:p>
            <a:pPr marL="690882" lvl="1" indent="-345441" algn="l">
              <a:lnSpc>
                <a:spcPts val="4480"/>
              </a:lnSpc>
              <a:buFont typeface="Arial"/>
              <a:buChar char="•"/>
            </a:pPr>
            <a:r>
              <a:rPr lang="en-US" sz="3200">
                <a:solidFill>
                  <a:srgbClr val="343434"/>
                </a:solidFill>
                <a:latin typeface="Quicksand Medium"/>
              </a:rPr>
              <a:t>Yng Nghymru, yr oedran cydsynio yw 16. Dyma pryd rydych chi’n ddigon hen yn ôl y gyfraith i gydsynio i gael rhyw. Dydy hyn ddim yn golygu bod rhaid i chi gael rhyw pan fyddwch chi’n 16 os nad ydych chi’n dymuno gwneud. Mae’n golygu os ydych chi dan 16 oed ac yn cael rhyw gyda rhywun sydd dros 16 oed, gallai’r person rydych chi’n cael rhyw gyda nhw fynd i drwbl.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343434"/>
                </a:solidFill>
                <a:latin typeface="Bobby Jones"/>
              </a:rPr>
              <a:t>Gwybod y gyfraith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3">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4">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5">
                <a:alphaModFix amt="9999"/>
              </a:blip>
              <a:stretch>
                <a:fillRect/>
              </a:stretch>
            </a:blipFill>
          </p:spPr>
          <p:txBody>
            <a:bodyPr/>
            <a:lstStyle/>
            <a:p>
              <a:endParaRPr lang="en-GB"/>
            </a:p>
          </p:txBody>
        </p:sp>
      </p:grpSp>
      <p:sp>
        <p:nvSpPr>
          <p:cNvPr id="8" name="TextBox 8"/>
          <p:cNvSpPr txBox="1"/>
          <p:nvPr/>
        </p:nvSpPr>
        <p:spPr>
          <a:xfrm>
            <a:off x="1028700" y="2292537"/>
            <a:ext cx="10898845"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Actifiaeth  </a:t>
            </a:r>
          </a:p>
        </p:txBody>
      </p:sp>
      <p:sp>
        <p:nvSpPr>
          <p:cNvPr id="9" name="Freeform 9"/>
          <p:cNvSpPr/>
          <p:nvPr/>
        </p:nvSpPr>
        <p:spPr>
          <a:xfrm rot="-464324">
            <a:off x="12283725" y="7115774"/>
            <a:ext cx="3778042" cy="5545750"/>
          </a:xfrm>
          <a:custGeom>
            <a:avLst/>
            <a:gdLst/>
            <a:ahLst/>
            <a:cxnLst/>
            <a:rect l="l" t="t" r="r" b="b"/>
            <a:pathLst>
              <a:path w="3778042" h="5545750">
                <a:moveTo>
                  <a:pt x="0" y="0"/>
                </a:moveTo>
                <a:lnTo>
                  <a:pt x="3778042" y="0"/>
                </a:lnTo>
                <a:lnTo>
                  <a:pt x="3778042" y="5545750"/>
                </a:lnTo>
                <a:lnTo>
                  <a:pt x="0" y="5545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rot="645557">
            <a:off x="7777545" y="5953139"/>
            <a:ext cx="4370399" cy="6415264"/>
          </a:xfrm>
          <a:custGeom>
            <a:avLst/>
            <a:gdLst/>
            <a:ahLst/>
            <a:cxnLst/>
            <a:rect l="l" t="t" r="r" b="b"/>
            <a:pathLst>
              <a:path w="4370399" h="6415264">
                <a:moveTo>
                  <a:pt x="0" y="0"/>
                </a:moveTo>
                <a:lnTo>
                  <a:pt x="4370399" y="0"/>
                </a:lnTo>
                <a:lnTo>
                  <a:pt x="4370399" y="6415264"/>
                </a:lnTo>
                <a:lnTo>
                  <a:pt x="0" y="64152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TextBox 11"/>
          <p:cNvSpPr txBox="1"/>
          <p:nvPr/>
        </p:nvSpPr>
        <p:spPr>
          <a:xfrm rot="643786">
            <a:off x="8499318" y="6316652"/>
            <a:ext cx="3565675" cy="2287873"/>
          </a:xfrm>
          <a:prstGeom prst="rect">
            <a:avLst/>
          </a:prstGeom>
        </p:spPr>
        <p:txBody>
          <a:bodyPr lIns="0" tIns="0" rIns="0" bIns="0" rtlCol="0" anchor="t">
            <a:spAutoFit/>
          </a:bodyPr>
          <a:lstStyle/>
          <a:p>
            <a:pPr algn="ctr">
              <a:lnSpc>
                <a:spcPts val="3584"/>
              </a:lnSpc>
            </a:pPr>
            <a:r>
              <a:rPr lang="en-US" sz="3318" spc="-132">
                <a:solidFill>
                  <a:srgbClr val="000000">
                    <a:alpha val="80000"/>
                  </a:srgbClr>
                </a:solidFill>
                <a:latin typeface="IreneFlorentina"/>
              </a:rPr>
              <a:t>Crëwch bosteri artistig a’u gosod yn y gymuned  </a:t>
            </a:r>
          </a:p>
        </p:txBody>
      </p:sp>
      <p:sp>
        <p:nvSpPr>
          <p:cNvPr id="12" name="Freeform 12"/>
          <p:cNvSpPr/>
          <p:nvPr/>
        </p:nvSpPr>
        <p:spPr>
          <a:xfrm rot="225636">
            <a:off x="4321504" y="6657302"/>
            <a:ext cx="3901977" cy="5727673"/>
          </a:xfrm>
          <a:custGeom>
            <a:avLst/>
            <a:gdLst/>
            <a:ahLst/>
            <a:cxnLst/>
            <a:rect l="l" t="t" r="r" b="b"/>
            <a:pathLst>
              <a:path w="3901977" h="5727673">
                <a:moveTo>
                  <a:pt x="0" y="0"/>
                </a:moveTo>
                <a:lnTo>
                  <a:pt x="3901977" y="0"/>
                </a:lnTo>
                <a:lnTo>
                  <a:pt x="3901977" y="5727673"/>
                </a:lnTo>
                <a:lnTo>
                  <a:pt x="0" y="57276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3" name="TextBox 13"/>
          <p:cNvSpPr txBox="1"/>
          <p:nvPr/>
        </p:nvSpPr>
        <p:spPr>
          <a:xfrm rot="216584">
            <a:off x="4827354" y="6929833"/>
            <a:ext cx="3165289" cy="2133413"/>
          </a:xfrm>
          <a:prstGeom prst="rect">
            <a:avLst/>
          </a:prstGeom>
        </p:spPr>
        <p:txBody>
          <a:bodyPr lIns="0" tIns="0" rIns="0" bIns="0" rtlCol="0" anchor="t">
            <a:spAutoFit/>
          </a:bodyPr>
          <a:lstStyle/>
          <a:p>
            <a:pPr algn="ctr">
              <a:lnSpc>
                <a:spcPts val="3361"/>
              </a:lnSpc>
            </a:pPr>
            <a:r>
              <a:rPr lang="en-US" sz="3112" spc="-124">
                <a:solidFill>
                  <a:srgbClr val="000000">
                    <a:alpha val="80000"/>
                  </a:srgbClr>
                </a:solidFill>
                <a:latin typeface="IreneFlorentina"/>
              </a:rPr>
              <a:t>Postiwch neu ail-bostiwch ar y cyfryngau cymdeithasol </a:t>
            </a:r>
          </a:p>
        </p:txBody>
      </p:sp>
      <p:sp>
        <p:nvSpPr>
          <p:cNvPr id="14" name="TextBox 14"/>
          <p:cNvSpPr txBox="1"/>
          <p:nvPr/>
        </p:nvSpPr>
        <p:spPr>
          <a:xfrm rot="-452912">
            <a:off x="12366550" y="7506281"/>
            <a:ext cx="3136030" cy="1899860"/>
          </a:xfrm>
          <a:prstGeom prst="rect">
            <a:avLst/>
          </a:prstGeom>
        </p:spPr>
        <p:txBody>
          <a:bodyPr lIns="0" tIns="0" rIns="0" bIns="0" rtlCol="0" anchor="t">
            <a:spAutoFit/>
          </a:bodyPr>
          <a:lstStyle/>
          <a:p>
            <a:pPr algn="ctr">
              <a:lnSpc>
                <a:spcPts val="3685"/>
              </a:lnSpc>
            </a:pPr>
            <a:r>
              <a:rPr lang="en-US" sz="3412" spc="-136">
                <a:solidFill>
                  <a:srgbClr val="343434">
                    <a:alpha val="80000"/>
                  </a:srgbClr>
                </a:solidFill>
                <a:latin typeface="IreneFlorentina"/>
              </a:rPr>
              <a:t>Siaradwch mewn gwasanaeth yn yr ysgol </a:t>
            </a:r>
          </a:p>
        </p:txBody>
      </p:sp>
      <p:sp>
        <p:nvSpPr>
          <p:cNvPr id="15" name="Freeform 15"/>
          <p:cNvSpPr/>
          <p:nvPr/>
        </p:nvSpPr>
        <p:spPr>
          <a:xfrm rot="-522524">
            <a:off x="106930" y="5443857"/>
            <a:ext cx="5064296" cy="7433829"/>
          </a:xfrm>
          <a:custGeom>
            <a:avLst/>
            <a:gdLst/>
            <a:ahLst/>
            <a:cxnLst/>
            <a:rect l="l" t="t" r="r" b="b"/>
            <a:pathLst>
              <a:path w="5064296" h="7433829">
                <a:moveTo>
                  <a:pt x="0" y="0"/>
                </a:moveTo>
                <a:lnTo>
                  <a:pt x="5064296" y="0"/>
                </a:lnTo>
                <a:lnTo>
                  <a:pt x="5064296" y="7433828"/>
                </a:lnTo>
                <a:lnTo>
                  <a:pt x="0" y="74338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6" name="TextBox 16"/>
          <p:cNvSpPr txBox="1"/>
          <p:nvPr/>
        </p:nvSpPr>
        <p:spPr>
          <a:xfrm rot="-538915">
            <a:off x="185263" y="5768120"/>
            <a:ext cx="4304061" cy="2768540"/>
          </a:xfrm>
          <a:prstGeom prst="rect">
            <a:avLst/>
          </a:prstGeom>
        </p:spPr>
        <p:txBody>
          <a:bodyPr lIns="0" tIns="0" rIns="0" bIns="0" rtlCol="0" anchor="t">
            <a:spAutoFit/>
          </a:bodyPr>
          <a:lstStyle/>
          <a:p>
            <a:pPr algn="ctr">
              <a:lnSpc>
                <a:spcPts val="3145"/>
              </a:lnSpc>
            </a:pPr>
            <a:r>
              <a:rPr lang="en-US" sz="2912" spc="-116">
                <a:solidFill>
                  <a:srgbClr val="FFFFFF">
                    <a:alpha val="80000"/>
                  </a:srgbClr>
                </a:solidFill>
                <a:latin typeface="IreneFlorentina"/>
              </a:rPr>
              <a:t>Siaradwch gyda phobl rydych chi’n eu nabod am beth rydych chi wedi’i ddysgu (ffrindiau, teulu, athrawon, gweithwyr ieuenctid)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3">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4">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5">
                <a:alphaModFix amt="9999"/>
              </a:blip>
              <a:stretch>
                <a:fillRect/>
              </a:stretch>
            </a:blipFill>
          </p:spPr>
          <p:txBody>
            <a:bodyPr/>
            <a:lstStyle/>
            <a:p>
              <a:endParaRPr lang="en-GB"/>
            </a:p>
          </p:txBody>
        </p:sp>
      </p:grpSp>
      <p:sp>
        <p:nvSpPr>
          <p:cNvPr id="8" name="TextBox 8"/>
          <p:cNvSpPr txBox="1"/>
          <p:nvPr/>
        </p:nvSpPr>
        <p:spPr>
          <a:xfrm>
            <a:off x="1028700" y="2292537"/>
            <a:ext cx="10898845"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Cyngor  </a:t>
            </a:r>
          </a:p>
        </p:txBody>
      </p:sp>
      <p:sp>
        <p:nvSpPr>
          <p:cNvPr id="9" name="Freeform 9"/>
          <p:cNvSpPr/>
          <p:nvPr/>
        </p:nvSpPr>
        <p:spPr>
          <a:xfrm rot="645557">
            <a:off x="7777545" y="5953139"/>
            <a:ext cx="4370399" cy="6415264"/>
          </a:xfrm>
          <a:custGeom>
            <a:avLst/>
            <a:gdLst/>
            <a:ahLst/>
            <a:cxnLst/>
            <a:rect l="l" t="t" r="r" b="b"/>
            <a:pathLst>
              <a:path w="4370399" h="6415264">
                <a:moveTo>
                  <a:pt x="0" y="0"/>
                </a:moveTo>
                <a:lnTo>
                  <a:pt x="4370399" y="0"/>
                </a:lnTo>
                <a:lnTo>
                  <a:pt x="4370399" y="6415264"/>
                </a:lnTo>
                <a:lnTo>
                  <a:pt x="0" y="6415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TextBox 10"/>
          <p:cNvSpPr txBox="1"/>
          <p:nvPr/>
        </p:nvSpPr>
        <p:spPr>
          <a:xfrm rot="648639">
            <a:off x="8308375" y="6111358"/>
            <a:ext cx="3968796" cy="2768466"/>
          </a:xfrm>
          <a:prstGeom prst="rect">
            <a:avLst/>
          </a:prstGeom>
        </p:spPr>
        <p:txBody>
          <a:bodyPr lIns="0" tIns="0" rIns="0" bIns="0" rtlCol="0" anchor="t">
            <a:spAutoFit/>
          </a:bodyPr>
          <a:lstStyle/>
          <a:p>
            <a:pPr algn="ctr">
              <a:lnSpc>
                <a:spcPts val="3140"/>
              </a:lnSpc>
            </a:pPr>
            <a:r>
              <a:rPr lang="en-US" sz="2907" spc="-115">
                <a:solidFill>
                  <a:srgbClr val="000000">
                    <a:alpha val="80000"/>
                  </a:srgbClr>
                </a:solidFill>
                <a:latin typeface="IreneFlorentina"/>
              </a:rPr>
              <a:t>Siaradwch gyda rhywun rydych chi’n ymddiried ynddyn nhw (athro, gweithiwr allweddol, ffrind ac ati)  </a:t>
            </a:r>
          </a:p>
        </p:txBody>
      </p:sp>
      <p:sp>
        <p:nvSpPr>
          <p:cNvPr id="11" name="Freeform 11"/>
          <p:cNvSpPr/>
          <p:nvPr/>
        </p:nvSpPr>
        <p:spPr>
          <a:xfrm rot="225636">
            <a:off x="4164022" y="6657302"/>
            <a:ext cx="3901977" cy="5727673"/>
          </a:xfrm>
          <a:custGeom>
            <a:avLst/>
            <a:gdLst/>
            <a:ahLst/>
            <a:cxnLst/>
            <a:rect l="l" t="t" r="r" b="b"/>
            <a:pathLst>
              <a:path w="3901977" h="5727673">
                <a:moveTo>
                  <a:pt x="0" y="0"/>
                </a:moveTo>
                <a:lnTo>
                  <a:pt x="3901977" y="0"/>
                </a:lnTo>
                <a:lnTo>
                  <a:pt x="3901977" y="5727673"/>
                </a:lnTo>
                <a:lnTo>
                  <a:pt x="0" y="57276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2" name="TextBox 12"/>
          <p:cNvSpPr txBox="1"/>
          <p:nvPr/>
        </p:nvSpPr>
        <p:spPr>
          <a:xfrm rot="216584">
            <a:off x="4688861" y="6873198"/>
            <a:ext cx="2980670" cy="2220662"/>
          </a:xfrm>
          <a:prstGeom prst="rect">
            <a:avLst/>
          </a:prstGeom>
        </p:spPr>
        <p:txBody>
          <a:bodyPr lIns="0" tIns="0" rIns="0" bIns="0" rtlCol="0" anchor="t">
            <a:spAutoFit/>
          </a:bodyPr>
          <a:lstStyle/>
          <a:p>
            <a:pPr algn="ctr">
              <a:lnSpc>
                <a:spcPts val="3469"/>
              </a:lnSpc>
            </a:pPr>
            <a:r>
              <a:rPr lang="en-US" sz="3212" spc="-128">
                <a:solidFill>
                  <a:srgbClr val="000000">
                    <a:alpha val="80000"/>
                  </a:srgbClr>
                </a:solidFill>
                <a:latin typeface="IreneFlorentina"/>
              </a:rPr>
              <a:t>Gwnewch yn siŵr fod y bobl o’ch cwmpas chi’n iawn </a:t>
            </a:r>
          </a:p>
        </p:txBody>
      </p:sp>
      <p:sp>
        <p:nvSpPr>
          <p:cNvPr id="13" name="Freeform 13"/>
          <p:cNvSpPr/>
          <p:nvPr/>
        </p:nvSpPr>
        <p:spPr>
          <a:xfrm rot="-522524">
            <a:off x="450420" y="5944180"/>
            <a:ext cx="4274930" cy="6275126"/>
          </a:xfrm>
          <a:custGeom>
            <a:avLst/>
            <a:gdLst/>
            <a:ahLst/>
            <a:cxnLst/>
            <a:rect l="l" t="t" r="r" b="b"/>
            <a:pathLst>
              <a:path w="4274930" h="6275126">
                <a:moveTo>
                  <a:pt x="0" y="0"/>
                </a:moveTo>
                <a:lnTo>
                  <a:pt x="4274930" y="0"/>
                </a:lnTo>
                <a:lnTo>
                  <a:pt x="4274930" y="6275126"/>
                </a:lnTo>
                <a:lnTo>
                  <a:pt x="0" y="62751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4" name="TextBox 14"/>
          <p:cNvSpPr txBox="1"/>
          <p:nvPr/>
        </p:nvSpPr>
        <p:spPr>
          <a:xfrm rot="-538915">
            <a:off x="841979" y="6200574"/>
            <a:ext cx="2858982" cy="2276475"/>
          </a:xfrm>
          <a:prstGeom prst="rect">
            <a:avLst/>
          </a:prstGeom>
        </p:spPr>
        <p:txBody>
          <a:bodyPr lIns="0" tIns="0" rIns="0" bIns="0" rtlCol="0" anchor="t">
            <a:spAutoFit/>
          </a:bodyPr>
          <a:lstStyle/>
          <a:p>
            <a:pPr algn="ctr">
              <a:lnSpc>
                <a:spcPts val="4455"/>
              </a:lnSpc>
            </a:pPr>
            <a:r>
              <a:rPr lang="en-US" sz="3712" spc="-147">
                <a:solidFill>
                  <a:srgbClr val="FFFFFF">
                    <a:alpha val="80000"/>
                  </a:srgbClr>
                </a:solidFill>
                <a:latin typeface="IreneFlorentina"/>
              </a:rPr>
              <a:t>Peidiwch ag ofni gofyn am gymorth!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grpSp>
        <p:nvGrpSpPr>
          <p:cNvPr id="2" name="Group 2"/>
          <p:cNvGrpSpPr/>
          <p:nvPr/>
        </p:nvGrpSpPr>
        <p:grpSpPr>
          <a:xfrm>
            <a:off x="11369704" y="0"/>
            <a:ext cx="6918296" cy="10287000"/>
            <a:chOff x="0" y="0"/>
            <a:chExt cx="9224395" cy="13716000"/>
          </a:xfrm>
        </p:grpSpPr>
        <p:grpSp>
          <p:nvGrpSpPr>
            <p:cNvPr id="3" name="Group 3"/>
            <p:cNvGrpSpPr/>
            <p:nvPr/>
          </p:nvGrpSpPr>
          <p:grpSpPr>
            <a:xfrm>
              <a:off x="1827179" y="0"/>
              <a:ext cx="7397216" cy="13716000"/>
              <a:chOff x="0" y="0"/>
              <a:chExt cx="1876701" cy="3479800"/>
            </a:xfrm>
          </p:grpSpPr>
          <p:sp>
            <p:nvSpPr>
              <p:cNvPr id="4" name="Freeform 4"/>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5" name="Freeform 5"/>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6" name="Freeform 6"/>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7" name="Freeform 7"/>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
        <p:nvSpPr>
          <p:cNvPr id="8" name="Freeform 8"/>
          <p:cNvSpPr/>
          <p:nvPr/>
        </p:nvSpPr>
        <p:spPr>
          <a:xfrm>
            <a:off x="1028700" y="3758326"/>
            <a:ext cx="11051235" cy="3686525"/>
          </a:xfrm>
          <a:custGeom>
            <a:avLst/>
            <a:gdLst/>
            <a:ahLst/>
            <a:cxnLst/>
            <a:rect l="l" t="t" r="r" b="b"/>
            <a:pathLst>
              <a:path w="11051235" h="3686525">
                <a:moveTo>
                  <a:pt x="0" y="0"/>
                </a:moveTo>
                <a:lnTo>
                  <a:pt x="11051235" y="0"/>
                </a:lnTo>
                <a:lnTo>
                  <a:pt x="11051235" y="3686525"/>
                </a:lnTo>
                <a:lnTo>
                  <a:pt x="0" y="3686525"/>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CYMORTH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a:off x="18518" y="2570961"/>
            <a:ext cx="5259188" cy="7700284"/>
          </a:xfrm>
          <a:custGeom>
            <a:avLst/>
            <a:gdLst/>
            <a:ahLst/>
            <a:cxnLst/>
            <a:rect l="l" t="t" r="r" b="b"/>
            <a:pathLst>
              <a:path w="5259188" h="7700284">
                <a:moveTo>
                  <a:pt x="0" y="0"/>
                </a:moveTo>
                <a:lnTo>
                  <a:pt x="5259188" y="0"/>
                </a:lnTo>
                <a:lnTo>
                  <a:pt x="5259188" y="7700283"/>
                </a:lnTo>
                <a:lnTo>
                  <a:pt x="0" y="7700283"/>
                </a:lnTo>
                <a:lnTo>
                  <a:pt x="0" y="0"/>
                </a:lnTo>
                <a:close/>
              </a:path>
            </a:pathLst>
          </a:custGeom>
          <a:blipFill>
            <a:blip r:embed="rId2">
              <a:alphaModFix amt="9999"/>
            </a:blip>
            <a:stretch>
              <a:fillRect l="-14344" b="-7904"/>
            </a:stretch>
          </a:blipFill>
        </p:spPr>
        <p:txBody>
          <a:bodyPr/>
          <a:lstStyle/>
          <a:p>
            <a:endParaRPr lang="en-GB"/>
          </a:p>
        </p:txBody>
      </p:sp>
      <p:grpSp>
        <p:nvGrpSpPr>
          <p:cNvPr id="3" name="Group 3"/>
          <p:cNvGrpSpPr/>
          <p:nvPr/>
        </p:nvGrpSpPr>
        <p:grpSpPr>
          <a:xfrm>
            <a:off x="0" y="8548603"/>
            <a:ext cx="18288000" cy="1738397"/>
            <a:chOff x="0" y="0"/>
            <a:chExt cx="4816593" cy="457849"/>
          </a:xfrm>
        </p:grpSpPr>
        <p:sp>
          <p:nvSpPr>
            <p:cNvPr id="4" name="Freeform 4"/>
            <p:cNvSpPr/>
            <p:nvPr/>
          </p:nvSpPr>
          <p:spPr>
            <a:xfrm>
              <a:off x="0" y="0"/>
              <a:ext cx="4816592" cy="457849"/>
            </a:xfrm>
            <a:custGeom>
              <a:avLst/>
              <a:gdLst/>
              <a:ahLst/>
              <a:cxnLst/>
              <a:rect l="l" t="t" r="r" b="b"/>
              <a:pathLst>
                <a:path w="4816592" h="457849">
                  <a:moveTo>
                    <a:pt x="0" y="0"/>
                  </a:moveTo>
                  <a:lnTo>
                    <a:pt x="4816592" y="0"/>
                  </a:lnTo>
                  <a:lnTo>
                    <a:pt x="4816592" y="457849"/>
                  </a:lnTo>
                  <a:lnTo>
                    <a:pt x="0" y="457849"/>
                  </a:lnTo>
                  <a:close/>
                </a:path>
              </a:pathLst>
            </a:custGeom>
            <a:solidFill>
              <a:srgbClr val="FFFFFF"/>
            </a:solidFill>
          </p:spPr>
          <p:txBody>
            <a:bodyPr/>
            <a:lstStyle/>
            <a:p>
              <a:endParaRPr lang="en-GB"/>
            </a:p>
          </p:txBody>
        </p:sp>
        <p:sp>
          <p:nvSpPr>
            <p:cNvPr id="5" name="TextBox 5"/>
            <p:cNvSpPr txBox="1"/>
            <p:nvPr/>
          </p:nvSpPr>
          <p:spPr>
            <a:xfrm>
              <a:off x="0" y="-76200"/>
              <a:ext cx="4816593" cy="534049"/>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6511098" y="1368036"/>
            <a:ext cx="5265805" cy="8308962"/>
          </a:xfrm>
          <a:custGeom>
            <a:avLst/>
            <a:gdLst/>
            <a:ahLst/>
            <a:cxnLst/>
            <a:rect l="l" t="t" r="r" b="b"/>
            <a:pathLst>
              <a:path w="5265805" h="8308962">
                <a:moveTo>
                  <a:pt x="0" y="0"/>
                </a:moveTo>
                <a:lnTo>
                  <a:pt x="5265804" y="0"/>
                </a:lnTo>
                <a:lnTo>
                  <a:pt x="5265804" y="8308962"/>
                </a:lnTo>
                <a:lnTo>
                  <a:pt x="0" y="8308962"/>
                </a:lnTo>
                <a:lnTo>
                  <a:pt x="0" y="0"/>
                </a:lnTo>
                <a:close/>
              </a:path>
            </a:pathLst>
          </a:custGeom>
          <a:blipFill>
            <a:blip r:embed="rId3">
              <a:alphaModFix amt="9999"/>
            </a:blip>
            <a:stretch>
              <a:fillRect/>
            </a:stretch>
          </a:blipFill>
        </p:spPr>
        <p:txBody>
          <a:bodyPr/>
          <a:lstStyle/>
          <a:p>
            <a:endParaRPr lang="en-GB"/>
          </a:p>
        </p:txBody>
      </p:sp>
      <p:sp>
        <p:nvSpPr>
          <p:cNvPr id="7" name="Freeform 7"/>
          <p:cNvSpPr/>
          <p:nvPr/>
        </p:nvSpPr>
        <p:spPr>
          <a:xfrm>
            <a:off x="699053" y="772765"/>
            <a:ext cx="4578654" cy="1528126"/>
          </a:xfrm>
          <a:custGeom>
            <a:avLst/>
            <a:gdLst/>
            <a:ahLst/>
            <a:cxnLst/>
            <a:rect l="l" t="t" r="r" b="b"/>
            <a:pathLst>
              <a:path w="4578654" h="1528126">
                <a:moveTo>
                  <a:pt x="0" y="0"/>
                </a:moveTo>
                <a:lnTo>
                  <a:pt x="4578653" y="0"/>
                </a:lnTo>
                <a:lnTo>
                  <a:pt x="4578653" y="1528126"/>
                </a:lnTo>
                <a:lnTo>
                  <a:pt x="0" y="1528126"/>
                </a:lnTo>
                <a:lnTo>
                  <a:pt x="0" y="0"/>
                </a:lnTo>
                <a:close/>
              </a:path>
            </a:pathLst>
          </a:custGeom>
          <a:blipFill>
            <a:blip r:embed="rId4"/>
            <a:stretch>
              <a:fillRect/>
            </a:stretch>
          </a:blipFill>
        </p:spPr>
        <p:txBody>
          <a:bodyPr/>
          <a:lstStyle/>
          <a:p>
            <a:endParaRPr lang="en-GB"/>
          </a:p>
        </p:txBody>
      </p:sp>
      <p:sp>
        <p:nvSpPr>
          <p:cNvPr id="8" name="Freeform 8"/>
          <p:cNvSpPr/>
          <p:nvPr/>
        </p:nvSpPr>
        <p:spPr>
          <a:xfrm>
            <a:off x="12132922" y="15802"/>
            <a:ext cx="6152609" cy="6439570"/>
          </a:xfrm>
          <a:custGeom>
            <a:avLst/>
            <a:gdLst/>
            <a:ahLst/>
            <a:cxnLst/>
            <a:rect l="l" t="t" r="r" b="b"/>
            <a:pathLst>
              <a:path w="6152609" h="6439570">
                <a:moveTo>
                  <a:pt x="0" y="0"/>
                </a:moveTo>
                <a:lnTo>
                  <a:pt x="6152609" y="0"/>
                </a:lnTo>
                <a:lnTo>
                  <a:pt x="6152609" y="6439570"/>
                </a:lnTo>
                <a:lnTo>
                  <a:pt x="0" y="6439570"/>
                </a:lnTo>
                <a:lnTo>
                  <a:pt x="0" y="0"/>
                </a:lnTo>
                <a:close/>
              </a:path>
            </a:pathLst>
          </a:custGeom>
          <a:blipFill>
            <a:blip r:embed="rId5">
              <a:alphaModFix amt="9999"/>
            </a:blip>
            <a:stretch>
              <a:fillRect t="-29029" r="-35216"/>
            </a:stretch>
          </a:blipFill>
        </p:spPr>
        <p:txBody>
          <a:bodyPr/>
          <a:lstStyle/>
          <a:p>
            <a:endParaRPr lang="en-GB"/>
          </a:p>
        </p:txBody>
      </p:sp>
      <p:sp>
        <p:nvSpPr>
          <p:cNvPr id="9" name="Freeform 9"/>
          <p:cNvSpPr/>
          <p:nvPr/>
        </p:nvSpPr>
        <p:spPr>
          <a:xfrm>
            <a:off x="9706492" y="423437"/>
            <a:ext cx="3367701" cy="1889198"/>
          </a:xfrm>
          <a:custGeom>
            <a:avLst/>
            <a:gdLst/>
            <a:ahLst/>
            <a:cxnLst/>
            <a:rect l="l" t="t" r="r" b="b"/>
            <a:pathLst>
              <a:path w="3367701" h="1889198">
                <a:moveTo>
                  <a:pt x="0" y="0"/>
                </a:moveTo>
                <a:lnTo>
                  <a:pt x="3367700" y="0"/>
                </a:lnTo>
                <a:lnTo>
                  <a:pt x="3367700" y="1889198"/>
                </a:lnTo>
                <a:lnTo>
                  <a:pt x="0" y="1889198"/>
                </a:lnTo>
                <a:lnTo>
                  <a:pt x="0" y="0"/>
                </a:lnTo>
                <a:close/>
              </a:path>
            </a:pathLst>
          </a:custGeom>
          <a:blipFill>
            <a:blip r:embed="rId6"/>
            <a:stretch>
              <a:fillRect/>
            </a:stretch>
          </a:blipFill>
        </p:spPr>
        <p:txBody>
          <a:bodyPr/>
          <a:lstStyle/>
          <a:p>
            <a:endParaRPr lang="en-GB"/>
          </a:p>
        </p:txBody>
      </p:sp>
      <p:sp>
        <p:nvSpPr>
          <p:cNvPr id="10" name="Freeform 10"/>
          <p:cNvSpPr/>
          <p:nvPr/>
        </p:nvSpPr>
        <p:spPr>
          <a:xfrm>
            <a:off x="5749619" y="7210"/>
            <a:ext cx="3237903" cy="3237903"/>
          </a:xfrm>
          <a:custGeom>
            <a:avLst/>
            <a:gdLst/>
            <a:ahLst/>
            <a:cxnLst/>
            <a:rect l="l" t="t" r="r" b="b"/>
            <a:pathLst>
              <a:path w="3237903" h="3237903">
                <a:moveTo>
                  <a:pt x="0" y="0"/>
                </a:moveTo>
                <a:lnTo>
                  <a:pt x="3237904" y="0"/>
                </a:lnTo>
                <a:lnTo>
                  <a:pt x="3237904" y="3237904"/>
                </a:lnTo>
                <a:lnTo>
                  <a:pt x="0" y="3237904"/>
                </a:lnTo>
                <a:lnTo>
                  <a:pt x="0" y="0"/>
                </a:lnTo>
                <a:close/>
              </a:path>
            </a:pathLst>
          </a:custGeom>
          <a:blipFill>
            <a:blip r:embed="rId7"/>
            <a:stretch>
              <a:fillRect/>
            </a:stretch>
          </a:blipFill>
        </p:spPr>
        <p:txBody>
          <a:bodyPr/>
          <a:lstStyle/>
          <a:p>
            <a:endParaRPr lang="en-GB"/>
          </a:p>
        </p:txBody>
      </p:sp>
      <p:sp>
        <p:nvSpPr>
          <p:cNvPr id="11" name="Freeform 11"/>
          <p:cNvSpPr/>
          <p:nvPr/>
        </p:nvSpPr>
        <p:spPr>
          <a:xfrm>
            <a:off x="13788567" y="740217"/>
            <a:ext cx="3908044" cy="1254164"/>
          </a:xfrm>
          <a:custGeom>
            <a:avLst/>
            <a:gdLst/>
            <a:ahLst/>
            <a:cxnLst/>
            <a:rect l="l" t="t" r="r" b="b"/>
            <a:pathLst>
              <a:path w="3908044" h="1254164">
                <a:moveTo>
                  <a:pt x="0" y="0"/>
                </a:moveTo>
                <a:lnTo>
                  <a:pt x="3908044" y="0"/>
                </a:lnTo>
                <a:lnTo>
                  <a:pt x="3908044" y="1254164"/>
                </a:lnTo>
                <a:lnTo>
                  <a:pt x="0" y="1254164"/>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2375140" y="7492841"/>
            <a:ext cx="801993" cy="384810"/>
          </a:xfrm>
          <a:prstGeom prst="rect">
            <a:avLst/>
          </a:prstGeom>
        </p:spPr>
        <p:txBody>
          <a:bodyPr lIns="0" tIns="0" rIns="0" bIns="0" rtlCol="0" anchor="t">
            <a:spAutoFit/>
          </a:bodyPr>
          <a:lstStyle/>
          <a:p>
            <a:pPr algn="ctr">
              <a:lnSpc>
                <a:spcPts val="1560"/>
              </a:lnSpc>
            </a:pPr>
            <a:r>
              <a:rPr lang="en-US" sz="1200">
                <a:solidFill>
                  <a:srgbClr val="660087"/>
                </a:solidFill>
                <a:latin typeface="Bobby Jones Soft"/>
              </a:rPr>
              <a:t>cyberbully-ing</a:t>
            </a:r>
          </a:p>
        </p:txBody>
      </p:sp>
      <p:sp>
        <p:nvSpPr>
          <p:cNvPr id="13" name="TextBox 13"/>
          <p:cNvSpPr txBox="1"/>
          <p:nvPr/>
        </p:nvSpPr>
        <p:spPr>
          <a:xfrm>
            <a:off x="3035295" y="4162425"/>
            <a:ext cx="12217410" cy="1952625"/>
          </a:xfrm>
          <a:prstGeom prst="rect">
            <a:avLst/>
          </a:prstGeom>
        </p:spPr>
        <p:txBody>
          <a:bodyPr lIns="0" tIns="0" rIns="0" bIns="0" rtlCol="0" anchor="t">
            <a:spAutoFit/>
          </a:bodyPr>
          <a:lstStyle/>
          <a:p>
            <a:pPr algn="ctr">
              <a:lnSpc>
                <a:spcPts val="7679"/>
              </a:lnSpc>
            </a:pPr>
            <a:r>
              <a:rPr lang="en-US" sz="6399">
                <a:solidFill>
                  <a:srgbClr val="FFFFFF"/>
                </a:solidFill>
                <a:latin typeface="Quicksand Medium"/>
              </a:rPr>
              <a:t>Diolch</a:t>
            </a:r>
          </a:p>
          <a:p>
            <a:pPr algn="ctr">
              <a:lnSpc>
                <a:spcPts val="7680"/>
              </a:lnSpc>
            </a:pPr>
            <a:r>
              <a:rPr lang="en-US" sz="6400">
                <a:solidFill>
                  <a:srgbClr val="FFFFFF"/>
                </a:solidFill>
                <a:latin typeface="Quicksand Medium"/>
              </a:rPr>
              <a:t>Thank you</a:t>
            </a:r>
          </a:p>
        </p:txBody>
      </p:sp>
      <p:sp>
        <p:nvSpPr>
          <p:cNvPr id="14" name="TextBox 14"/>
          <p:cNvSpPr txBox="1"/>
          <p:nvPr/>
        </p:nvSpPr>
        <p:spPr>
          <a:xfrm>
            <a:off x="3035295" y="3094990"/>
            <a:ext cx="12217410" cy="962660"/>
          </a:xfrm>
          <a:prstGeom prst="rect">
            <a:avLst/>
          </a:prstGeom>
        </p:spPr>
        <p:txBody>
          <a:bodyPr lIns="0" tIns="0" rIns="0" bIns="0" rtlCol="0" anchor="t">
            <a:spAutoFit/>
          </a:bodyPr>
          <a:lstStyle/>
          <a:p>
            <a:pPr algn="ctr">
              <a:lnSpc>
                <a:spcPts val="7840"/>
              </a:lnSpc>
            </a:pPr>
            <a:r>
              <a:rPr lang="en-US" sz="5600">
                <a:solidFill>
                  <a:srgbClr val="FFFFFF"/>
                </a:solidFill>
                <a:latin typeface="Quicksand"/>
              </a:rPr>
              <a:t>Cymorth i Ferched Cymru </a:t>
            </a:r>
          </a:p>
        </p:txBody>
      </p:sp>
      <p:sp>
        <p:nvSpPr>
          <p:cNvPr id="15" name="TextBox 15"/>
          <p:cNvSpPr txBox="1"/>
          <p:nvPr/>
        </p:nvSpPr>
        <p:spPr>
          <a:xfrm>
            <a:off x="2833093" y="6417272"/>
            <a:ext cx="12621813" cy="935355"/>
          </a:xfrm>
          <a:prstGeom prst="rect">
            <a:avLst/>
          </a:prstGeom>
        </p:spPr>
        <p:txBody>
          <a:bodyPr lIns="0" tIns="0" rIns="0" bIns="0" rtlCol="0" anchor="t">
            <a:spAutoFit/>
          </a:bodyPr>
          <a:lstStyle/>
          <a:p>
            <a:pPr algn="ctr">
              <a:lnSpc>
                <a:spcPts val="2520"/>
              </a:lnSpc>
            </a:pPr>
            <a:r>
              <a:rPr lang="en-US" sz="1800">
                <a:solidFill>
                  <a:srgbClr val="FFFFFF"/>
                </a:solidFill>
                <a:latin typeface="Quicksand Light"/>
              </a:rPr>
              <a:t>Pendragon House, Caxton Place, Pentwyn, Cardiff, CF23 8XE</a:t>
            </a:r>
          </a:p>
          <a:p>
            <a:pPr algn="ctr">
              <a:lnSpc>
                <a:spcPts val="2520"/>
              </a:lnSpc>
            </a:pPr>
            <a:r>
              <a:rPr lang="en-US" sz="1800">
                <a:solidFill>
                  <a:srgbClr val="FFFFFF"/>
                </a:solidFill>
                <a:latin typeface="Quicksand Light"/>
              </a:rPr>
              <a:t>02920 541 551</a:t>
            </a:r>
          </a:p>
          <a:p>
            <a:pPr algn="ctr">
              <a:lnSpc>
                <a:spcPts val="2520"/>
              </a:lnSpc>
            </a:pPr>
            <a:r>
              <a:rPr lang="en-US" sz="1800">
                <a:solidFill>
                  <a:srgbClr val="FFFFFF"/>
                </a:solidFill>
                <a:latin typeface="Quicksand Light"/>
              </a:rPr>
              <a:t>info@welshwomensaid.org.uk</a:t>
            </a:r>
          </a:p>
        </p:txBody>
      </p:sp>
      <p:sp>
        <p:nvSpPr>
          <p:cNvPr id="16" name="TextBox 16"/>
          <p:cNvSpPr txBox="1"/>
          <p:nvPr/>
        </p:nvSpPr>
        <p:spPr>
          <a:xfrm>
            <a:off x="6084922" y="7462361"/>
            <a:ext cx="6048000" cy="415290"/>
          </a:xfrm>
          <a:prstGeom prst="rect">
            <a:avLst/>
          </a:prstGeom>
        </p:spPr>
        <p:txBody>
          <a:bodyPr lIns="0" tIns="0" rIns="0" bIns="0" rtlCol="0" anchor="t">
            <a:spAutoFit/>
          </a:bodyPr>
          <a:lstStyle/>
          <a:p>
            <a:pPr algn="ctr">
              <a:lnSpc>
                <a:spcPts val="3359"/>
              </a:lnSpc>
            </a:pPr>
            <a:r>
              <a:rPr lang="en-US" sz="2399">
                <a:solidFill>
                  <a:srgbClr val="FFFFFF"/>
                </a:solidFill>
                <a:latin typeface="Quicksand"/>
              </a:rPr>
              <a:t>www.welshwomensaid.org.uk</a:t>
            </a:r>
          </a:p>
        </p:txBody>
      </p:sp>
      <p:sp>
        <p:nvSpPr>
          <p:cNvPr id="17" name="TextBox 17"/>
          <p:cNvSpPr txBox="1"/>
          <p:nvPr/>
        </p:nvSpPr>
        <p:spPr>
          <a:xfrm>
            <a:off x="1028700" y="9924381"/>
            <a:ext cx="16230600" cy="188595"/>
          </a:xfrm>
          <a:prstGeom prst="rect">
            <a:avLst/>
          </a:prstGeom>
        </p:spPr>
        <p:txBody>
          <a:bodyPr lIns="0" tIns="0" rIns="0" bIns="0" rtlCol="0" anchor="t">
            <a:spAutoFit/>
          </a:bodyPr>
          <a:lstStyle/>
          <a:p>
            <a:pPr algn="ctr">
              <a:lnSpc>
                <a:spcPts val="1680"/>
              </a:lnSpc>
            </a:pPr>
            <a:r>
              <a:rPr lang="en-US" sz="1200">
                <a:solidFill>
                  <a:srgbClr val="343434"/>
                </a:solidFill>
                <a:latin typeface="Quicksand Medium"/>
              </a:rPr>
              <a:t>Welsh Women’s Aid is a registered charity in England and Wales, No. 1140962 and a company limited by guarantee registered in England and Wales, No. 07483469.</a:t>
            </a:r>
          </a:p>
        </p:txBody>
      </p:sp>
      <p:sp>
        <p:nvSpPr>
          <p:cNvPr id="18" name="TextBox 18"/>
          <p:cNvSpPr txBox="1"/>
          <p:nvPr/>
        </p:nvSpPr>
        <p:spPr>
          <a:xfrm>
            <a:off x="7526479" y="8995338"/>
            <a:ext cx="6048000" cy="415290"/>
          </a:xfrm>
          <a:prstGeom prst="rect">
            <a:avLst/>
          </a:prstGeom>
        </p:spPr>
        <p:txBody>
          <a:bodyPr lIns="0" tIns="0" rIns="0" bIns="0" rtlCol="0" anchor="t">
            <a:spAutoFit/>
          </a:bodyPr>
          <a:lstStyle/>
          <a:p>
            <a:pPr algn="ctr">
              <a:lnSpc>
                <a:spcPts val="3359"/>
              </a:lnSpc>
            </a:pPr>
            <a:r>
              <a:rPr lang="en-US" sz="2399">
                <a:solidFill>
                  <a:srgbClr val="343434"/>
                </a:solidFill>
                <a:latin typeface="Quicksand Medium"/>
              </a:rPr>
              <a:t>Workshop informed by</a:t>
            </a:r>
          </a:p>
        </p:txBody>
      </p:sp>
      <p:sp>
        <p:nvSpPr>
          <p:cNvPr id="19" name="Freeform 19"/>
          <p:cNvSpPr/>
          <p:nvPr/>
        </p:nvSpPr>
        <p:spPr>
          <a:xfrm>
            <a:off x="12485588" y="8919039"/>
            <a:ext cx="5408711" cy="722436"/>
          </a:xfrm>
          <a:custGeom>
            <a:avLst/>
            <a:gdLst/>
            <a:ahLst/>
            <a:cxnLst/>
            <a:rect l="l" t="t" r="r" b="b"/>
            <a:pathLst>
              <a:path w="5408711" h="722436">
                <a:moveTo>
                  <a:pt x="0" y="0"/>
                </a:moveTo>
                <a:lnTo>
                  <a:pt x="5408710" y="0"/>
                </a:lnTo>
                <a:lnTo>
                  <a:pt x="5408710" y="722436"/>
                </a:lnTo>
                <a:lnTo>
                  <a:pt x="0" y="722436"/>
                </a:lnTo>
                <a:lnTo>
                  <a:pt x="0" y="0"/>
                </a:lnTo>
                <a:close/>
              </a:path>
            </a:pathLst>
          </a:custGeom>
          <a:blipFill>
            <a:blip r:embed="rId9"/>
            <a:stretch>
              <a:fillRect t="-25" b="-25"/>
            </a:stretch>
          </a:blipFill>
        </p:spPr>
        <p:txBody>
          <a:bodyPr/>
          <a:lstStyle/>
          <a:p>
            <a:endParaRPr lang="en-GB"/>
          </a:p>
        </p:txBody>
      </p:sp>
      <p:grpSp>
        <p:nvGrpSpPr>
          <p:cNvPr id="20" name="Group 20"/>
          <p:cNvGrpSpPr/>
          <p:nvPr/>
        </p:nvGrpSpPr>
        <p:grpSpPr>
          <a:xfrm>
            <a:off x="1028700" y="8675370"/>
            <a:ext cx="2735382" cy="1120292"/>
            <a:chOff x="0" y="0"/>
            <a:chExt cx="3647176" cy="1493722"/>
          </a:xfrm>
        </p:grpSpPr>
        <p:sp>
          <p:nvSpPr>
            <p:cNvPr id="21" name="Freeform 21"/>
            <p:cNvSpPr/>
            <p:nvPr/>
          </p:nvSpPr>
          <p:spPr>
            <a:xfrm>
              <a:off x="0" y="880465"/>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2" name="Freeform 22"/>
            <p:cNvSpPr/>
            <p:nvPr/>
          </p:nvSpPr>
          <p:spPr>
            <a:xfrm>
              <a:off x="1528235" y="880465"/>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3" name="Freeform 23"/>
            <p:cNvSpPr/>
            <p:nvPr/>
          </p:nvSpPr>
          <p:spPr>
            <a:xfrm>
              <a:off x="2285076" y="880465"/>
              <a:ext cx="613257" cy="613257"/>
            </a:xfrm>
            <a:custGeom>
              <a:avLst/>
              <a:gdLst/>
              <a:ahLst/>
              <a:cxnLst/>
              <a:rect l="l" t="t" r="r" b="b"/>
              <a:pathLst>
                <a:path w="613257" h="613257">
                  <a:moveTo>
                    <a:pt x="0" y="0"/>
                  </a:moveTo>
                  <a:lnTo>
                    <a:pt x="613258" y="0"/>
                  </a:lnTo>
                  <a:lnTo>
                    <a:pt x="613258" y="613257"/>
                  </a:lnTo>
                  <a:lnTo>
                    <a:pt x="0" y="613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4" name="Freeform 24"/>
            <p:cNvSpPr/>
            <p:nvPr/>
          </p:nvSpPr>
          <p:spPr>
            <a:xfrm>
              <a:off x="3033919" y="880465"/>
              <a:ext cx="613257" cy="613257"/>
            </a:xfrm>
            <a:custGeom>
              <a:avLst/>
              <a:gdLst/>
              <a:ahLst/>
              <a:cxnLst/>
              <a:rect l="l" t="t" r="r" b="b"/>
              <a:pathLst>
                <a:path w="613257" h="613257">
                  <a:moveTo>
                    <a:pt x="0" y="0"/>
                  </a:moveTo>
                  <a:lnTo>
                    <a:pt x="613257" y="0"/>
                  </a:lnTo>
                  <a:lnTo>
                    <a:pt x="613257" y="613257"/>
                  </a:lnTo>
                  <a:lnTo>
                    <a:pt x="0" y="61325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5" name="TextBox 25"/>
            <p:cNvSpPr txBox="1"/>
            <p:nvPr/>
          </p:nvSpPr>
          <p:spPr>
            <a:xfrm>
              <a:off x="313904" y="-38100"/>
              <a:ext cx="3041918" cy="815340"/>
            </a:xfrm>
            <a:prstGeom prst="rect">
              <a:avLst/>
            </a:prstGeom>
          </p:spPr>
          <p:txBody>
            <a:bodyPr lIns="0" tIns="0" rIns="0" bIns="0" rtlCol="0" anchor="t">
              <a:spAutoFit/>
            </a:bodyPr>
            <a:lstStyle/>
            <a:p>
              <a:pPr algn="ctr">
                <a:lnSpc>
                  <a:spcPts val="2520"/>
                </a:lnSpc>
              </a:pPr>
              <a:r>
                <a:rPr lang="en-US" sz="1800">
                  <a:solidFill>
                    <a:srgbClr val="343434"/>
                  </a:solidFill>
                  <a:latin typeface="Quicksand Medium"/>
                </a:rPr>
                <a:t>Follow us:</a:t>
              </a:r>
            </a:p>
            <a:p>
              <a:pPr algn="ctr">
                <a:lnSpc>
                  <a:spcPts val="2520"/>
                </a:lnSpc>
              </a:pPr>
              <a:r>
                <a:rPr lang="en-US" sz="1800">
                  <a:solidFill>
                    <a:srgbClr val="343434"/>
                  </a:solidFill>
                  <a:latin typeface="Quicksand Medium"/>
                </a:rPr>
                <a:t>@welshwomensaid</a:t>
              </a:r>
            </a:p>
          </p:txBody>
        </p:sp>
        <p:grpSp>
          <p:nvGrpSpPr>
            <p:cNvPr id="26" name="Group 26"/>
            <p:cNvGrpSpPr/>
            <p:nvPr/>
          </p:nvGrpSpPr>
          <p:grpSpPr>
            <a:xfrm>
              <a:off x="776797" y="893145"/>
              <a:ext cx="587897" cy="587897"/>
              <a:chOff x="0" y="0"/>
              <a:chExt cx="142459" cy="142459"/>
            </a:xfrm>
          </p:grpSpPr>
          <p:sp>
            <p:nvSpPr>
              <p:cNvPr id="27" name="Freeform 27"/>
              <p:cNvSpPr/>
              <p:nvPr/>
            </p:nvSpPr>
            <p:spPr>
              <a:xfrm>
                <a:off x="0" y="0"/>
                <a:ext cx="142459" cy="142459"/>
              </a:xfrm>
              <a:custGeom>
                <a:avLst/>
                <a:gdLst/>
                <a:ahLst/>
                <a:cxnLst/>
                <a:rect l="l" t="t" r="r" b="b"/>
                <a:pathLst>
                  <a:path w="142459" h="142459">
                    <a:moveTo>
                      <a:pt x="71229" y="0"/>
                    </a:moveTo>
                    <a:lnTo>
                      <a:pt x="71229" y="0"/>
                    </a:lnTo>
                    <a:cubicBezTo>
                      <a:pt x="90120" y="0"/>
                      <a:pt x="108238" y="7504"/>
                      <a:pt x="121596" y="20863"/>
                    </a:cubicBezTo>
                    <a:cubicBezTo>
                      <a:pt x="134954" y="34221"/>
                      <a:pt x="142459" y="52338"/>
                      <a:pt x="142459" y="71229"/>
                    </a:cubicBezTo>
                    <a:lnTo>
                      <a:pt x="142459" y="71229"/>
                    </a:lnTo>
                    <a:cubicBezTo>
                      <a:pt x="142459" y="110568"/>
                      <a:pt x="110568" y="142459"/>
                      <a:pt x="71229" y="142459"/>
                    </a:cubicBezTo>
                    <a:lnTo>
                      <a:pt x="71229" y="142459"/>
                    </a:lnTo>
                    <a:cubicBezTo>
                      <a:pt x="31890" y="142459"/>
                      <a:pt x="0" y="110568"/>
                      <a:pt x="0" y="71229"/>
                    </a:cubicBezTo>
                    <a:lnTo>
                      <a:pt x="0" y="71229"/>
                    </a:lnTo>
                    <a:cubicBezTo>
                      <a:pt x="0" y="31890"/>
                      <a:pt x="31890" y="0"/>
                      <a:pt x="71229" y="0"/>
                    </a:cubicBezTo>
                    <a:close/>
                  </a:path>
                </a:pathLst>
              </a:custGeom>
              <a:solidFill>
                <a:srgbClr val="000000"/>
              </a:solidFill>
            </p:spPr>
            <p:txBody>
              <a:bodyPr/>
              <a:lstStyle/>
              <a:p>
                <a:endParaRPr lang="en-GB"/>
              </a:p>
            </p:txBody>
          </p:sp>
          <p:sp>
            <p:nvSpPr>
              <p:cNvPr id="28" name="TextBox 28"/>
              <p:cNvSpPr txBox="1"/>
              <p:nvPr/>
            </p:nvSpPr>
            <p:spPr>
              <a:xfrm>
                <a:off x="0" y="-28575"/>
                <a:ext cx="142459" cy="171034"/>
              </a:xfrm>
              <a:prstGeom prst="rect">
                <a:avLst/>
              </a:prstGeom>
            </p:spPr>
            <p:txBody>
              <a:bodyPr lIns="50800" tIns="50800" rIns="50800" bIns="50800" rtlCol="0" anchor="ctr"/>
              <a:lstStyle/>
              <a:p>
                <a:pPr algn="ctr">
                  <a:lnSpc>
                    <a:spcPts val="1400"/>
                  </a:lnSpc>
                </a:pPr>
                <a:endParaRPr/>
              </a:p>
            </p:txBody>
          </p:sp>
        </p:grpSp>
        <p:sp>
          <p:nvSpPr>
            <p:cNvPr id="29" name="Freeform 29">
              <a:hlinkClick r:id="rId18" tooltip="https://twitter.com/WelshWomensAid"/>
            </p:cNvPr>
            <p:cNvSpPr/>
            <p:nvPr/>
          </p:nvSpPr>
          <p:spPr>
            <a:xfrm>
              <a:off x="884432" y="996653"/>
              <a:ext cx="372628" cy="380881"/>
            </a:xfrm>
            <a:custGeom>
              <a:avLst/>
              <a:gdLst/>
              <a:ahLst/>
              <a:cxnLst/>
              <a:rect l="l" t="t" r="r" b="b"/>
              <a:pathLst>
                <a:path w="372628" h="380881">
                  <a:moveTo>
                    <a:pt x="0" y="0"/>
                  </a:moveTo>
                  <a:lnTo>
                    <a:pt x="372628" y="0"/>
                  </a:lnTo>
                  <a:lnTo>
                    <a:pt x="372628" y="380881"/>
                  </a:lnTo>
                  <a:lnTo>
                    <a:pt x="0" y="380881"/>
                  </a:lnTo>
                  <a:lnTo>
                    <a:pt x="0" y="0"/>
                  </a:lnTo>
                  <a:close/>
                </a:path>
              </a:pathLst>
            </a:custGeom>
            <a:blipFill>
              <a:blip r:embed="rId19"/>
              <a:stretch>
                <a:fillRect/>
              </a:stretch>
            </a:blipFill>
          </p:spPr>
          <p:txBody>
            <a:bodyPr/>
            <a:lstStyle/>
            <a:p>
              <a:endParaRPr lang="en-GB"/>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9076851" y="2486587"/>
            <a:ext cx="8335834" cy="6347460"/>
          </a:xfrm>
          <a:prstGeom prst="rect">
            <a:avLst/>
          </a:prstGeom>
        </p:spPr>
        <p:txBody>
          <a:bodyPr lIns="0" tIns="0" rIns="0" bIns="0" rtlCol="0" anchor="t">
            <a:spAutoFit/>
          </a:bodyPr>
          <a:lstStyle/>
          <a:p>
            <a:pPr marL="651053" lvl="1" indent="-325526" algn="l">
              <a:lnSpc>
                <a:spcPts val="5040"/>
              </a:lnSpc>
              <a:buFont typeface="Arial"/>
              <a:buChar char="•"/>
            </a:pPr>
            <a:r>
              <a:rPr lang="en-US" sz="3600">
                <a:solidFill>
                  <a:srgbClr val="FFFFFF"/>
                </a:solidFill>
                <a:latin typeface="Quicksand Medium"/>
              </a:rPr>
              <a:t>Cyswllt rhwng dau berson sydd â phethau’n gyffredin (ffrindiau, partneriaid, aelodau o’r teulu) </a:t>
            </a:r>
          </a:p>
          <a:p>
            <a:pPr algn="l">
              <a:lnSpc>
                <a:spcPts val="5040"/>
              </a:lnSpc>
            </a:pPr>
            <a:endParaRPr lang="en-US" sz="3600">
              <a:solidFill>
                <a:srgbClr val="FFFFFF"/>
              </a:solidFill>
              <a:latin typeface="Quicksand Medium"/>
            </a:endParaRPr>
          </a:p>
          <a:p>
            <a:pPr marL="651053" lvl="1" indent="-325526" algn="l">
              <a:lnSpc>
                <a:spcPts val="5040"/>
              </a:lnSpc>
              <a:buFont typeface="Arial"/>
              <a:buChar char="•"/>
            </a:pPr>
            <a:r>
              <a:rPr lang="en-US" sz="3600">
                <a:solidFill>
                  <a:srgbClr val="FFFFFF"/>
                </a:solidFill>
                <a:latin typeface="Quicksand Medium"/>
              </a:rPr>
              <a:t>Gall perthynas fod yn rhamantaidd, yn blatonig neu o fudd i’r ddwy ochr </a:t>
            </a:r>
          </a:p>
          <a:p>
            <a:pPr algn="l">
              <a:lnSpc>
                <a:spcPts val="5040"/>
              </a:lnSpc>
            </a:pPr>
            <a:endParaRPr lang="en-US" sz="3600">
              <a:solidFill>
                <a:srgbClr val="FFFFFF"/>
              </a:solidFill>
              <a:latin typeface="Quicksand Medium"/>
            </a:endParaRPr>
          </a:p>
          <a:p>
            <a:pPr marL="651510" lvl="1" indent="-325755" algn="l">
              <a:lnSpc>
                <a:spcPts val="5040"/>
              </a:lnSpc>
              <a:buFont typeface="Arial"/>
              <a:buChar char="•"/>
            </a:pPr>
            <a:r>
              <a:rPr lang="en-US" sz="3600">
                <a:solidFill>
                  <a:srgbClr val="FFFFFF"/>
                </a:solidFill>
                <a:latin typeface="Quicksand Medium"/>
              </a:rPr>
              <a:t>Mae perthynas yn seiliedig ar gysylltiad </a:t>
            </a:r>
          </a:p>
        </p:txBody>
      </p:sp>
      <p:sp>
        <p:nvSpPr>
          <p:cNvPr id="3" name="TextBox 3"/>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Beth yw perthynas? </a:t>
            </a:r>
          </a:p>
        </p:txBody>
      </p:sp>
      <p:sp>
        <p:nvSpPr>
          <p:cNvPr id="4" name="Freeform 4"/>
          <p:cNvSpPr/>
          <p:nvPr/>
        </p:nvSpPr>
        <p:spPr>
          <a:xfrm>
            <a:off x="663201" y="5553291"/>
            <a:ext cx="4441599" cy="2883001"/>
          </a:xfrm>
          <a:custGeom>
            <a:avLst/>
            <a:gdLst/>
            <a:ahLst/>
            <a:cxnLst/>
            <a:rect l="l" t="t" r="r" b="b"/>
            <a:pathLst>
              <a:path w="4441599" h="2883001">
                <a:moveTo>
                  <a:pt x="0" y="0"/>
                </a:moveTo>
                <a:lnTo>
                  <a:pt x="4441599" y="0"/>
                </a:lnTo>
                <a:lnTo>
                  <a:pt x="4441599" y="2883001"/>
                </a:lnTo>
                <a:lnTo>
                  <a:pt x="0" y="28830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663201" y="2703918"/>
            <a:ext cx="4202967" cy="2728108"/>
          </a:xfrm>
          <a:custGeom>
            <a:avLst/>
            <a:gdLst/>
            <a:ahLst/>
            <a:cxnLst/>
            <a:rect l="l" t="t" r="r" b="b"/>
            <a:pathLst>
              <a:path w="4202967" h="2728108">
                <a:moveTo>
                  <a:pt x="0" y="0"/>
                </a:moveTo>
                <a:lnTo>
                  <a:pt x="4202968" y="0"/>
                </a:lnTo>
                <a:lnTo>
                  <a:pt x="4202968" y="2728108"/>
                </a:lnTo>
                <a:lnTo>
                  <a:pt x="0" y="2728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flipH="1">
            <a:off x="4515594" y="3731957"/>
            <a:ext cx="4281412" cy="2779026"/>
          </a:xfrm>
          <a:custGeom>
            <a:avLst/>
            <a:gdLst/>
            <a:ahLst/>
            <a:cxnLst/>
            <a:rect l="l" t="t" r="r" b="b"/>
            <a:pathLst>
              <a:path w="4281412" h="2779026">
                <a:moveTo>
                  <a:pt x="4281412" y="0"/>
                </a:moveTo>
                <a:lnTo>
                  <a:pt x="0" y="0"/>
                </a:lnTo>
                <a:lnTo>
                  <a:pt x="0" y="2779025"/>
                </a:lnTo>
                <a:lnTo>
                  <a:pt x="4281412" y="2779025"/>
                </a:lnTo>
                <a:lnTo>
                  <a:pt x="428141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 name="Freeform 7"/>
          <p:cNvSpPr/>
          <p:nvPr/>
        </p:nvSpPr>
        <p:spPr>
          <a:xfrm>
            <a:off x="3302888" y="2983382"/>
            <a:ext cx="999032" cy="1539934"/>
          </a:xfrm>
          <a:custGeom>
            <a:avLst/>
            <a:gdLst/>
            <a:ahLst/>
            <a:cxnLst/>
            <a:rect l="l" t="t" r="r" b="b"/>
            <a:pathLst>
              <a:path w="999032" h="1539934">
                <a:moveTo>
                  <a:pt x="0" y="0"/>
                </a:moveTo>
                <a:lnTo>
                  <a:pt x="999032" y="0"/>
                </a:lnTo>
                <a:lnTo>
                  <a:pt x="999032" y="1539934"/>
                </a:lnTo>
                <a:lnTo>
                  <a:pt x="0" y="15399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8" name="Freeform 8"/>
          <p:cNvSpPr/>
          <p:nvPr/>
        </p:nvSpPr>
        <p:spPr>
          <a:xfrm>
            <a:off x="4919137" y="4120451"/>
            <a:ext cx="1017526" cy="1568441"/>
          </a:xfrm>
          <a:custGeom>
            <a:avLst/>
            <a:gdLst/>
            <a:ahLst/>
            <a:cxnLst/>
            <a:rect l="l" t="t" r="r" b="b"/>
            <a:pathLst>
              <a:path w="1017526" h="1568441">
                <a:moveTo>
                  <a:pt x="0" y="0"/>
                </a:moveTo>
                <a:lnTo>
                  <a:pt x="1017526" y="0"/>
                </a:lnTo>
                <a:lnTo>
                  <a:pt x="1017526" y="1568441"/>
                </a:lnTo>
                <a:lnTo>
                  <a:pt x="0" y="156844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9" name="Freeform 9"/>
          <p:cNvSpPr/>
          <p:nvPr/>
        </p:nvSpPr>
        <p:spPr>
          <a:xfrm>
            <a:off x="3984406" y="6194989"/>
            <a:ext cx="798084" cy="1230187"/>
          </a:xfrm>
          <a:custGeom>
            <a:avLst/>
            <a:gdLst/>
            <a:ahLst/>
            <a:cxnLst/>
            <a:rect l="l" t="t" r="r" b="b"/>
            <a:pathLst>
              <a:path w="798084" h="1230187">
                <a:moveTo>
                  <a:pt x="0" y="0"/>
                </a:moveTo>
                <a:lnTo>
                  <a:pt x="798084" y="0"/>
                </a:lnTo>
                <a:lnTo>
                  <a:pt x="798084" y="1230187"/>
                </a:lnTo>
                <a:lnTo>
                  <a:pt x="0" y="12301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TextBox 2"/>
          <p:cNvSpPr txBox="1"/>
          <p:nvPr/>
        </p:nvSpPr>
        <p:spPr>
          <a:xfrm>
            <a:off x="1028700" y="4067175"/>
            <a:ext cx="10898845" cy="2124075"/>
          </a:xfrm>
          <a:prstGeom prst="rect">
            <a:avLst/>
          </a:prstGeom>
        </p:spPr>
        <p:txBody>
          <a:bodyPr lIns="0" tIns="0" rIns="0" bIns="0" rtlCol="0" anchor="t">
            <a:spAutoFit/>
          </a:bodyPr>
          <a:lstStyle/>
          <a:p>
            <a:pPr algn="l">
              <a:lnSpc>
                <a:spcPts val="16560"/>
              </a:lnSpc>
            </a:pPr>
            <a:r>
              <a:rPr lang="en-US" sz="13800">
                <a:solidFill>
                  <a:srgbClr val="FFFFFF"/>
                </a:solidFill>
                <a:latin typeface="Bobby Jones"/>
              </a:rPr>
              <a:t>Gwaith grwp  </a:t>
            </a:r>
          </a:p>
        </p:txBody>
      </p:sp>
      <p:grpSp>
        <p:nvGrpSpPr>
          <p:cNvPr id="3" name="Group 3"/>
          <p:cNvGrpSpPr/>
          <p:nvPr/>
        </p:nvGrpSpPr>
        <p:grpSpPr>
          <a:xfrm>
            <a:off x="11369704" y="0"/>
            <a:ext cx="6918296" cy="10287000"/>
            <a:chOff x="0" y="0"/>
            <a:chExt cx="9224395" cy="13716000"/>
          </a:xfrm>
        </p:grpSpPr>
        <p:grpSp>
          <p:nvGrpSpPr>
            <p:cNvPr id="4" name="Group 4"/>
            <p:cNvGrpSpPr/>
            <p:nvPr/>
          </p:nvGrpSpPr>
          <p:grpSpPr>
            <a:xfrm>
              <a:off x="1827179" y="0"/>
              <a:ext cx="7397216" cy="13716000"/>
              <a:chOff x="0" y="0"/>
              <a:chExt cx="1876701" cy="3479800"/>
            </a:xfrm>
          </p:grpSpPr>
          <p:sp>
            <p:nvSpPr>
              <p:cNvPr id="5" name="Freeform 5"/>
              <p:cNvSpPr/>
              <p:nvPr/>
            </p:nvSpPr>
            <p:spPr>
              <a:xfrm>
                <a:off x="0" y="0"/>
                <a:ext cx="1876701" cy="3479800"/>
              </a:xfrm>
              <a:custGeom>
                <a:avLst/>
                <a:gdLst/>
                <a:ahLst/>
                <a:cxnLst/>
                <a:rect l="l" t="t" r="r" b="b"/>
                <a:pathLst>
                  <a:path w="1876701" h="3479800">
                    <a:moveTo>
                      <a:pt x="0" y="0"/>
                    </a:moveTo>
                    <a:lnTo>
                      <a:pt x="1876701" y="0"/>
                    </a:lnTo>
                    <a:lnTo>
                      <a:pt x="1876701" y="3479800"/>
                    </a:lnTo>
                    <a:lnTo>
                      <a:pt x="0" y="3479800"/>
                    </a:lnTo>
                    <a:close/>
                  </a:path>
                </a:pathLst>
              </a:custGeom>
              <a:solidFill>
                <a:srgbClr val="660087"/>
              </a:solidFill>
            </p:spPr>
            <p:txBody>
              <a:bodyPr/>
              <a:lstStyle/>
              <a:p>
                <a:endParaRPr lang="en-GB"/>
              </a:p>
            </p:txBody>
          </p:sp>
        </p:grpSp>
        <p:sp>
          <p:nvSpPr>
            <p:cNvPr id="6" name="Freeform 6"/>
            <p:cNvSpPr/>
            <p:nvPr/>
          </p:nvSpPr>
          <p:spPr>
            <a:xfrm>
              <a:off x="5906772" y="1773767"/>
              <a:ext cx="3293262" cy="6480879"/>
            </a:xfrm>
            <a:custGeom>
              <a:avLst/>
              <a:gdLst/>
              <a:ahLst/>
              <a:cxnLst/>
              <a:rect l="l" t="t" r="r" b="b"/>
              <a:pathLst>
                <a:path w="3293262" h="6480879">
                  <a:moveTo>
                    <a:pt x="0" y="0"/>
                  </a:moveTo>
                  <a:lnTo>
                    <a:pt x="3293262" y="0"/>
                  </a:lnTo>
                  <a:lnTo>
                    <a:pt x="3293262" y="6480879"/>
                  </a:lnTo>
                  <a:lnTo>
                    <a:pt x="0" y="6480879"/>
                  </a:lnTo>
                  <a:lnTo>
                    <a:pt x="0" y="0"/>
                  </a:lnTo>
                  <a:close/>
                </a:path>
              </a:pathLst>
            </a:custGeom>
            <a:blipFill>
              <a:blip r:embed="rId2">
                <a:alphaModFix amt="9999"/>
              </a:blip>
              <a:stretch>
                <a:fillRect r="-97038"/>
              </a:stretch>
            </a:blipFill>
          </p:spPr>
          <p:txBody>
            <a:bodyPr/>
            <a:lstStyle/>
            <a:p>
              <a:endParaRPr lang="en-GB"/>
            </a:p>
          </p:txBody>
        </p:sp>
        <p:sp>
          <p:nvSpPr>
            <p:cNvPr id="7" name="Freeform 7"/>
            <p:cNvSpPr/>
            <p:nvPr/>
          </p:nvSpPr>
          <p:spPr>
            <a:xfrm>
              <a:off x="2799540" y="8030070"/>
              <a:ext cx="4377627" cy="5664772"/>
            </a:xfrm>
            <a:custGeom>
              <a:avLst/>
              <a:gdLst/>
              <a:ahLst/>
              <a:cxnLst/>
              <a:rect l="l" t="t" r="r" b="b"/>
              <a:pathLst>
                <a:path w="4377627" h="5664772">
                  <a:moveTo>
                    <a:pt x="0" y="0"/>
                  </a:moveTo>
                  <a:lnTo>
                    <a:pt x="4377627" y="0"/>
                  </a:lnTo>
                  <a:lnTo>
                    <a:pt x="4377627" y="5664772"/>
                  </a:lnTo>
                  <a:lnTo>
                    <a:pt x="0" y="5664772"/>
                  </a:lnTo>
                  <a:lnTo>
                    <a:pt x="0" y="0"/>
                  </a:lnTo>
                  <a:close/>
                </a:path>
              </a:pathLst>
            </a:custGeom>
            <a:blipFill>
              <a:blip r:embed="rId3">
                <a:alphaModFix amt="9999"/>
              </a:blip>
              <a:stretch>
                <a:fillRect b="-21937"/>
              </a:stretch>
            </a:blipFill>
          </p:spPr>
          <p:txBody>
            <a:bodyPr/>
            <a:lstStyle/>
            <a:p>
              <a:endParaRPr lang="en-GB"/>
            </a:p>
          </p:txBody>
        </p:sp>
        <p:sp>
          <p:nvSpPr>
            <p:cNvPr id="8" name="Freeform 8"/>
            <p:cNvSpPr/>
            <p:nvPr/>
          </p:nvSpPr>
          <p:spPr>
            <a:xfrm>
              <a:off x="0" y="0"/>
              <a:ext cx="5200829" cy="7185947"/>
            </a:xfrm>
            <a:custGeom>
              <a:avLst/>
              <a:gdLst/>
              <a:ahLst/>
              <a:cxnLst/>
              <a:rect l="l" t="t" r="r" b="b"/>
              <a:pathLst>
                <a:path w="5200829" h="7185947">
                  <a:moveTo>
                    <a:pt x="0" y="0"/>
                  </a:moveTo>
                  <a:lnTo>
                    <a:pt x="5200829" y="0"/>
                  </a:lnTo>
                  <a:lnTo>
                    <a:pt x="5200829" y="7185947"/>
                  </a:lnTo>
                  <a:lnTo>
                    <a:pt x="0" y="7185947"/>
                  </a:lnTo>
                  <a:lnTo>
                    <a:pt x="0" y="0"/>
                  </a:lnTo>
                  <a:close/>
                </a:path>
              </a:pathLst>
            </a:custGeom>
            <a:blipFill>
              <a:blip r:embed="rId4">
                <a:alphaModFix amt="9999"/>
              </a:blip>
              <a:stretch>
                <a:fillRect/>
              </a:stretch>
            </a:blipFill>
          </p:spPr>
          <p:txBody>
            <a:bodyPr/>
            <a:lstStyle/>
            <a:p>
              <a:endParaRPr lang="en-GB"/>
            </a:p>
          </p:txBody>
        </p:sp>
      </p:grpSp>
      <p:sp>
        <p:nvSpPr>
          <p:cNvPr id="9" name="TextBox 9"/>
          <p:cNvSpPr txBox="1"/>
          <p:nvPr/>
        </p:nvSpPr>
        <p:spPr>
          <a:xfrm>
            <a:off x="8598545" y="3504324"/>
            <a:ext cx="545455" cy="1802787"/>
          </a:xfrm>
          <a:prstGeom prst="rect">
            <a:avLst/>
          </a:prstGeom>
        </p:spPr>
        <p:txBody>
          <a:bodyPr lIns="0" tIns="0" rIns="0" bIns="0" rtlCol="0" anchor="t">
            <a:spAutoFit/>
          </a:bodyPr>
          <a:lstStyle/>
          <a:p>
            <a:pPr algn="ctr">
              <a:lnSpc>
                <a:spcPts val="14558"/>
              </a:lnSpc>
            </a:pPr>
            <a:r>
              <a:rPr lang="en-US" sz="10399">
                <a:solidFill>
                  <a:srgbClr val="FFFFFF"/>
                </a:solidFill>
                <a:latin typeface="Bobby Jone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866586">
            <a:off x="12192974" y="-176731"/>
            <a:ext cx="4732296" cy="7511580"/>
          </a:xfrm>
          <a:custGeom>
            <a:avLst/>
            <a:gdLst/>
            <a:ahLst/>
            <a:cxnLst/>
            <a:rect l="l" t="t" r="r" b="b"/>
            <a:pathLst>
              <a:path w="4732296" h="7511580">
                <a:moveTo>
                  <a:pt x="0" y="0"/>
                </a:moveTo>
                <a:lnTo>
                  <a:pt x="4732296" y="0"/>
                </a:lnTo>
                <a:lnTo>
                  <a:pt x="4732296" y="7511580"/>
                </a:lnTo>
                <a:lnTo>
                  <a:pt x="0" y="7511580"/>
                </a:lnTo>
                <a:lnTo>
                  <a:pt x="0" y="0"/>
                </a:lnTo>
                <a:close/>
              </a:path>
            </a:pathLst>
          </a:custGeom>
          <a:blipFill>
            <a:blip r:embed="rId3"/>
            <a:stretch>
              <a:fillRect/>
            </a:stretch>
          </a:blipFill>
        </p:spPr>
        <p:txBody>
          <a:bodyPr/>
          <a:lstStyle/>
          <a:p>
            <a:endParaRPr lang="en-GB"/>
          </a:p>
        </p:txBody>
      </p:sp>
      <p:sp>
        <p:nvSpPr>
          <p:cNvPr id="3" name="Freeform 3"/>
          <p:cNvSpPr/>
          <p:nvPr/>
        </p:nvSpPr>
        <p:spPr>
          <a:xfrm rot="-1026094">
            <a:off x="12896981" y="5297388"/>
            <a:ext cx="5920769" cy="8691037"/>
          </a:xfrm>
          <a:custGeom>
            <a:avLst/>
            <a:gdLst/>
            <a:ahLst/>
            <a:cxnLst/>
            <a:rect l="l" t="t" r="r" b="b"/>
            <a:pathLst>
              <a:path w="5920769" h="8691037">
                <a:moveTo>
                  <a:pt x="0" y="0"/>
                </a:moveTo>
                <a:lnTo>
                  <a:pt x="5920769" y="0"/>
                </a:lnTo>
                <a:lnTo>
                  <a:pt x="5920769" y="8691037"/>
                </a:lnTo>
                <a:lnTo>
                  <a:pt x="0" y="86910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28700" y="2087515"/>
            <a:ext cx="9791006" cy="6974205"/>
          </a:xfrm>
          <a:prstGeom prst="rect">
            <a:avLst/>
          </a:prstGeom>
        </p:spPr>
        <p:txBody>
          <a:bodyPr lIns="0" tIns="0" rIns="0" bIns="0" rtlCol="0" anchor="t">
            <a:spAutoFit/>
          </a:bodyPr>
          <a:lstStyle/>
          <a:p>
            <a:pPr marL="712472" lvl="1" indent="-356236" algn="l">
              <a:lnSpc>
                <a:spcPts val="4620"/>
              </a:lnSpc>
              <a:buFont typeface="Arial"/>
              <a:buChar char="•"/>
            </a:pPr>
            <a:r>
              <a:rPr lang="en-US" sz="3300">
                <a:solidFill>
                  <a:srgbClr val="FFFFFF"/>
                </a:solidFill>
                <a:latin typeface="Quicksand Medium"/>
              </a:rPr>
              <a:t>Rhannwch y grŵp yn ddau dîm.</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Mae gan bob tîm siart troi a sharpie.</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Mae gan y plant a’r bobl ifanc 2 funud i restru cynifer o bobl â phosib y gallen nhw gael perthynas â nhw.</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Rhaid i bob unigolyn wneud ei ffordd at y siart troi i nodi math o berthynas, ac ar ôl gwneud hyn, mae’n pasio’r sharpie’n ôl i aelod nesaf y tîm.</a:t>
            </a:r>
          </a:p>
          <a:p>
            <a:pPr algn="l">
              <a:lnSpc>
                <a:spcPts val="2379"/>
              </a:lnSpc>
            </a:pPr>
            <a:endParaRPr lang="en-US" sz="3300">
              <a:solidFill>
                <a:srgbClr val="FFFFFF"/>
              </a:solidFill>
              <a:latin typeface="Quicksand Medium"/>
            </a:endParaRPr>
          </a:p>
          <a:p>
            <a:pPr marL="712472" lvl="1" indent="-356236" algn="l">
              <a:lnSpc>
                <a:spcPts val="4620"/>
              </a:lnSpc>
              <a:buFont typeface="Arial"/>
              <a:buChar char="•"/>
            </a:pPr>
            <a:r>
              <a:rPr lang="en-US" sz="3300">
                <a:solidFill>
                  <a:srgbClr val="FFFFFF"/>
                </a:solidFill>
                <a:latin typeface="Quicksand Medium"/>
              </a:rPr>
              <a:t>Barod…! </a:t>
            </a:r>
          </a:p>
        </p:txBody>
      </p:sp>
      <p:sp>
        <p:nvSpPr>
          <p:cNvPr id="5" name="TextBox 5"/>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Mathau o berthynas </a:t>
            </a:r>
          </a:p>
        </p:txBody>
      </p:sp>
      <p:sp>
        <p:nvSpPr>
          <p:cNvPr id="6" name="Freeform 6"/>
          <p:cNvSpPr/>
          <p:nvPr/>
        </p:nvSpPr>
        <p:spPr>
          <a:xfrm rot="798245">
            <a:off x="12954034" y="2351561"/>
            <a:ext cx="1955698" cy="2060601"/>
          </a:xfrm>
          <a:custGeom>
            <a:avLst/>
            <a:gdLst/>
            <a:ahLst/>
            <a:cxnLst/>
            <a:rect l="l" t="t" r="r" b="b"/>
            <a:pathLst>
              <a:path w="1955698" h="2060601">
                <a:moveTo>
                  <a:pt x="0" y="0"/>
                </a:moveTo>
                <a:lnTo>
                  <a:pt x="1955698" y="0"/>
                </a:lnTo>
                <a:lnTo>
                  <a:pt x="1955698" y="2060601"/>
                </a:lnTo>
                <a:lnTo>
                  <a:pt x="0" y="20606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rot="-1015388">
            <a:off x="12276918" y="5605353"/>
            <a:ext cx="5666321" cy="3479804"/>
          </a:xfrm>
          <a:prstGeom prst="rect">
            <a:avLst/>
          </a:prstGeom>
        </p:spPr>
        <p:txBody>
          <a:bodyPr lIns="0" tIns="0" rIns="0" bIns="0" rtlCol="0" anchor="t">
            <a:spAutoFit/>
          </a:bodyPr>
          <a:lstStyle/>
          <a:p>
            <a:pPr algn="ctr">
              <a:lnSpc>
                <a:spcPts val="3920"/>
              </a:lnSpc>
            </a:pPr>
            <a:r>
              <a:rPr lang="en-US" sz="2800">
                <a:solidFill>
                  <a:srgbClr val="000000"/>
                </a:solidFill>
                <a:latin typeface="IreneFlorentina"/>
              </a:rPr>
              <a:t>Rheolau...</a:t>
            </a:r>
          </a:p>
          <a:p>
            <a:pPr algn="ctr">
              <a:lnSpc>
                <a:spcPts val="560"/>
              </a:lnSpc>
            </a:pPr>
            <a:r>
              <a:rPr lang="en-US" sz="400">
                <a:solidFill>
                  <a:srgbClr val="000000"/>
                </a:solidFill>
                <a:latin typeface="IreneFlorentina"/>
              </a:rPr>
              <a:t> </a:t>
            </a:r>
          </a:p>
          <a:p>
            <a:pPr marL="518161" lvl="1" indent="-259080" algn="l">
              <a:lnSpc>
                <a:spcPts val="3120"/>
              </a:lnSpc>
              <a:buFont typeface="Arial"/>
              <a:buChar char="•"/>
            </a:pPr>
            <a:r>
              <a:rPr lang="en-US" sz="2400">
                <a:solidFill>
                  <a:srgbClr val="000000"/>
                </a:solidFill>
                <a:latin typeface="IreneFlorentina"/>
              </a:rPr>
              <a:t>Dim cyswllt corfforol gyda neb arall.</a:t>
            </a:r>
          </a:p>
          <a:p>
            <a:pPr algn="l">
              <a:lnSpc>
                <a:spcPts val="560"/>
              </a:lnSpc>
            </a:pPr>
            <a:endParaRPr lang="en-US" sz="2400">
              <a:solidFill>
                <a:srgbClr val="000000"/>
              </a:solidFill>
              <a:latin typeface="IreneFlorentina"/>
            </a:endParaRPr>
          </a:p>
          <a:p>
            <a:pPr marL="518161" lvl="1" indent="-259080" algn="l">
              <a:lnSpc>
                <a:spcPts val="3120"/>
              </a:lnSpc>
              <a:buFont typeface="Arial"/>
              <a:buChar char="•"/>
            </a:pPr>
            <a:r>
              <a:rPr lang="en-US" sz="2400">
                <a:solidFill>
                  <a:srgbClr val="000000"/>
                </a:solidFill>
                <a:latin typeface="IreneFlorentina"/>
              </a:rPr>
              <a:t>Dim copïo’r tîm arall.</a:t>
            </a:r>
          </a:p>
          <a:p>
            <a:pPr algn="l">
              <a:lnSpc>
                <a:spcPts val="560"/>
              </a:lnSpc>
            </a:pPr>
            <a:endParaRPr lang="en-US" sz="2400">
              <a:solidFill>
                <a:srgbClr val="000000"/>
              </a:solidFill>
              <a:latin typeface="IreneFlorentina"/>
            </a:endParaRPr>
          </a:p>
          <a:p>
            <a:pPr marL="518161" lvl="1" indent="-259080" algn="l">
              <a:lnSpc>
                <a:spcPts val="3120"/>
              </a:lnSpc>
              <a:buFont typeface="Arial"/>
              <a:buChar char="•"/>
            </a:pPr>
            <a:r>
              <a:rPr lang="en-US" sz="2400">
                <a:solidFill>
                  <a:srgbClr val="000000"/>
                </a:solidFill>
                <a:latin typeface="IreneFlorentina"/>
              </a:rPr>
              <a:t>Os ydych chi’n rhestru rhywbeth fwy nag unwaith, dim ond un pwynt fyddwch chi’n ei gael.</a:t>
            </a:r>
          </a:p>
        </p:txBody>
      </p:sp>
      <p:sp>
        <p:nvSpPr>
          <p:cNvPr id="8" name="TextBox 8"/>
          <p:cNvSpPr txBox="1"/>
          <p:nvPr/>
        </p:nvSpPr>
        <p:spPr>
          <a:xfrm rot="878949">
            <a:off x="13502760" y="1324579"/>
            <a:ext cx="3044889" cy="942340"/>
          </a:xfrm>
          <a:prstGeom prst="rect">
            <a:avLst/>
          </a:prstGeom>
        </p:spPr>
        <p:txBody>
          <a:bodyPr lIns="0" tIns="0" rIns="0" bIns="0" rtlCol="0" anchor="t">
            <a:spAutoFit/>
          </a:bodyPr>
          <a:lstStyle/>
          <a:p>
            <a:pPr algn="l">
              <a:lnSpc>
                <a:spcPts val="3710"/>
              </a:lnSpc>
            </a:pPr>
            <a:r>
              <a:rPr lang="en-US" sz="2650">
                <a:solidFill>
                  <a:srgbClr val="000000"/>
                </a:solidFill>
                <a:latin typeface="IreneFlorentina"/>
              </a:rPr>
              <a:t>Mathau o berthynas...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10285" y="5022910"/>
            <a:ext cx="4265091" cy="2768432"/>
          </a:xfrm>
          <a:custGeom>
            <a:avLst/>
            <a:gdLst/>
            <a:ahLst/>
            <a:cxnLst/>
            <a:rect l="l" t="t" r="r" b="b"/>
            <a:pathLst>
              <a:path w="4265091" h="2768432">
                <a:moveTo>
                  <a:pt x="0" y="0"/>
                </a:moveTo>
                <a:lnTo>
                  <a:pt x="4265091" y="0"/>
                </a:lnTo>
                <a:lnTo>
                  <a:pt x="4265091" y="2768432"/>
                </a:lnTo>
                <a:lnTo>
                  <a:pt x="0" y="2768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7559375" y="6360324"/>
            <a:ext cx="4532571" cy="2942050"/>
          </a:xfrm>
          <a:custGeom>
            <a:avLst/>
            <a:gdLst/>
            <a:ahLst/>
            <a:cxnLst/>
            <a:rect l="l" t="t" r="r" b="b"/>
            <a:pathLst>
              <a:path w="4532571" h="2942050">
                <a:moveTo>
                  <a:pt x="4532571" y="0"/>
                </a:moveTo>
                <a:lnTo>
                  <a:pt x="0" y="0"/>
                </a:lnTo>
                <a:lnTo>
                  <a:pt x="0" y="2942050"/>
                </a:lnTo>
                <a:lnTo>
                  <a:pt x="4532571" y="2942050"/>
                </a:lnTo>
                <a:lnTo>
                  <a:pt x="45325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H="1">
            <a:off x="4617571" y="3826077"/>
            <a:ext cx="4265091" cy="2768432"/>
          </a:xfrm>
          <a:custGeom>
            <a:avLst/>
            <a:gdLst/>
            <a:ahLst/>
            <a:cxnLst/>
            <a:rect l="l" t="t" r="r" b="b"/>
            <a:pathLst>
              <a:path w="4265091" h="2768432">
                <a:moveTo>
                  <a:pt x="4265091" y="0"/>
                </a:moveTo>
                <a:lnTo>
                  <a:pt x="0" y="0"/>
                </a:lnTo>
                <a:lnTo>
                  <a:pt x="0" y="2768432"/>
                </a:lnTo>
                <a:lnTo>
                  <a:pt x="4265091" y="2768432"/>
                </a:lnTo>
                <a:lnTo>
                  <a:pt x="426509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698255" y="6566597"/>
            <a:ext cx="4492585" cy="2916096"/>
          </a:xfrm>
          <a:custGeom>
            <a:avLst/>
            <a:gdLst/>
            <a:ahLst/>
            <a:cxnLst/>
            <a:rect l="l" t="t" r="r" b="b"/>
            <a:pathLst>
              <a:path w="4492585" h="2916096">
                <a:moveTo>
                  <a:pt x="0" y="0"/>
                </a:moveTo>
                <a:lnTo>
                  <a:pt x="4492586" y="0"/>
                </a:lnTo>
                <a:lnTo>
                  <a:pt x="4492586" y="2916097"/>
                </a:lnTo>
                <a:lnTo>
                  <a:pt x="0" y="29160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flipH="1">
            <a:off x="12250600" y="2533100"/>
            <a:ext cx="5464513" cy="2116257"/>
          </a:xfrm>
          <a:custGeom>
            <a:avLst/>
            <a:gdLst/>
            <a:ahLst/>
            <a:cxnLst/>
            <a:rect l="l" t="t" r="r" b="b"/>
            <a:pathLst>
              <a:path w="5464513" h="2116257">
                <a:moveTo>
                  <a:pt x="5464513" y="0"/>
                </a:moveTo>
                <a:lnTo>
                  <a:pt x="0" y="0"/>
                </a:lnTo>
                <a:lnTo>
                  <a:pt x="0" y="2116257"/>
                </a:lnTo>
                <a:lnTo>
                  <a:pt x="5464513" y="2116257"/>
                </a:lnTo>
                <a:lnTo>
                  <a:pt x="5464513"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flipH="1">
            <a:off x="7874143" y="1724197"/>
            <a:ext cx="4217803" cy="2737738"/>
          </a:xfrm>
          <a:custGeom>
            <a:avLst/>
            <a:gdLst/>
            <a:ahLst/>
            <a:cxnLst/>
            <a:rect l="l" t="t" r="r" b="b"/>
            <a:pathLst>
              <a:path w="4217803" h="2737738">
                <a:moveTo>
                  <a:pt x="4217803" y="0"/>
                </a:moveTo>
                <a:lnTo>
                  <a:pt x="0" y="0"/>
                </a:lnTo>
                <a:lnTo>
                  <a:pt x="0" y="2737738"/>
                </a:lnTo>
                <a:lnTo>
                  <a:pt x="4217803" y="2737738"/>
                </a:lnTo>
                <a:lnTo>
                  <a:pt x="421780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flipH="1">
            <a:off x="1369523" y="1987055"/>
            <a:ext cx="3342873" cy="3404778"/>
          </a:xfrm>
          <a:custGeom>
            <a:avLst/>
            <a:gdLst/>
            <a:ahLst/>
            <a:cxnLst/>
            <a:rect l="l" t="t" r="r" b="b"/>
            <a:pathLst>
              <a:path w="3342873" h="3404778">
                <a:moveTo>
                  <a:pt x="3342873" y="0"/>
                </a:moveTo>
                <a:lnTo>
                  <a:pt x="0" y="0"/>
                </a:lnTo>
                <a:lnTo>
                  <a:pt x="0" y="3404778"/>
                </a:lnTo>
                <a:lnTo>
                  <a:pt x="3342873" y="3404778"/>
                </a:lnTo>
                <a:lnTo>
                  <a:pt x="3342873"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a:off x="8882662" y="4036145"/>
            <a:ext cx="1777011" cy="1777011"/>
          </a:xfrm>
          <a:custGeom>
            <a:avLst/>
            <a:gdLst/>
            <a:ahLst/>
            <a:cxnLst/>
            <a:rect l="l" t="t" r="r" b="b"/>
            <a:pathLst>
              <a:path w="1777011" h="1777011">
                <a:moveTo>
                  <a:pt x="0" y="0"/>
                </a:moveTo>
                <a:lnTo>
                  <a:pt x="1777011" y="0"/>
                </a:lnTo>
                <a:lnTo>
                  <a:pt x="1777011" y="1777012"/>
                </a:lnTo>
                <a:lnTo>
                  <a:pt x="0" y="177701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0" name="Freeform 10"/>
          <p:cNvSpPr/>
          <p:nvPr/>
        </p:nvSpPr>
        <p:spPr>
          <a:xfrm>
            <a:off x="15236493" y="4461935"/>
            <a:ext cx="1777011" cy="1777011"/>
          </a:xfrm>
          <a:custGeom>
            <a:avLst/>
            <a:gdLst/>
            <a:ahLst/>
            <a:cxnLst/>
            <a:rect l="l" t="t" r="r" b="b"/>
            <a:pathLst>
              <a:path w="1777011" h="1777011">
                <a:moveTo>
                  <a:pt x="0" y="0"/>
                </a:moveTo>
                <a:lnTo>
                  <a:pt x="1777012" y="0"/>
                </a:lnTo>
                <a:lnTo>
                  <a:pt x="1777012" y="1777011"/>
                </a:lnTo>
                <a:lnTo>
                  <a:pt x="0" y="177701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1" name="Freeform 11"/>
          <p:cNvSpPr/>
          <p:nvPr/>
        </p:nvSpPr>
        <p:spPr>
          <a:xfrm>
            <a:off x="12943120" y="7481289"/>
            <a:ext cx="1777011" cy="1777011"/>
          </a:xfrm>
          <a:custGeom>
            <a:avLst/>
            <a:gdLst/>
            <a:ahLst/>
            <a:cxnLst/>
            <a:rect l="l" t="t" r="r" b="b"/>
            <a:pathLst>
              <a:path w="1777011" h="1777011">
                <a:moveTo>
                  <a:pt x="0" y="0"/>
                </a:moveTo>
                <a:lnTo>
                  <a:pt x="1777011" y="0"/>
                </a:lnTo>
                <a:lnTo>
                  <a:pt x="1777011" y="1777011"/>
                </a:lnTo>
                <a:lnTo>
                  <a:pt x="0" y="177701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2" name="Freeform 12"/>
          <p:cNvSpPr/>
          <p:nvPr/>
        </p:nvSpPr>
        <p:spPr>
          <a:xfrm>
            <a:off x="5358676" y="6565370"/>
            <a:ext cx="1777011" cy="1777011"/>
          </a:xfrm>
          <a:custGeom>
            <a:avLst/>
            <a:gdLst/>
            <a:ahLst/>
            <a:cxnLst/>
            <a:rect l="l" t="t" r="r" b="b"/>
            <a:pathLst>
              <a:path w="1777011" h="1777011">
                <a:moveTo>
                  <a:pt x="0" y="0"/>
                </a:moveTo>
                <a:lnTo>
                  <a:pt x="1777011" y="0"/>
                </a:lnTo>
                <a:lnTo>
                  <a:pt x="1777011" y="1777012"/>
                </a:lnTo>
                <a:lnTo>
                  <a:pt x="0" y="177701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3" name="Freeform 13"/>
          <p:cNvSpPr/>
          <p:nvPr/>
        </p:nvSpPr>
        <p:spPr>
          <a:xfrm>
            <a:off x="2152454" y="5098913"/>
            <a:ext cx="1777011" cy="1777011"/>
          </a:xfrm>
          <a:custGeom>
            <a:avLst/>
            <a:gdLst/>
            <a:ahLst/>
            <a:cxnLst/>
            <a:rect l="l" t="t" r="r" b="b"/>
            <a:pathLst>
              <a:path w="1777011" h="1777011">
                <a:moveTo>
                  <a:pt x="0" y="0"/>
                </a:moveTo>
                <a:lnTo>
                  <a:pt x="1777011" y="0"/>
                </a:lnTo>
                <a:lnTo>
                  <a:pt x="1777011" y="1777011"/>
                </a:lnTo>
                <a:lnTo>
                  <a:pt x="0" y="17770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4" name="TextBox 14"/>
          <p:cNvSpPr txBox="1"/>
          <p:nvPr/>
        </p:nvSpPr>
        <p:spPr>
          <a:xfrm>
            <a:off x="1028700" y="682051"/>
            <a:ext cx="16202374" cy="797306"/>
          </a:xfrm>
          <a:prstGeom prst="rect">
            <a:avLst/>
          </a:prstGeom>
        </p:spPr>
        <p:txBody>
          <a:bodyPr lIns="0" tIns="0" rIns="0" bIns="0" rtlCol="0" anchor="t">
            <a:spAutoFit/>
          </a:bodyPr>
          <a:lstStyle/>
          <a:p>
            <a:pPr algn="l">
              <a:lnSpc>
                <a:spcPts val="5992"/>
              </a:lnSpc>
            </a:pPr>
            <a:r>
              <a:rPr lang="en-US" sz="5600">
                <a:solidFill>
                  <a:srgbClr val="343434"/>
                </a:solidFill>
                <a:latin typeface="Bobby Jones"/>
              </a:rPr>
              <a:t>Adborth  </a:t>
            </a:r>
          </a:p>
        </p:txBody>
      </p:sp>
      <p:sp>
        <p:nvSpPr>
          <p:cNvPr id="15" name="TextBox 15"/>
          <p:cNvSpPr txBox="1"/>
          <p:nvPr/>
        </p:nvSpPr>
        <p:spPr>
          <a:xfrm>
            <a:off x="751190" y="7035057"/>
            <a:ext cx="4386716" cy="1384935"/>
          </a:xfrm>
          <a:prstGeom prst="rect">
            <a:avLst/>
          </a:prstGeom>
        </p:spPr>
        <p:txBody>
          <a:bodyPr lIns="0" tIns="0" rIns="0" bIns="0" rtlCol="0" anchor="t">
            <a:spAutoFit/>
          </a:bodyPr>
          <a:lstStyle/>
          <a:p>
            <a:pPr algn="ctr">
              <a:lnSpc>
                <a:spcPts val="5460"/>
              </a:lnSpc>
            </a:pPr>
            <a:r>
              <a:rPr lang="en-US" sz="4200">
                <a:solidFill>
                  <a:srgbClr val="000000"/>
                </a:solidFill>
                <a:latin typeface="IreneFlorentina"/>
              </a:rPr>
              <a:t>Brodyr a chwiorydd </a:t>
            </a:r>
          </a:p>
        </p:txBody>
      </p:sp>
      <p:sp>
        <p:nvSpPr>
          <p:cNvPr id="16" name="TextBox 16"/>
          <p:cNvSpPr txBox="1"/>
          <p:nvPr/>
        </p:nvSpPr>
        <p:spPr>
          <a:xfrm>
            <a:off x="1464348" y="2796843"/>
            <a:ext cx="3153223" cy="1483996"/>
          </a:xfrm>
          <a:prstGeom prst="rect">
            <a:avLst/>
          </a:prstGeom>
        </p:spPr>
        <p:txBody>
          <a:bodyPr lIns="0" tIns="0" rIns="0" bIns="0" rtlCol="0" anchor="t">
            <a:spAutoFit/>
          </a:bodyPr>
          <a:lstStyle/>
          <a:p>
            <a:pPr algn="ctr">
              <a:lnSpc>
                <a:spcPts val="5879"/>
              </a:lnSpc>
            </a:pPr>
            <a:r>
              <a:rPr lang="en-US" sz="4199">
                <a:solidFill>
                  <a:srgbClr val="FFFFFF"/>
                </a:solidFill>
                <a:latin typeface="IreneFlorentina"/>
              </a:rPr>
              <a:t>Pobl </a:t>
            </a:r>
          </a:p>
          <a:p>
            <a:pPr algn="ctr">
              <a:lnSpc>
                <a:spcPts val="5879"/>
              </a:lnSpc>
              <a:spcBef>
                <a:spcPct val="0"/>
              </a:spcBef>
            </a:pPr>
            <a:r>
              <a:rPr lang="en-US" sz="4199">
                <a:solidFill>
                  <a:srgbClr val="FFFFFF"/>
                </a:solidFill>
                <a:latin typeface="IreneFlorentina"/>
              </a:rPr>
              <a:t>ar-lein </a:t>
            </a:r>
          </a:p>
        </p:txBody>
      </p:sp>
      <p:sp>
        <p:nvSpPr>
          <p:cNvPr id="17" name="TextBox 17"/>
          <p:cNvSpPr txBox="1"/>
          <p:nvPr/>
        </p:nvSpPr>
        <p:spPr>
          <a:xfrm>
            <a:off x="8201770" y="2338396"/>
            <a:ext cx="3562548" cy="859155"/>
          </a:xfrm>
          <a:prstGeom prst="rect">
            <a:avLst/>
          </a:prstGeom>
        </p:spPr>
        <p:txBody>
          <a:bodyPr lIns="0" tIns="0" rIns="0" bIns="0" rtlCol="0" anchor="t">
            <a:spAutoFit/>
          </a:bodyPr>
          <a:lstStyle/>
          <a:p>
            <a:pPr algn="ctr">
              <a:lnSpc>
                <a:spcPts val="6719"/>
              </a:lnSpc>
              <a:spcBef>
                <a:spcPct val="0"/>
              </a:spcBef>
            </a:pPr>
            <a:r>
              <a:rPr lang="en-US" sz="4800">
                <a:solidFill>
                  <a:srgbClr val="343434"/>
                </a:solidFill>
                <a:latin typeface="IreneFlorentina"/>
              </a:rPr>
              <a:t>Ffrindiau </a:t>
            </a:r>
          </a:p>
        </p:txBody>
      </p:sp>
      <p:sp>
        <p:nvSpPr>
          <p:cNvPr id="18" name="TextBox 18"/>
          <p:cNvSpPr txBox="1"/>
          <p:nvPr/>
        </p:nvSpPr>
        <p:spPr>
          <a:xfrm>
            <a:off x="5031653" y="4543494"/>
            <a:ext cx="3234059" cy="734061"/>
          </a:xfrm>
          <a:prstGeom prst="rect">
            <a:avLst/>
          </a:prstGeom>
        </p:spPr>
        <p:txBody>
          <a:bodyPr lIns="0" tIns="0" rIns="0" bIns="0" rtlCol="0" anchor="t">
            <a:spAutoFit/>
          </a:bodyPr>
          <a:lstStyle/>
          <a:p>
            <a:pPr algn="ctr">
              <a:lnSpc>
                <a:spcPts val="5739"/>
              </a:lnSpc>
              <a:spcBef>
                <a:spcPct val="0"/>
              </a:spcBef>
            </a:pPr>
            <a:r>
              <a:rPr lang="en-US" sz="4099">
                <a:solidFill>
                  <a:srgbClr val="FFFFFF"/>
                </a:solidFill>
                <a:latin typeface="IreneFlorentina"/>
              </a:rPr>
              <a:t>Rhieni </a:t>
            </a:r>
          </a:p>
        </p:txBody>
      </p:sp>
      <p:sp>
        <p:nvSpPr>
          <p:cNvPr id="19" name="TextBox 19"/>
          <p:cNvSpPr txBox="1"/>
          <p:nvPr/>
        </p:nvSpPr>
        <p:spPr>
          <a:xfrm>
            <a:off x="12776178" y="2908950"/>
            <a:ext cx="4583474" cy="85915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IreneFlorentina"/>
              </a:rPr>
              <a:t>Partneriaid </a:t>
            </a:r>
          </a:p>
        </p:txBody>
      </p:sp>
      <p:sp>
        <p:nvSpPr>
          <p:cNvPr id="20" name="TextBox 20"/>
          <p:cNvSpPr txBox="1"/>
          <p:nvPr/>
        </p:nvSpPr>
        <p:spPr>
          <a:xfrm>
            <a:off x="7948108" y="7089809"/>
            <a:ext cx="3755106" cy="859155"/>
          </a:xfrm>
          <a:prstGeom prst="rect">
            <a:avLst/>
          </a:prstGeom>
        </p:spPr>
        <p:txBody>
          <a:bodyPr lIns="0" tIns="0" rIns="0" bIns="0" rtlCol="0" anchor="t">
            <a:spAutoFit/>
          </a:bodyPr>
          <a:lstStyle/>
          <a:p>
            <a:pPr algn="ctr">
              <a:lnSpc>
                <a:spcPts val="6719"/>
              </a:lnSpc>
              <a:spcBef>
                <a:spcPct val="0"/>
              </a:spcBef>
            </a:pPr>
            <a:r>
              <a:rPr lang="en-US" sz="4800">
                <a:solidFill>
                  <a:srgbClr val="343434"/>
                </a:solidFill>
                <a:latin typeface="IreneFlorentina"/>
              </a:rPr>
              <a:t>Athrawon</a:t>
            </a:r>
          </a:p>
        </p:txBody>
      </p:sp>
      <p:sp>
        <p:nvSpPr>
          <p:cNvPr id="21" name="TextBox 21"/>
          <p:cNvSpPr txBox="1"/>
          <p:nvPr/>
        </p:nvSpPr>
        <p:spPr>
          <a:xfrm>
            <a:off x="11589710" y="5840801"/>
            <a:ext cx="3906242" cy="691514"/>
          </a:xfrm>
          <a:prstGeom prst="rect">
            <a:avLst/>
          </a:prstGeom>
        </p:spPr>
        <p:txBody>
          <a:bodyPr lIns="0" tIns="0" rIns="0" bIns="0" rtlCol="0" anchor="t">
            <a:spAutoFit/>
          </a:bodyPr>
          <a:lstStyle/>
          <a:p>
            <a:pPr algn="ctr">
              <a:lnSpc>
                <a:spcPts val="5460"/>
              </a:lnSpc>
              <a:spcBef>
                <a:spcPct val="0"/>
              </a:spcBef>
            </a:pPr>
            <a:r>
              <a:rPr lang="en-US" sz="3900">
                <a:solidFill>
                  <a:srgbClr val="FFFFFF"/>
                </a:solidFill>
                <a:latin typeface="IreneFlorentina"/>
              </a:rPr>
              <a:t>Cydweithwyr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0087"/>
        </a:solidFill>
        <a:effectLst/>
      </p:bgPr>
    </p:bg>
    <p:spTree>
      <p:nvGrpSpPr>
        <p:cNvPr id="1" name=""/>
        <p:cNvGrpSpPr/>
        <p:nvPr/>
      </p:nvGrpSpPr>
      <p:grpSpPr>
        <a:xfrm>
          <a:off x="0" y="0"/>
          <a:ext cx="0" cy="0"/>
          <a:chOff x="0" y="0"/>
          <a:chExt cx="0" cy="0"/>
        </a:xfrm>
      </p:grpSpPr>
      <p:sp>
        <p:nvSpPr>
          <p:cNvPr id="2" name="Freeform 2"/>
          <p:cNvSpPr/>
          <p:nvPr/>
        </p:nvSpPr>
        <p:spPr>
          <a:xfrm rot="866586">
            <a:off x="11661243" y="1030636"/>
            <a:ext cx="5182209" cy="8225728"/>
          </a:xfrm>
          <a:custGeom>
            <a:avLst/>
            <a:gdLst/>
            <a:ahLst/>
            <a:cxnLst/>
            <a:rect l="l" t="t" r="r" b="b"/>
            <a:pathLst>
              <a:path w="5182209" h="8225728">
                <a:moveTo>
                  <a:pt x="0" y="0"/>
                </a:moveTo>
                <a:lnTo>
                  <a:pt x="5182208" y="0"/>
                </a:lnTo>
                <a:lnTo>
                  <a:pt x="5182208" y="8225728"/>
                </a:lnTo>
                <a:lnTo>
                  <a:pt x="0" y="8225728"/>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028700" y="2286663"/>
            <a:ext cx="9688607" cy="484251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FFFFFF"/>
                </a:solidFill>
                <a:latin typeface="Quicksand Medium"/>
              </a:rPr>
              <a:t>Pa werthoedd fyddai ganddyn nhw? </a:t>
            </a:r>
          </a:p>
          <a:p>
            <a:pPr algn="l">
              <a:lnSpc>
                <a:spcPts val="4480"/>
              </a:lnSpc>
            </a:pPr>
            <a:endParaRPr lang="en-US" sz="3600">
              <a:solidFill>
                <a:srgbClr val="FFFFFF"/>
              </a:solidFill>
              <a:latin typeface="Quicksand Medium"/>
            </a:endParaRPr>
          </a:p>
          <a:p>
            <a:pPr marL="777240" lvl="1" indent="-388620" algn="l">
              <a:lnSpc>
                <a:spcPts val="5040"/>
              </a:lnSpc>
              <a:buFont typeface="Arial"/>
              <a:buChar char="•"/>
            </a:pPr>
            <a:r>
              <a:rPr lang="en-US" sz="3600">
                <a:solidFill>
                  <a:srgbClr val="FFFFFF"/>
                </a:solidFill>
                <a:latin typeface="Quicksand Medium"/>
              </a:rPr>
              <a:t>Beth fydden nhw’n ei ddweud? </a:t>
            </a:r>
          </a:p>
          <a:p>
            <a:pPr algn="l">
              <a:lnSpc>
                <a:spcPts val="4480"/>
              </a:lnSpc>
            </a:pPr>
            <a:endParaRPr lang="en-US" sz="3600">
              <a:solidFill>
                <a:srgbClr val="FFFFFF"/>
              </a:solidFill>
              <a:latin typeface="Quicksand Medium"/>
            </a:endParaRPr>
          </a:p>
          <a:p>
            <a:pPr marL="777240" lvl="1" indent="-388620" algn="l">
              <a:lnSpc>
                <a:spcPts val="5040"/>
              </a:lnSpc>
              <a:buFont typeface="Arial"/>
              <a:buChar char="•"/>
            </a:pPr>
            <a:r>
              <a:rPr lang="en-US" sz="3600">
                <a:solidFill>
                  <a:srgbClr val="FFFFFF"/>
                </a:solidFill>
                <a:latin typeface="Quicksand Medium"/>
              </a:rPr>
              <a:t>Sut fyddai pob un neu un ohonyn nhw’n teimlo? </a:t>
            </a:r>
          </a:p>
          <a:p>
            <a:pPr algn="l">
              <a:lnSpc>
                <a:spcPts val="4480"/>
              </a:lnSpc>
            </a:pPr>
            <a:endParaRPr lang="en-US" sz="3600">
              <a:solidFill>
                <a:srgbClr val="FFFFFF"/>
              </a:solidFill>
              <a:latin typeface="Quicksand Medium"/>
            </a:endParaRPr>
          </a:p>
          <a:p>
            <a:pPr marL="777240" lvl="1" indent="-388620" algn="l">
              <a:lnSpc>
                <a:spcPts val="5040"/>
              </a:lnSpc>
              <a:buFont typeface="Arial"/>
              <a:buChar char="•"/>
            </a:pPr>
            <a:r>
              <a:rPr lang="en-US" sz="3600">
                <a:solidFill>
                  <a:srgbClr val="FFFFFF"/>
                </a:solidFill>
                <a:latin typeface="Quicksand Medium"/>
              </a:rPr>
              <a:t>Sut fydden nhw’n ymddwyn? </a:t>
            </a:r>
          </a:p>
        </p:txBody>
      </p:sp>
      <p:sp>
        <p:nvSpPr>
          <p:cNvPr id="4" name="TextBox 4"/>
          <p:cNvSpPr txBox="1"/>
          <p:nvPr/>
        </p:nvSpPr>
        <p:spPr>
          <a:xfrm>
            <a:off x="1028700" y="471170"/>
            <a:ext cx="16230600" cy="981710"/>
          </a:xfrm>
          <a:prstGeom prst="rect">
            <a:avLst/>
          </a:prstGeom>
        </p:spPr>
        <p:txBody>
          <a:bodyPr lIns="0" tIns="0" rIns="0" bIns="0" rtlCol="0" anchor="t">
            <a:spAutoFit/>
          </a:bodyPr>
          <a:lstStyle/>
          <a:p>
            <a:pPr algn="l">
              <a:lnSpc>
                <a:spcPts val="7840"/>
              </a:lnSpc>
            </a:pPr>
            <a:r>
              <a:rPr lang="en-US" sz="5600">
                <a:solidFill>
                  <a:srgbClr val="FFFFFF"/>
                </a:solidFill>
                <a:latin typeface="Bobby Jones"/>
              </a:rPr>
              <a:t>Ymarfer lluniadu </a:t>
            </a:r>
          </a:p>
        </p:txBody>
      </p:sp>
      <p:sp>
        <p:nvSpPr>
          <p:cNvPr id="5" name="Freeform 5"/>
          <p:cNvSpPr/>
          <p:nvPr/>
        </p:nvSpPr>
        <p:spPr>
          <a:xfrm rot="798245">
            <a:off x="12494659" y="3799300"/>
            <a:ext cx="2141632" cy="2256508"/>
          </a:xfrm>
          <a:custGeom>
            <a:avLst/>
            <a:gdLst/>
            <a:ahLst/>
            <a:cxnLst/>
            <a:rect l="l" t="t" r="r" b="b"/>
            <a:pathLst>
              <a:path w="2141632" h="2256508">
                <a:moveTo>
                  <a:pt x="0" y="0"/>
                </a:moveTo>
                <a:lnTo>
                  <a:pt x="2141632" y="0"/>
                </a:lnTo>
                <a:lnTo>
                  <a:pt x="2141632" y="2256509"/>
                </a:lnTo>
                <a:lnTo>
                  <a:pt x="0" y="22565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0388">
            <a:off x="2869750" y="2635759"/>
            <a:ext cx="3588708" cy="5267829"/>
          </a:xfrm>
          <a:custGeom>
            <a:avLst/>
            <a:gdLst/>
            <a:ahLst/>
            <a:cxnLst/>
            <a:rect l="l" t="t" r="r" b="b"/>
            <a:pathLst>
              <a:path w="3588708" h="5267829">
                <a:moveTo>
                  <a:pt x="0" y="0"/>
                </a:moveTo>
                <a:lnTo>
                  <a:pt x="3588709" y="0"/>
                </a:lnTo>
                <a:lnTo>
                  <a:pt x="3588709" y="5267829"/>
                </a:lnTo>
                <a:lnTo>
                  <a:pt x="0" y="52678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rot="-860239">
            <a:off x="2875703" y="3213025"/>
            <a:ext cx="2858635" cy="1128395"/>
          </a:xfrm>
          <a:prstGeom prst="rect">
            <a:avLst/>
          </a:prstGeom>
        </p:spPr>
        <p:txBody>
          <a:bodyPr lIns="0" tIns="0" rIns="0" bIns="0" rtlCol="0" anchor="t">
            <a:spAutoFit/>
          </a:bodyPr>
          <a:lstStyle/>
          <a:p>
            <a:pPr algn="ctr">
              <a:lnSpc>
                <a:spcPts val="4479"/>
              </a:lnSpc>
              <a:spcBef>
                <a:spcPct val="0"/>
              </a:spcBef>
            </a:pPr>
            <a:r>
              <a:rPr lang="en-US" sz="3199">
                <a:solidFill>
                  <a:srgbClr val="FFFFFF"/>
                </a:solidFill>
                <a:latin typeface="IreneFlorentina"/>
              </a:rPr>
              <a:t>Gofalu am eich gilydd </a:t>
            </a:r>
          </a:p>
        </p:txBody>
      </p:sp>
      <p:sp>
        <p:nvSpPr>
          <p:cNvPr id="4" name="Freeform 4"/>
          <p:cNvSpPr/>
          <p:nvPr/>
        </p:nvSpPr>
        <p:spPr>
          <a:xfrm rot="131457">
            <a:off x="1695067" y="6245698"/>
            <a:ext cx="4851618" cy="2789680"/>
          </a:xfrm>
          <a:custGeom>
            <a:avLst/>
            <a:gdLst/>
            <a:ahLst/>
            <a:cxnLst/>
            <a:rect l="l" t="t" r="r" b="b"/>
            <a:pathLst>
              <a:path w="4851618" h="2789680">
                <a:moveTo>
                  <a:pt x="0" y="0"/>
                </a:moveTo>
                <a:lnTo>
                  <a:pt x="4851618" y="0"/>
                </a:lnTo>
                <a:lnTo>
                  <a:pt x="4851618" y="2789680"/>
                </a:lnTo>
                <a:lnTo>
                  <a:pt x="0" y="2789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rot="119023">
            <a:off x="2274503" y="6974132"/>
            <a:ext cx="3694407" cy="1237576"/>
          </a:xfrm>
          <a:prstGeom prst="rect">
            <a:avLst/>
          </a:prstGeom>
        </p:spPr>
        <p:txBody>
          <a:bodyPr lIns="0" tIns="0" rIns="0" bIns="0" rtlCol="0" anchor="t">
            <a:spAutoFit/>
          </a:bodyPr>
          <a:lstStyle/>
          <a:p>
            <a:pPr algn="ctr">
              <a:lnSpc>
                <a:spcPts val="4901"/>
              </a:lnSpc>
              <a:spcBef>
                <a:spcPct val="0"/>
              </a:spcBef>
            </a:pPr>
            <a:r>
              <a:rPr lang="en-US" sz="3500">
                <a:solidFill>
                  <a:srgbClr val="FFFFFF"/>
                </a:solidFill>
                <a:latin typeface="IreneFlorentina"/>
              </a:rPr>
              <a:t>Cefnogi eich gilydd </a:t>
            </a:r>
          </a:p>
        </p:txBody>
      </p:sp>
      <p:sp>
        <p:nvSpPr>
          <p:cNvPr id="6" name="Freeform 6"/>
          <p:cNvSpPr/>
          <p:nvPr/>
        </p:nvSpPr>
        <p:spPr>
          <a:xfrm rot="251963">
            <a:off x="6934750" y="2337402"/>
            <a:ext cx="4418501" cy="3980506"/>
          </a:xfrm>
          <a:custGeom>
            <a:avLst/>
            <a:gdLst/>
            <a:ahLst/>
            <a:cxnLst/>
            <a:rect l="l" t="t" r="r" b="b"/>
            <a:pathLst>
              <a:path w="4418501" h="3980506">
                <a:moveTo>
                  <a:pt x="0" y="0"/>
                </a:moveTo>
                <a:lnTo>
                  <a:pt x="4418500" y="0"/>
                </a:lnTo>
                <a:lnTo>
                  <a:pt x="4418500" y="3980506"/>
                </a:lnTo>
                <a:lnTo>
                  <a:pt x="0" y="3980506"/>
                </a:lnTo>
                <a:lnTo>
                  <a:pt x="0" y="0"/>
                </a:lnTo>
                <a:close/>
              </a:path>
            </a:pathLst>
          </a:custGeom>
          <a:blipFill>
            <a:blip r:embed="rId7">
              <a:extLst>
                <a:ext uri="{96DAC541-7B7A-43D3-8B79-37D633B846F1}">
                  <asvg:svgBlip xmlns:asvg="http://schemas.microsoft.com/office/drawing/2016/SVG/main" r:embed="rId8"/>
                </a:ext>
              </a:extLst>
            </a:blip>
            <a:stretch>
              <a:fillRect b="-62940"/>
            </a:stretch>
          </a:blipFill>
        </p:spPr>
        <p:txBody>
          <a:bodyPr/>
          <a:lstStyle/>
          <a:p>
            <a:endParaRPr lang="en-GB"/>
          </a:p>
        </p:txBody>
      </p:sp>
      <p:sp>
        <p:nvSpPr>
          <p:cNvPr id="7" name="TextBox 7"/>
          <p:cNvSpPr txBox="1"/>
          <p:nvPr/>
        </p:nvSpPr>
        <p:spPr>
          <a:xfrm rot="265563">
            <a:off x="7507266" y="2929526"/>
            <a:ext cx="3279447" cy="1693054"/>
          </a:xfrm>
          <a:prstGeom prst="rect">
            <a:avLst/>
          </a:prstGeom>
        </p:spPr>
        <p:txBody>
          <a:bodyPr lIns="0" tIns="0" rIns="0" bIns="0" rtlCol="0" anchor="t">
            <a:spAutoFit/>
          </a:bodyPr>
          <a:lstStyle/>
          <a:p>
            <a:pPr algn="ctr">
              <a:lnSpc>
                <a:spcPts val="4481"/>
              </a:lnSpc>
              <a:spcBef>
                <a:spcPct val="0"/>
              </a:spcBef>
            </a:pPr>
            <a:r>
              <a:rPr lang="en-US" sz="3200">
                <a:solidFill>
                  <a:srgbClr val="000000"/>
                </a:solidFill>
                <a:latin typeface="IreneFlorentina"/>
              </a:rPr>
              <a:t>Siarad am y pethau sy’n eu gofidio </a:t>
            </a:r>
          </a:p>
        </p:txBody>
      </p:sp>
      <p:sp>
        <p:nvSpPr>
          <p:cNvPr id="8" name="Freeform 8"/>
          <p:cNvSpPr/>
          <p:nvPr/>
        </p:nvSpPr>
        <p:spPr>
          <a:xfrm rot="1130122">
            <a:off x="12212603" y="2829893"/>
            <a:ext cx="3751781" cy="5507201"/>
          </a:xfrm>
          <a:custGeom>
            <a:avLst/>
            <a:gdLst/>
            <a:ahLst/>
            <a:cxnLst/>
            <a:rect l="l" t="t" r="r" b="b"/>
            <a:pathLst>
              <a:path w="3751781" h="5507201">
                <a:moveTo>
                  <a:pt x="0" y="0"/>
                </a:moveTo>
                <a:lnTo>
                  <a:pt x="3751780" y="0"/>
                </a:lnTo>
                <a:lnTo>
                  <a:pt x="3751780" y="5507201"/>
                </a:lnTo>
                <a:lnTo>
                  <a:pt x="0" y="55072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9" name="TextBox 9"/>
          <p:cNvSpPr txBox="1"/>
          <p:nvPr/>
        </p:nvSpPr>
        <p:spPr>
          <a:xfrm rot="1079554">
            <a:off x="12818901" y="3530617"/>
            <a:ext cx="3531383" cy="1177909"/>
          </a:xfrm>
          <a:prstGeom prst="rect">
            <a:avLst/>
          </a:prstGeom>
        </p:spPr>
        <p:txBody>
          <a:bodyPr lIns="0" tIns="0" rIns="0" bIns="0" rtlCol="0" anchor="t">
            <a:spAutoFit/>
          </a:bodyPr>
          <a:lstStyle/>
          <a:p>
            <a:pPr algn="ctr">
              <a:lnSpc>
                <a:spcPts val="4686"/>
              </a:lnSpc>
              <a:spcBef>
                <a:spcPct val="0"/>
              </a:spcBef>
            </a:pPr>
            <a:r>
              <a:rPr lang="en-US" sz="3347">
                <a:solidFill>
                  <a:srgbClr val="343434"/>
                </a:solidFill>
                <a:latin typeface="IreneFlorentina"/>
              </a:rPr>
              <a:t>Supporting each other</a:t>
            </a:r>
          </a:p>
        </p:txBody>
      </p:sp>
      <p:sp>
        <p:nvSpPr>
          <p:cNvPr id="10" name="Freeform 10"/>
          <p:cNvSpPr/>
          <p:nvPr/>
        </p:nvSpPr>
        <p:spPr>
          <a:xfrm rot="131457">
            <a:off x="11217906" y="6212494"/>
            <a:ext cx="5147486" cy="2959804"/>
          </a:xfrm>
          <a:custGeom>
            <a:avLst/>
            <a:gdLst/>
            <a:ahLst/>
            <a:cxnLst/>
            <a:rect l="l" t="t" r="r" b="b"/>
            <a:pathLst>
              <a:path w="5147486" h="2959804">
                <a:moveTo>
                  <a:pt x="0" y="0"/>
                </a:moveTo>
                <a:lnTo>
                  <a:pt x="5147486" y="0"/>
                </a:lnTo>
                <a:lnTo>
                  <a:pt x="5147486" y="2959805"/>
                </a:lnTo>
                <a:lnTo>
                  <a:pt x="0" y="29598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1" name="Freeform 11"/>
          <p:cNvSpPr/>
          <p:nvPr/>
        </p:nvSpPr>
        <p:spPr>
          <a:xfrm rot="-286000">
            <a:off x="6594500" y="5886868"/>
            <a:ext cx="4724847" cy="2716787"/>
          </a:xfrm>
          <a:custGeom>
            <a:avLst/>
            <a:gdLst/>
            <a:ahLst/>
            <a:cxnLst/>
            <a:rect l="l" t="t" r="r" b="b"/>
            <a:pathLst>
              <a:path w="4724847" h="2716787">
                <a:moveTo>
                  <a:pt x="0" y="0"/>
                </a:moveTo>
                <a:lnTo>
                  <a:pt x="4724847" y="0"/>
                </a:lnTo>
                <a:lnTo>
                  <a:pt x="4724847" y="2716787"/>
                </a:lnTo>
                <a:lnTo>
                  <a:pt x="0" y="27167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2" name="TextBox 12"/>
          <p:cNvSpPr txBox="1"/>
          <p:nvPr/>
        </p:nvSpPr>
        <p:spPr>
          <a:xfrm rot="-261102">
            <a:off x="7358363" y="6330013"/>
            <a:ext cx="3191141" cy="1744980"/>
          </a:xfrm>
          <a:prstGeom prst="rect">
            <a:avLst/>
          </a:prstGeom>
        </p:spPr>
        <p:txBody>
          <a:bodyPr lIns="0" tIns="0" rIns="0" bIns="0" rtlCol="0" anchor="t">
            <a:spAutoFit/>
          </a:bodyPr>
          <a:lstStyle/>
          <a:p>
            <a:pPr algn="ctr">
              <a:lnSpc>
                <a:spcPts val="4619"/>
              </a:lnSpc>
              <a:spcBef>
                <a:spcPct val="0"/>
              </a:spcBef>
            </a:pPr>
            <a:r>
              <a:rPr lang="en-US" sz="3299">
                <a:solidFill>
                  <a:srgbClr val="343434"/>
                </a:solidFill>
                <a:latin typeface="IreneFlorentina"/>
              </a:rPr>
              <a:t>Gwrando, helpu, a’u parchu nhw </a:t>
            </a:r>
          </a:p>
        </p:txBody>
      </p:sp>
      <p:sp>
        <p:nvSpPr>
          <p:cNvPr id="13" name="TextBox 13"/>
          <p:cNvSpPr txBox="1"/>
          <p:nvPr/>
        </p:nvSpPr>
        <p:spPr>
          <a:xfrm rot="142037">
            <a:off x="11541302" y="6449399"/>
            <a:ext cx="4606740" cy="2438400"/>
          </a:xfrm>
          <a:prstGeom prst="rect">
            <a:avLst/>
          </a:prstGeom>
        </p:spPr>
        <p:txBody>
          <a:bodyPr lIns="0" tIns="0" rIns="0" bIns="0" rtlCol="0" anchor="t">
            <a:spAutoFit/>
          </a:bodyPr>
          <a:lstStyle/>
          <a:p>
            <a:pPr algn="ctr">
              <a:lnSpc>
                <a:spcPts val="3899"/>
              </a:lnSpc>
            </a:pPr>
            <a:r>
              <a:rPr lang="en-US" sz="2999">
                <a:solidFill>
                  <a:srgbClr val="000000"/>
                </a:solidFill>
                <a:latin typeface="IreneFlorentina"/>
              </a:rPr>
              <a:t>Cael rhywun i siarad am bethau gyda nhw </a:t>
            </a:r>
          </a:p>
          <a:p>
            <a:pPr algn="ctr">
              <a:lnSpc>
                <a:spcPts val="3899"/>
              </a:lnSpc>
            </a:pPr>
            <a:r>
              <a:rPr lang="en-US" sz="2999">
                <a:solidFill>
                  <a:srgbClr val="000000"/>
                </a:solidFill>
                <a:latin typeface="IreneFlorentina"/>
              </a:rPr>
              <a:t>Teimlo’n hapus yn eu cwmni </a:t>
            </a:r>
          </a:p>
        </p:txBody>
      </p:sp>
      <p:sp>
        <p:nvSpPr>
          <p:cNvPr id="14" name="TextBox 14"/>
          <p:cNvSpPr txBox="1"/>
          <p:nvPr/>
        </p:nvSpPr>
        <p:spPr>
          <a:xfrm>
            <a:off x="1028700" y="565006"/>
            <a:ext cx="16230600" cy="981710"/>
          </a:xfrm>
          <a:prstGeom prst="rect">
            <a:avLst/>
          </a:prstGeom>
        </p:spPr>
        <p:txBody>
          <a:bodyPr lIns="0" tIns="0" rIns="0" bIns="0" rtlCol="0" anchor="t">
            <a:spAutoFit/>
          </a:bodyPr>
          <a:lstStyle/>
          <a:p>
            <a:pPr algn="l">
              <a:lnSpc>
                <a:spcPts val="7840"/>
              </a:lnSpc>
            </a:pPr>
            <a:r>
              <a:rPr lang="en-US" sz="5600">
                <a:solidFill>
                  <a:srgbClr val="343434"/>
                </a:solidFill>
                <a:latin typeface="Bobby Jones"/>
              </a:rPr>
              <a:t>Sut beth yw perthynas iachus?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291D3A0A2294097EFE81BC428A964" ma:contentTypeVersion="18" ma:contentTypeDescription="Create a new document." ma:contentTypeScope="" ma:versionID="f8dca18902f10dbab6f7badc11565a21">
  <xsd:schema xmlns:xsd="http://www.w3.org/2001/XMLSchema" xmlns:xs="http://www.w3.org/2001/XMLSchema" xmlns:p="http://schemas.microsoft.com/office/2006/metadata/properties" xmlns:ns2="8db3d609-b5ab-4406-b817-38c521815f7b" xmlns:ns3="4b51abd7-5229-4ba4-bfb1-d7109240aace" targetNamespace="http://schemas.microsoft.com/office/2006/metadata/properties" ma:root="true" ma:fieldsID="647b009c4cb68b677fb380e0b765c5ca" ns2:_="" ns3:_="">
    <xsd:import namespace="8db3d609-b5ab-4406-b817-38c521815f7b"/>
    <xsd:import namespace="4b51abd7-5229-4ba4-bfb1-d7109240aa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3d609-b5ab-4406-b817-38c521815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504ff5b-d9e5-4c2f-a2d0-3310963c7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51abd7-5229-4ba4-bfb1-d7109240aa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95935c-23d2-4c97-9001-0f1d76144019}" ma:internalName="TaxCatchAll" ma:showField="CatchAllData" ma:web="4b51abd7-5229-4ba4-bfb1-d7109240aa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b3d609-b5ab-4406-b817-38c521815f7b">
      <Terms xmlns="http://schemas.microsoft.com/office/infopath/2007/PartnerControls"/>
    </lcf76f155ced4ddcb4097134ff3c332f>
    <TaxCatchAll xmlns="4b51abd7-5229-4ba4-bfb1-d7109240aace" xsi:nil="true"/>
  </documentManagement>
</p:properties>
</file>

<file path=customXml/itemProps1.xml><?xml version="1.0" encoding="utf-8"?>
<ds:datastoreItem xmlns:ds="http://schemas.openxmlformats.org/officeDocument/2006/customXml" ds:itemID="{4C958307-9801-4841-A30C-BB8E33A8D760}"/>
</file>

<file path=customXml/itemProps2.xml><?xml version="1.0" encoding="utf-8"?>
<ds:datastoreItem xmlns:ds="http://schemas.openxmlformats.org/officeDocument/2006/customXml" ds:itemID="{2EEA33C1-A78C-4EE0-A807-CCED56B311FD}"/>
</file>

<file path=customXml/itemProps3.xml><?xml version="1.0" encoding="utf-8"?>
<ds:datastoreItem xmlns:ds="http://schemas.openxmlformats.org/officeDocument/2006/customXml" ds:itemID="{09DABBB8-A091-443C-B76D-C8F086E6F047}"/>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Custom</PresentationFormat>
  <Paragraphs>268</Paragraphs>
  <Slides>35</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Bobby Jones</vt:lpstr>
      <vt:lpstr>Quicksand Medium</vt:lpstr>
      <vt:lpstr>Arial</vt:lpstr>
      <vt:lpstr>Calibri</vt:lpstr>
      <vt:lpstr>Quicksand Light</vt:lpstr>
      <vt:lpstr>IreneFlorentina</vt:lpstr>
      <vt:lpstr>Bobby Jones Soft</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Welsh - Relationships.pptx</dc:title>
  <dc:creator>Nicole Hughes</dc:creator>
  <cp:lastModifiedBy>Nicole Hughes</cp:lastModifiedBy>
  <cp:revision>2</cp:revision>
  <dcterms:created xsi:type="dcterms:W3CDTF">2006-08-16T00:00:00Z</dcterms:created>
  <dcterms:modified xsi:type="dcterms:W3CDTF">2024-05-16T07:44:25Z</dcterms:modified>
  <dc:identifier>DAF-6sD2f68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0x0101005C0291D3A0A2294097EFE81BC428A964</vt:lpwstr>
  </property>
</Properties>
</file>