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2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4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Lst>
  <p:sldSz cx="18288000" cy="10287000"/>
  <p:notesSz cx="6858000" cy="9144000"/>
  <p:embeddedFontLst>
    <p:embeddedFont>
      <p:font typeface="Bobby Jones" panose="020B0604020202020204" charset="0"/>
      <p:regular r:id="rId47"/>
    </p:embeddedFont>
    <p:embeddedFont>
      <p:font typeface="Bobby Jones Soft" panose="020B0604020202020204" charset="0"/>
      <p:regular r:id="rId48"/>
    </p:embeddedFont>
    <p:embeddedFont>
      <p:font typeface="IreneFlorentina" panose="020B0604020202020204" charset="0"/>
      <p:regular r:id="rId49"/>
    </p:embeddedFont>
    <p:embeddedFont>
      <p:font typeface="Quicksand 1" panose="020B0604020202020204" charset="0"/>
      <p:regular r:id="rId50"/>
    </p:embeddedFont>
    <p:embeddedFont>
      <p:font typeface="Quicksand 1 Bold" panose="020B0604020202020204" charset="0"/>
      <p:regular r:id="rId51"/>
    </p:embeddedFont>
    <p:embeddedFont>
      <p:font typeface="Quicksand 1 Light" panose="020B0604020202020204" charset="0"/>
      <p:regular r:id="rId52"/>
    </p:embeddedFont>
    <p:embeddedFont>
      <p:font typeface="Quicksand 1 Medium" panose="020B0604020202020204" charset="0"/>
      <p:regular r:id="rId53"/>
    </p:embeddedFont>
    <p:embeddedFont>
      <p:font typeface="Quicksand 2" panose="020B0604020202020204" charset="0"/>
      <p:regular r:id="rId54"/>
    </p:embeddedFont>
    <p:embeddedFont>
      <p:font typeface="Quicksand 2 Medium"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lJanFLmY1bbrRquIciTMw==" hashData="3hr+k0/C3S2aNqg1t0opd58sDfGPz0NruVxcMBjGdJhu1HDFNYwfUSUWfDiLEVH3yEyxTAFZIm3CSD5npBoqP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7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https://www.ncbi.nlm.nih.gov/pmc/articles/PMC5734543/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 to point out the issue with stereotypical photo representing men and women.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https://www.ncbi.nlm.nih.gov/pmc/articles/PMC5734543/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would affect everyone, regardless of how they identify as society often tries to place us in a gender binary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would affect everyone, regardless of how they identify as society often tries to place us in a gender binary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28.png"/><Relationship Id="rId3" Type="http://schemas.openxmlformats.org/officeDocument/2006/relationships/image" Target="../media/image38.svg"/><Relationship Id="rId21" Type="http://schemas.openxmlformats.org/officeDocument/2006/relationships/image" Target="../media/image52.svg"/><Relationship Id="rId7" Type="http://schemas.openxmlformats.org/officeDocument/2006/relationships/image" Target="../media/image34.svg"/><Relationship Id="rId12" Type="http://schemas.openxmlformats.org/officeDocument/2006/relationships/image" Target="../media/image45.png"/><Relationship Id="rId17" Type="http://schemas.openxmlformats.org/officeDocument/2006/relationships/image" Target="../media/image50.svg"/><Relationship Id="rId2" Type="http://schemas.openxmlformats.org/officeDocument/2006/relationships/image" Target="../media/image37.png"/><Relationship Id="rId16" Type="http://schemas.openxmlformats.org/officeDocument/2006/relationships/image" Target="../media/image49.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4.svg"/><Relationship Id="rId24" Type="http://schemas.openxmlformats.org/officeDocument/2006/relationships/hyperlink" Target="https://therapist.com/moods-and-emotions/shame/" TargetMode="External"/><Relationship Id="rId5" Type="http://schemas.openxmlformats.org/officeDocument/2006/relationships/image" Target="../media/image40.svg"/><Relationship Id="rId15" Type="http://schemas.openxmlformats.org/officeDocument/2006/relationships/image" Target="../media/image48.svg"/><Relationship Id="rId23" Type="http://schemas.openxmlformats.org/officeDocument/2006/relationships/image" Target="../media/image27.svg"/><Relationship Id="rId10" Type="http://schemas.openxmlformats.org/officeDocument/2006/relationships/image" Target="../media/image43.png"/><Relationship Id="rId19" Type="http://schemas.openxmlformats.org/officeDocument/2006/relationships/image" Target="../media/image29.svg"/><Relationship Id="rId4" Type="http://schemas.openxmlformats.org/officeDocument/2006/relationships/image" Target="../media/image39.png"/><Relationship Id="rId9" Type="http://schemas.openxmlformats.org/officeDocument/2006/relationships/image" Target="../media/image42.svg"/><Relationship Id="rId14" Type="http://schemas.openxmlformats.org/officeDocument/2006/relationships/image" Target="../media/image47.png"/><Relationship Id="rId22"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svg"/><Relationship Id="rId7"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arget="../media/image53.jpeg" Type="http://schemas.openxmlformats.org/officeDocument/2006/relationships/image"/><Relationship Id="rId2" Target="https://www.youtube.com/watch?v=qGASUCP-YLI&amp;t=2s" TargetMode="External" Type="http://schemas.openxmlformats.org/officeDocument/2006/relationships/hyperlink"/><Relationship Id="rId1" Target="../slideLayouts/slideLayout7.xml" Type="http://schemas.openxmlformats.org/officeDocument/2006/relationships/slideLayout"/></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2.mp4"/><Relationship Id="rId7" Type="http://schemas.openxmlformats.org/officeDocument/2006/relationships/image" Target="../media/image5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4.jpe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18.xml.rels><?xml version="1.0" encoding="UTF-8" standalone="yes" ?><Relationships xmlns="http://schemas.openxmlformats.org/package/2006/relationships"><Relationship Id="rId3" Target="../media/image57.jpeg" Type="http://schemas.openxmlformats.org/officeDocument/2006/relationships/image"/><Relationship Id="rId2" Target="https://www.youtube.com/watch?v=Iq8h3GEe22o" TargetMode="External" Type="http://schemas.openxmlformats.org/officeDocument/2006/relationships/hyperlink"/><Relationship Id="rId1" Target="../slideLayouts/slideLayout7.xml" Type="http://schemas.openxmlformats.org/officeDocument/2006/relationships/slideLayout"/></Relationships>
</file>

<file path=ppt/slides/_rels/slide19.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6.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21.xml.rels><?xml version="1.0" encoding="UTF-8" standalone="yes" ?><Relationships xmlns="http://schemas.openxmlformats.org/package/2006/relationships"><Relationship Id="rId8" Target="../media/image65.svg" Type="http://schemas.openxmlformats.org/officeDocument/2006/relationships/image"/><Relationship Id="rId13" Target="../media/image70.jpeg" Type="http://schemas.openxmlformats.org/officeDocument/2006/relationships/image"/><Relationship Id="rId3" Target="../media/image60.jpeg" Type="http://schemas.openxmlformats.org/officeDocument/2006/relationships/image"/><Relationship Id="rId7" Target="../media/image64.png" Type="http://schemas.openxmlformats.org/officeDocument/2006/relationships/image"/><Relationship Id="rId12" Target="../media/image69.jpeg" Type="http://schemas.openxmlformats.org/officeDocument/2006/relationships/image"/><Relationship Id="rId2" Target="../notesSlides/notesSlide7.xml" Type="http://schemas.openxmlformats.org/officeDocument/2006/relationships/notesSlide"/><Relationship Id="rId1" Target="../slideLayouts/slideLayout7.xml" Type="http://schemas.openxmlformats.org/officeDocument/2006/relationships/slideLayout"/><Relationship Id="rId6" Target="../media/image63.jpeg" Type="http://schemas.openxmlformats.org/officeDocument/2006/relationships/image"/><Relationship Id="rId11" Target="../media/image68.jpeg" Type="http://schemas.openxmlformats.org/officeDocument/2006/relationships/image"/><Relationship Id="rId5" Target="../media/image62.svg" Type="http://schemas.openxmlformats.org/officeDocument/2006/relationships/image"/><Relationship Id="rId10" Target="../media/image67.svg" Type="http://schemas.openxmlformats.org/officeDocument/2006/relationships/image"/><Relationship Id="rId4" Target="../media/image61.png" Type="http://schemas.openxmlformats.org/officeDocument/2006/relationships/image"/><Relationship Id="rId9" Target="../media/image66.png" Type="http://schemas.openxmlformats.org/officeDocument/2006/relationships/image"/><Relationship Id="rId14" Target="../media/image71.jpeg" Type="http://schemas.openxmlformats.org/officeDocument/2006/relationships/image"/></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4.svg"/><Relationship Id="rId7" Type="http://schemas.openxmlformats.org/officeDocument/2006/relationships/image" Target="../media/image23.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3.svg"/><Relationship Id="rId5" Type="http://schemas.openxmlformats.org/officeDocument/2006/relationships/image" Target="../media/image34.svg"/><Relationship Id="rId10" Type="http://schemas.openxmlformats.org/officeDocument/2006/relationships/image" Target="../media/image72.png"/><Relationship Id="rId4" Type="http://schemas.openxmlformats.org/officeDocument/2006/relationships/image" Target="../media/image33.png"/><Relationship Id="rId9"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34.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3.sv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34.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3.sv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34.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3.sv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34.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3.sv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34.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3.sv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34.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3.sv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arget="../media/image76.jpeg" Type="http://schemas.openxmlformats.org/officeDocument/2006/relationships/image"/><Relationship Id="rId2" Target="https://youtube.com/clip/UgkxnVmbShWjZReTNji_gKNkIzZ15xHVuIvG?si=_BkDy3fkIKUij1BU" TargetMode="External" Type="http://schemas.openxmlformats.org/officeDocument/2006/relationships/hyperlink"/><Relationship Id="rId1" Target="../slideLayouts/slideLayout7.xml" Type="http://schemas.openxmlformats.org/officeDocument/2006/relationships/slideLayout"/></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s3-eu-west-2.amazonaws.com/lawcom-prod-storage-11jsxou24uy7q/uploads/2021/12/Hate-crime-report-accessible.pdf" TargetMode="Externa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35.png"/><Relationship Id="rId5" Type="http://schemas.openxmlformats.org/officeDocument/2006/relationships/image" Target="../media/image43.png"/><Relationship Id="rId10" Type="http://schemas.openxmlformats.org/officeDocument/2006/relationships/image" Target="../media/image23.svg"/><Relationship Id="rId4" Type="http://schemas.openxmlformats.org/officeDocument/2006/relationships/image" Target="../media/image6.png"/><Relationship Id="rId9" Type="http://schemas.openxmlformats.org/officeDocument/2006/relationships/image" Target="../media/image22.png"/><Relationship Id="rId14" Type="http://schemas.openxmlformats.org/officeDocument/2006/relationships/image" Target="../media/image73.svg"/></Relationships>
</file>

<file path=ppt/slides/_rels/slide3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4.svg"/><Relationship Id="rId18" Type="http://schemas.openxmlformats.org/officeDocument/2006/relationships/image" Target="../media/image49.png"/><Relationship Id="rId26" Type="http://schemas.openxmlformats.org/officeDocument/2006/relationships/image" Target="../media/image82.png"/><Relationship Id="rId3" Type="http://schemas.openxmlformats.org/officeDocument/2006/relationships/image" Target="../media/image40.svg"/><Relationship Id="rId21" Type="http://schemas.openxmlformats.org/officeDocument/2006/relationships/image" Target="../media/image29.svg"/><Relationship Id="rId7" Type="http://schemas.openxmlformats.org/officeDocument/2006/relationships/image" Target="../media/image23.svg"/><Relationship Id="rId12" Type="http://schemas.openxmlformats.org/officeDocument/2006/relationships/image" Target="../media/image43.png"/><Relationship Id="rId17" Type="http://schemas.openxmlformats.org/officeDocument/2006/relationships/image" Target="../media/image48.svg"/><Relationship Id="rId25" Type="http://schemas.openxmlformats.org/officeDocument/2006/relationships/image" Target="../media/image27.svg"/><Relationship Id="rId2" Type="http://schemas.openxmlformats.org/officeDocument/2006/relationships/image" Target="../media/image39.png"/><Relationship Id="rId16" Type="http://schemas.openxmlformats.org/officeDocument/2006/relationships/image" Target="../media/image47.png"/><Relationship Id="rId20" Type="http://schemas.openxmlformats.org/officeDocument/2006/relationships/image" Target="../media/image28.png"/><Relationship Id="rId29" Type="http://schemas.openxmlformats.org/officeDocument/2006/relationships/image" Target="../media/image85.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2.svg"/><Relationship Id="rId24" Type="http://schemas.openxmlformats.org/officeDocument/2006/relationships/image" Target="../media/image26.png"/><Relationship Id="rId5" Type="http://schemas.openxmlformats.org/officeDocument/2006/relationships/image" Target="../media/image38.svg"/><Relationship Id="rId15" Type="http://schemas.openxmlformats.org/officeDocument/2006/relationships/image" Target="../media/image46.svg"/><Relationship Id="rId23" Type="http://schemas.openxmlformats.org/officeDocument/2006/relationships/image" Target="../media/image81.svg"/><Relationship Id="rId28" Type="http://schemas.openxmlformats.org/officeDocument/2006/relationships/image" Target="../media/image84.png"/><Relationship Id="rId10" Type="http://schemas.openxmlformats.org/officeDocument/2006/relationships/image" Target="../media/image41.png"/><Relationship Id="rId19" Type="http://schemas.openxmlformats.org/officeDocument/2006/relationships/image" Target="../media/image50.svg"/><Relationship Id="rId31" Type="http://schemas.openxmlformats.org/officeDocument/2006/relationships/image" Target="../media/image73.svg"/><Relationship Id="rId4" Type="http://schemas.openxmlformats.org/officeDocument/2006/relationships/image" Target="../media/image37.png"/><Relationship Id="rId9" Type="http://schemas.openxmlformats.org/officeDocument/2006/relationships/image" Target="../media/image34.svg"/><Relationship Id="rId14" Type="http://schemas.openxmlformats.org/officeDocument/2006/relationships/image" Target="../media/image45.png"/><Relationship Id="rId22" Type="http://schemas.openxmlformats.org/officeDocument/2006/relationships/image" Target="../media/image80.png"/><Relationship Id="rId27" Type="http://schemas.openxmlformats.org/officeDocument/2006/relationships/image" Target="../media/image83.svg"/><Relationship Id="rId30"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50.svg"/><Relationship Id="rId3" Type="http://schemas.openxmlformats.org/officeDocument/2006/relationships/image" Target="../media/image34.svg"/><Relationship Id="rId7" Type="http://schemas.openxmlformats.org/officeDocument/2006/relationships/image" Target="../media/image23.svg"/><Relationship Id="rId12"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8.svg"/><Relationship Id="rId5" Type="http://schemas.openxmlformats.org/officeDocument/2006/relationships/image" Target="../media/image36.svg"/><Relationship Id="rId10" Type="http://schemas.openxmlformats.org/officeDocument/2006/relationships/image" Target="../media/image47.png"/><Relationship Id="rId4" Type="http://schemas.openxmlformats.org/officeDocument/2006/relationships/image" Target="../media/image35.png"/><Relationship Id="rId9" Type="http://schemas.openxmlformats.org/officeDocument/2006/relationships/image" Target="../media/image73.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hyperlink" Target="https://www.childline.org.uk" TargetMode="External"/><Relationship Id="rId5" Type="http://schemas.openxmlformats.org/officeDocument/2006/relationships/hyperlink" Target="http://swanseawomensaid.com/blog/free-wills-campaign/" TargetMode="External"/><Relationship Id="rId4" Type="http://schemas.openxmlformats.org/officeDocument/2006/relationships/hyperlink" Target="https://www.gov.wales/live-fear-free"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97.sv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sv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8.png"/><Relationship Id="rId18" Type="http://schemas.openxmlformats.org/officeDocument/2006/relationships/image" Target="../media/image113.sv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07.svg"/><Relationship Id="rId17" Type="http://schemas.openxmlformats.org/officeDocument/2006/relationships/image" Target="../media/image112.png"/><Relationship Id="rId2" Type="http://schemas.openxmlformats.org/officeDocument/2006/relationships/image" Target="../media/image1.png"/><Relationship Id="rId16" Type="http://schemas.openxmlformats.org/officeDocument/2006/relationships/image" Target="../media/image111.svg"/><Relationship Id="rId20"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6.png"/><Relationship Id="rId5" Type="http://schemas.openxmlformats.org/officeDocument/2006/relationships/image" Target="../media/image4.png"/><Relationship Id="rId15" Type="http://schemas.openxmlformats.org/officeDocument/2006/relationships/image" Target="../media/image110.png"/><Relationship Id="rId10" Type="http://schemas.openxmlformats.org/officeDocument/2006/relationships/image" Target="../media/image105.png"/><Relationship Id="rId19" Type="http://schemas.openxmlformats.org/officeDocument/2006/relationships/hyperlink" Target="https://twitter.com/WelshWomensAid" TargetMode="External"/><Relationship Id="rId4" Type="http://schemas.openxmlformats.org/officeDocument/2006/relationships/image" Target="../media/image3.png"/><Relationship Id="rId9" Type="http://schemas.openxmlformats.org/officeDocument/2006/relationships/image" Target="../media/image104.png"/><Relationship Id="rId14" Type="http://schemas.openxmlformats.org/officeDocument/2006/relationships/image" Target="../media/image10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svg"/><Relationship Id="rId7"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6511098" y="1368036"/>
            <a:ext cx="5265805" cy="8308962"/>
          </a:xfrm>
          <a:custGeom>
            <a:avLst/>
            <a:gdLst/>
            <a:ahLst/>
            <a:cxnLst/>
            <a:rect l="l" t="t" r="r" b="b"/>
            <a:pathLst>
              <a:path w="5265805" h="8308962">
                <a:moveTo>
                  <a:pt x="0" y="0"/>
                </a:moveTo>
                <a:lnTo>
                  <a:pt x="5265804" y="0"/>
                </a:lnTo>
                <a:lnTo>
                  <a:pt x="5265804" y="8308962"/>
                </a:lnTo>
                <a:lnTo>
                  <a:pt x="0" y="8308962"/>
                </a:lnTo>
                <a:lnTo>
                  <a:pt x="0" y="0"/>
                </a:lnTo>
                <a:close/>
              </a:path>
            </a:pathLst>
          </a:custGeom>
          <a:blipFill>
            <a:blip r:embed="rId2">
              <a:alphaModFix amt="9999"/>
            </a:blip>
            <a:stretch>
              <a:fillRect/>
            </a:stretch>
          </a:blipFill>
        </p:spPr>
        <p:txBody>
          <a:bodyPr/>
          <a:lstStyle/>
          <a:p>
            <a:endParaRPr lang="en-GB"/>
          </a:p>
        </p:txBody>
      </p:sp>
      <p:sp>
        <p:nvSpPr>
          <p:cNvPr id="3" name="Freeform 3"/>
          <p:cNvSpPr/>
          <p:nvPr/>
        </p:nvSpPr>
        <p:spPr>
          <a:xfrm>
            <a:off x="699053" y="772765"/>
            <a:ext cx="4578654" cy="1528126"/>
          </a:xfrm>
          <a:custGeom>
            <a:avLst/>
            <a:gdLst/>
            <a:ahLst/>
            <a:cxnLst/>
            <a:rect l="l" t="t" r="r" b="b"/>
            <a:pathLst>
              <a:path w="4578654" h="1528126">
                <a:moveTo>
                  <a:pt x="0" y="0"/>
                </a:moveTo>
                <a:lnTo>
                  <a:pt x="4578653" y="0"/>
                </a:lnTo>
                <a:lnTo>
                  <a:pt x="4578653" y="1528126"/>
                </a:lnTo>
                <a:lnTo>
                  <a:pt x="0" y="1528126"/>
                </a:lnTo>
                <a:lnTo>
                  <a:pt x="0" y="0"/>
                </a:lnTo>
                <a:close/>
              </a:path>
            </a:pathLst>
          </a:custGeom>
          <a:blipFill>
            <a:blip r:embed="rId3"/>
            <a:stretch>
              <a:fillRect/>
            </a:stretch>
          </a:blipFill>
        </p:spPr>
        <p:txBody>
          <a:bodyPr/>
          <a:lstStyle/>
          <a:p>
            <a:endParaRPr lang="en-GB"/>
          </a:p>
        </p:txBody>
      </p:sp>
      <p:sp>
        <p:nvSpPr>
          <p:cNvPr id="4" name="Freeform 4"/>
          <p:cNvSpPr/>
          <p:nvPr/>
        </p:nvSpPr>
        <p:spPr>
          <a:xfrm>
            <a:off x="12132922" y="15802"/>
            <a:ext cx="6152609" cy="6439570"/>
          </a:xfrm>
          <a:custGeom>
            <a:avLst/>
            <a:gdLst/>
            <a:ahLst/>
            <a:cxnLst/>
            <a:rect l="l" t="t" r="r" b="b"/>
            <a:pathLst>
              <a:path w="6152609" h="6439570">
                <a:moveTo>
                  <a:pt x="0" y="0"/>
                </a:moveTo>
                <a:lnTo>
                  <a:pt x="6152609" y="0"/>
                </a:lnTo>
                <a:lnTo>
                  <a:pt x="6152609" y="6439570"/>
                </a:lnTo>
                <a:lnTo>
                  <a:pt x="0" y="6439570"/>
                </a:lnTo>
                <a:lnTo>
                  <a:pt x="0" y="0"/>
                </a:lnTo>
                <a:close/>
              </a:path>
            </a:pathLst>
          </a:custGeom>
          <a:blipFill>
            <a:blip r:embed="rId4">
              <a:alphaModFix amt="9999"/>
            </a:blip>
            <a:stretch>
              <a:fillRect t="-29029" r="-35216"/>
            </a:stretch>
          </a:blipFill>
        </p:spPr>
        <p:txBody>
          <a:bodyPr/>
          <a:lstStyle/>
          <a:p>
            <a:endParaRPr lang="en-GB"/>
          </a:p>
        </p:txBody>
      </p:sp>
      <p:sp>
        <p:nvSpPr>
          <p:cNvPr id="5" name="Freeform 5"/>
          <p:cNvSpPr/>
          <p:nvPr/>
        </p:nvSpPr>
        <p:spPr>
          <a:xfrm>
            <a:off x="9706492" y="423437"/>
            <a:ext cx="3367701" cy="1889198"/>
          </a:xfrm>
          <a:custGeom>
            <a:avLst/>
            <a:gdLst/>
            <a:ahLst/>
            <a:cxnLst/>
            <a:rect l="l" t="t" r="r" b="b"/>
            <a:pathLst>
              <a:path w="3367701" h="1889198">
                <a:moveTo>
                  <a:pt x="0" y="0"/>
                </a:moveTo>
                <a:lnTo>
                  <a:pt x="3367700" y="0"/>
                </a:lnTo>
                <a:lnTo>
                  <a:pt x="3367700" y="1889198"/>
                </a:lnTo>
                <a:lnTo>
                  <a:pt x="0" y="1889198"/>
                </a:lnTo>
                <a:lnTo>
                  <a:pt x="0" y="0"/>
                </a:lnTo>
                <a:close/>
              </a:path>
            </a:pathLst>
          </a:custGeom>
          <a:blipFill>
            <a:blip r:embed="rId5"/>
            <a:stretch>
              <a:fillRect/>
            </a:stretch>
          </a:blipFill>
        </p:spPr>
        <p:txBody>
          <a:bodyPr/>
          <a:lstStyle/>
          <a:p>
            <a:endParaRPr lang="en-GB"/>
          </a:p>
        </p:txBody>
      </p:sp>
      <p:sp>
        <p:nvSpPr>
          <p:cNvPr id="6" name="Freeform 6"/>
          <p:cNvSpPr/>
          <p:nvPr/>
        </p:nvSpPr>
        <p:spPr>
          <a:xfrm>
            <a:off x="5749619" y="7210"/>
            <a:ext cx="3237903" cy="3237903"/>
          </a:xfrm>
          <a:custGeom>
            <a:avLst/>
            <a:gdLst/>
            <a:ahLst/>
            <a:cxnLst/>
            <a:rect l="l" t="t" r="r" b="b"/>
            <a:pathLst>
              <a:path w="3237903" h="3237903">
                <a:moveTo>
                  <a:pt x="0" y="0"/>
                </a:moveTo>
                <a:lnTo>
                  <a:pt x="3237904" y="0"/>
                </a:lnTo>
                <a:lnTo>
                  <a:pt x="3237904" y="3237904"/>
                </a:lnTo>
                <a:lnTo>
                  <a:pt x="0" y="3237904"/>
                </a:lnTo>
                <a:lnTo>
                  <a:pt x="0" y="0"/>
                </a:lnTo>
                <a:close/>
              </a:path>
            </a:pathLst>
          </a:custGeom>
          <a:blipFill>
            <a:blip r:embed="rId6"/>
            <a:stretch>
              <a:fillRect/>
            </a:stretch>
          </a:blipFill>
        </p:spPr>
        <p:txBody>
          <a:bodyPr/>
          <a:lstStyle/>
          <a:p>
            <a:endParaRPr lang="en-GB"/>
          </a:p>
        </p:txBody>
      </p:sp>
      <p:sp>
        <p:nvSpPr>
          <p:cNvPr id="7" name="Freeform 7"/>
          <p:cNvSpPr/>
          <p:nvPr/>
        </p:nvSpPr>
        <p:spPr>
          <a:xfrm>
            <a:off x="18518" y="2570961"/>
            <a:ext cx="5259188" cy="7700284"/>
          </a:xfrm>
          <a:custGeom>
            <a:avLst/>
            <a:gdLst/>
            <a:ahLst/>
            <a:cxnLst/>
            <a:rect l="l" t="t" r="r" b="b"/>
            <a:pathLst>
              <a:path w="5259188" h="7700284">
                <a:moveTo>
                  <a:pt x="0" y="0"/>
                </a:moveTo>
                <a:lnTo>
                  <a:pt x="5259188" y="0"/>
                </a:lnTo>
                <a:lnTo>
                  <a:pt x="5259188" y="7700283"/>
                </a:lnTo>
                <a:lnTo>
                  <a:pt x="0" y="7700283"/>
                </a:lnTo>
                <a:lnTo>
                  <a:pt x="0" y="0"/>
                </a:lnTo>
                <a:close/>
              </a:path>
            </a:pathLst>
          </a:custGeom>
          <a:blipFill>
            <a:blip r:embed="rId7">
              <a:alphaModFix amt="9999"/>
            </a:blip>
            <a:stretch>
              <a:fillRect l="-14344" b="-7904"/>
            </a:stretch>
          </a:blipFill>
        </p:spPr>
        <p:txBody>
          <a:bodyPr/>
          <a:lstStyle/>
          <a:p>
            <a:endParaRPr lang="en-GB"/>
          </a:p>
        </p:txBody>
      </p:sp>
      <p:sp>
        <p:nvSpPr>
          <p:cNvPr id="8" name="TextBox 8"/>
          <p:cNvSpPr txBox="1"/>
          <p:nvPr/>
        </p:nvSpPr>
        <p:spPr>
          <a:xfrm>
            <a:off x="1437882" y="4674197"/>
            <a:ext cx="15099281" cy="2247900"/>
          </a:xfrm>
          <a:prstGeom prst="rect">
            <a:avLst/>
          </a:prstGeom>
        </p:spPr>
        <p:txBody>
          <a:bodyPr lIns="0" tIns="0" rIns="0" bIns="0" rtlCol="0" anchor="t">
            <a:spAutoFit/>
          </a:bodyPr>
          <a:lstStyle/>
          <a:p>
            <a:pPr algn="ctr">
              <a:lnSpc>
                <a:spcPts val="17450"/>
              </a:lnSpc>
            </a:pPr>
            <a:r>
              <a:rPr lang="en-US" sz="14542">
                <a:solidFill>
                  <a:srgbClr val="FFFFFF"/>
                </a:solidFill>
                <a:latin typeface="Bobby Jones"/>
                <a:ea typeface="Bobby Jones"/>
                <a:cs typeface="Bobby Jones"/>
                <a:sym typeface="Bobby Jones"/>
              </a:rPr>
              <a:t>Misogyny</a:t>
            </a:r>
          </a:p>
        </p:txBody>
      </p:sp>
      <p:sp>
        <p:nvSpPr>
          <p:cNvPr id="9" name="Freeform 9"/>
          <p:cNvSpPr/>
          <p:nvPr/>
        </p:nvSpPr>
        <p:spPr>
          <a:xfrm>
            <a:off x="13788567" y="740217"/>
            <a:ext cx="3908044" cy="1254164"/>
          </a:xfrm>
          <a:custGeom>
            <a:avLst/>
            <a:gdLst/>
            <a:ahLst/>
            <a:cxnLst/>
            <a:rect l="l" t="t" r="r" b="b"/>
            <a:pathLst>
              <a:path w="3908044" h="1254164">
                <a:moveTo>
                  <a:pt x="0" y="0"/>
                </a:moveTo>
                <a:lnTo>
                  <a:pt x="3908044" y="0"/>
                </a:lnTo>
                <a:lnTo>
                  <a:pt x="3908044" y="1254164"/>
                </a:lnTo>
                <a:lnTo>
                  <a:pt x="0" y="1254164"/>
                </a:lnTo>
                <a:lnTo>
                  <a:pt x="0" y="0"/>
                </a:lnTo>
                <a:close/>
              </a:path>
            </a:pathLst>
          </a:custGeom>
          <a:blipFill>
            <a:blip r:embed="rId8"/>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18" name="Group 18"/>
          <p:cNvGrpSpPr/>
          <p:nvPr/>
        </p:nvGrpSpPr>
        <p:grpSpPr>
          <a:xfrm>
            <a:off x="6651114" y="2492838"/>
            <a:ext cx="4663979" cy="6543196"/>
            <a:chOff x="0" y="0"/>
            <a:chExt cx="1228373" cy="1723311"/>
          </a:xfrm>
        </p:grpSpPr>
        <p:sp>
          <p:nvSpPr>
            <p:cNvPr id="19" name="Freeform 19"/>
            <p:cNvSpPr/>
            <p:nvPr/>
          </p:nvSpPr>
          <p:spPr>
            <a:xfrm>
              <a:off x="0" y="0"/>
              <a:ext cx="1228373" cy="1723311"/>
            </a:xfrm>
            <a:custGeom>
              <a:avLst/>
              <a:gdLst/>
              <a:ahLst/>
              <a:cxnLst/>
              <a:rect l="l" t="t" r="r" b="b"/>
              <a:pathLst>
                <a:path w="1228373" h="1723311">
                  <a:moveTo>
                    <a:pt x="84657" y="0"/>
                  </a:moveTo>
                  <a:lnTo>
                    <a:pt x="1143716" y="0"/>
                  </a:lnTo>
                  <a:cubicBezTo>
                    <a:pt x="1190471" y="0"/>
                    <a:pt x="1228373" y="37902"/>
                    <a:pt x="1228373" y="84657"/>
                  </a:cubicBezTo>
                  <a:lnTo>
                    <a:pt x="1228373" y="1638654"/>
                  </a:lnTo>
                  <a:cubicBezTo>
                    <a:pt x="1228373" y="1685409"/>
                    <a:pt x="1190471" y="1723311"/>
                    <a:pt x="1143716" y="1723311"/>
                  </a:cubicBezTo>
                  <a:lnTo>
                    <a:pt x="84657" y="1723311"/>
                  </a:lnTo>
                  <a:cubicBezTo>
                    <a:pt x="37902" y="1723311"/>
                    <a:pt x="0" y="1685409"/>
                    <a:pt x="0" y="1638654"/>
                  </a:cubicBezTo>
                  <a:lnTo>
                    <a:pt x="0" y="84657"/>
                  </a:lnTo>
                  <a:cubicBezTo>
                    <a:pt x="0" y="37902"/>
                    <a:pt x="37902" y="0"/>
                    <a:pt x="84657" y="0"/>
                  </a:cubicBezTo>
                  <a:close/>
                </a:path>
              </a:pathLst>
            </a:custGeom>
            <a:solidFill>
              <a:srgbClr val="000000">
                <a:alpha val="0"/>
              </a:srgbClr>
            </a:solidFill>
            <a:ln w="38100" cap="rnd">
              <a:solidFill>
                <a:srgbClr val="FFF9F9"/>
              </a:solidFill>
              <a:prstDash val="solid"/>
              <a:round/>
            </a:ln>
          </p:spPr>
          <p:txBody>
            <a:bodyPr/>
            <a:lstStyle/>
            <a:p>
              <a:endParaRPr lang="en-GB"/>
            </a:p>
          </p:txBody>
        </p:sp>
        <p:sp>
          <p:nvSpPr>
            <p:cNvPr id="20" name="TextBox 20"/>
            <p:cNvSpPr txBox="1"/>
            <p:nvPr/>
          </p:nvSpPr>
          <p:spPr>
            <a:xfrm>
              <a:off x="0" y="-76200"/>
              <a:ext cx="1228373" cy="1799511"/>
            </a:xfrm>
            <a:prstGeom prst="rect">
              <a:avLst/>
            </a:prstGeom>
          </p:spPr>
          <p:txBody>
            <a:bodyPr lIns="50800" tIns="50800" rIns="50800" bIns="50800" rtlCol="0" anchor="ctr"/>
            <a:lstStyle/>
            <a:p>
              <a:pPr algn="ctr">
                <a:lnSpc>
                  <a:spcPts val="3640"/>
                </a:lnSpc>
              </a:pPr>
              <a:endParaRPr/>
            </a:p>
          </p:txBody>
        </p:sp>
      </p:grpSp>
      <p:grpSp>
        <p:nvGrpSpPr>
          <p:cNvPr id="23" name="Group 23"/>
          <p:cNvGrpSpPr/>
          <p:nvPr/>
        </p:nvGrpSpPr>
        <p:grpSpPr>
          <a:xfrm>
            <a:off x="12555697" y="2492838"/>
            <a:ext cx="4663979" cy="6543196"/>
            <a:chOff x="0" y="0"/>
            <a:chExt cx="1228373" cy="1723311"/>
          </a:xfrm>
        </p:grpSpPr>
        <p:sp>
          <p:nvSpPr>
            <p:cNvPr id="24" name="Freeform 24"/>
            <p:cNvSpPr/>
            <p:nvPr/>
          </p:nvSpPr>
          <p:spPr>
            <a:xfrm>
              <a:off x="0" y="0"/>
              <a:ext cx="1228373" cy="1723311"/>
            </a:xfrm>
            <a:custGeom>
              <a:avLst/>
              <a:gdLst/>
              <a:ahLst/>
              <a:cxnLst/>
              <a:rect l="l" t="t" r="r" b="b"/>
              <a:pathLst>
                <a:path w="1228373" h="1723311">
                  <a:moveTo>
                    <a:pt x="84657" y="0"/>
                  </a:moveTo>
                  <a:lnTo>
                    <a:pt x="1143716" y="0"/>
                  </a:lnTo>
                  <a:cubicBezTo>
                    <a:pt x="1190471" y="0"/>
                    <a:pt x="1228373" y="37902"/>
                    <a:pt x="1228373" y="84657"/>
                  </a:cubicBezTo>
                  <a:lnTo>
                    <a:pt x="1228373" y="1638654"/>
                  </a:lnTo>
                  <a:cubicBezTo>
                    <a:pt x="1228373" y="1685409"/>
                    <a:pt x="1190471" y="1723311"/>
                    <a:pt x="1143716" y="1723311"/>
                  </a:cubicBezTo>
                  <a:lnTo>
                    <a:pt x="84657" y="1723311"/>
                  </a:lnTo>
                  <a:cubicBezTo>
                    <a:pt x="37902" y="1723311"/>
                    <a:pt x="0" y="1685409"/>
                    <a:pt x="0" y="1638654"/>
                  </a:cubicBezTo>
                  <a:lnTo>
                    <a:pt x="0" y="84657"/>
                  </a:lnTo>
                  <a:cubicBezTo>
                    <a:pt x="0" y="37902"/>
                    <a:pt x="37902" y="0"/>
                    <a:pt x="84657" y="0"/>
                  </a:cubicBezTo>
                  <a:close/>
                </a:path>
              </a:pathLst>
            </a:custGeom>
            <a:solidFill>
              <a:srgbClr val="000000">
                <a:alpha val="0"/>
              </a:srgbClr>
            </a:solidFill>
            <a:ln w="38100" cap="rnd">
              <a:solidFill>
                <a:srgbClr val="FFF9F9"/>
              </a:solidFill>
              <a:prstDash val="solid"/>
              <a:round/>
            </a:ln>
          </p:spPr>
          <p:txBody>
            <a:bodyPr/>
            <a:lstStyle/>
            <a:p>
              <a:endParaRPr lang="en-GB"/>
            </a:p>
          </p:txBody>
        </p:sp>
        <p:sp>
          <p:nvSpPr>
            <p:cNvPr id="25" name="TextBox 25"/>
            <p:cNvSpPr txBox="1"/>
            <p:nvPr/>
          </p:nvSpPr>
          <p:spPr>
            <a:xfrm>
              <a:off x="0" y="-76200"/>
              <a:ext cx="1228373" cy="1799511"/>
            </a:xfrm>
            <a:prstGeom prst="rect">
              <a:avLst/>
            </a:prstGeom>
          </p:spPr>
          <p:txBody>
            <a:bodyPr lIns="50800" tIns="50800" rIns="50800" bIns="50800" rtlCol="0" anchor="ctr"/>
            <a:lstStyle/>
            <a:p>
              <a:pPr algn="ctr">
                <a:lnSpc>
                  <a:spcPts val="3640"/>
                </a:lnSpc>
              </a:pPr>
              <a:endParaRPr/>
            </a:p>
          </p:txBody>
        </p:sp>
      </p:grpSp>
      <p:sp>
        <p:nvSpPr>
          <p:cNvPr id="2" name="Freeform 2"/>
          <p:cNvSpPr/>
          <p:nvPr/>
        </p:nvSpPr>
        <p:spPr>
          <a:xfrm>
            <a:off x="15675251" y="445871"/>
            <a:ext cx="2089190" cy="1673963"/>
          </a:xfrm>
          <a:custGeom>
            <a:avLst/>
            <a:gdLst/>
            <a:ahLst/>
            <a:cxnLst/>
            <a:rect l="l" t="t" r="r" b="b"/>
            <a:pathLst>
              <a:path w="2089190" h="1673963">
                <a:moveTo>
                  <a:pt x="0" y="0"/>
                </a:moveTo>
                <a:lnTo>
                  <a:pt x="2089190" y="0"/>
                </a:lnTo>
                <a:lnTo>
                  <a:pt x="2089190" y="1673963"/>
                </a:lnTo>
                <a:lnTo>
                  <a:pt x="0" y="16739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3" name="Group 3"/>
          <p:cNvGrpSpPr/>
          <p:nvPr/>
        </p:nvGrpSpPr>
        <p:grpSpPr>
          <a:xfrm>
            <a:off x="1057795" y="2492838"/>
            <a:ext cx="4663979" cy="6543196"/>
            <a:chOff x="0" y="0"/>
            <a:chExt cx="1228373" cy="1723311"/>
          </a:xfrm>
        </p:grpSpPr>
        <p:sp>
          <p:nvSpPr>
            <p:cNvPr id="4" name="Freeform 4"/>
            <p:cNvSpPr/>
            <p:nvPr/>
          </p:nvSpPr>
          <p:spPr>
            <a:xfrm>
              <a:off x="0" y="0"/>
              <a:ext cx="1228373" cy="1723311"/>
            </a:xfrm>
            <a:custGeom>
              <a:avLst/>
              <a:gdLst/>
              <a:ahLst/>
              <a:cxnLst/>
              <a:rect l="l" t="t" r="r" b="b"/>
              <a:pathLst>
                <a:path w="1228373" h="1723311">
                  <a:moveTo>
                    <a:pt x="84657" y="0"/>
                  </a:moveTo>
                  <a:lnTo>
                    <a:pt x="1143716" y="0"/>
                  </a:lnTo>
                  <a:cubicBezTo>
                    <a:pt x="1190471" y="0"/>
                    <a:pt x="1228373" y="37902"/>
                    <a:pt x="1228373" y="84657"/>
                  </a:cubicBezTo>
                  <a:lnTo>
                    <a:pt x="1228373" y="1638654"/>
                  </a:lnTo>
                  <a:cubicBezTo>
                    <a:pt x="1228373" y="1685409"/>
                    <a:pt x="1190471" y="1723311"/>
                    <a:pt x="1143716" y="1723311"/>
                  </a:cubicBezTo>
                  <a:lnTo>
                    <a:pt x="84657" y="1723311"/>
                  </a:lnTo>
                  <a:cubicBezTo>
                    <a:pt x="37902" y="1723311"/>
                    <a:pt x="0" y="1685409"/>
                    <a:pt x="0" y="1638654"/>
                  </a:cubicBezTo>
                  <a:lnTo>
                    <a:pt x="0" y="84657"/>
                  </a:lnTo>
                  <a:cubicBezTo>
                    <a:pt x="0" y="37902"/>
                    <a:pt x="37902" y="0"/>
                    <a:pt x="84657" y="0"/>
                  </a:cubicBezTo>
                  <a:close/>
                </a:path>
              </a:pathLst>
            </a:custGeom>
            <a:solidFill>
              <a:srgbClr val="000000">
                <a:alpha val="0"/>
              </a:srgbClr>
            </a:solidFill>
            <a:ln w="38100" cap="rnd">
              <a:solidFill>
                <a:srgbClr val="FFF9F9"/>
              </a:solidFill>
              <a:prstDash val="solid"/>
              <a:round/>
            </a:ln>
          </p:spPr>
          <p:txBody>
            <a:bodyPr/>
            <a:lstStyle/>
            <a:p>
              <a:endParaRPr lang="en-GB"/>
            </a:p>
          </p:txBody>
        </p:sp>
        <p:sp>
          <p:nvSpPr>
            <p:cNvPr id="5" name="TextBox 5"/>
            <p:cNvSpPr txBox="1"/>
            <p:nvPr/>
          </p:nvSpPr>
          <p:spPr>
            <a:xfrm>
              <a:off x="0" y="-76200"/>
              <a:ext cx="1228373" cy="1799511"/>
            </a:xfrm>
            <a:prstGeom prst="rect">
              <a:avLst/>
            </a:prstGeom>
          </p:spPr>
          <p:txBody>
            <a:bodyPr lIns="50800" tIns="50800" rIns="50800" bIns="50800" rtlCol="0" anchor="ctr"/>
            <a:lstStyle/>
            <a:p>
              <a:pPr algn="ctr">
                <a:lnSpc>
                  <a:spcPts val="3640"/>
                </a:lnSpc>
              </a:pPr>
              <a:endParaRPr/>
            </a:p>
          </p:txBody>
        </p:sp>
      </p:grpSp>
      <p:sp>
        <p:nvSpPr>
          <p:cNvPr id="6" name="TextBox 6"/>
          <p:cNvSpPr txBox="1"/>
          <p:nvPr/>
        </p:nvSpPr>
        <p:spPr>
          <a:xfrm>
            <a:off x="3919144" y="4938788"/>
            <a:ext cx="1371420" cy="712470"/>
          </a:xfrm>
          <a:prstGeom prst="rect">
            <a:avLst/>
          </a:prstGeom>
        </p:spPr>
        <p:txBody>
          <a:bodyPr lIns="0" tIns="0" rIns="0" bIns="0" rtlCol="0" anchor="t">
            <a:spAutoFit/>
          </a:bodyPr>
          <a:lstStyle/>
          <a:p>
            <a:pPr algn="ctr">
              <a:lnSpc>
                <a:spcPts val="5880"/>
              </a:lnSpc>
            </a:pPr>
            <a:r>
              <a:rPr lang="en-US" sz="4200" dirty="0">
                <a:solidFill>
                  <a:srgbClr val="FFFFFF"/>
                </a:solidFill>
                <a:latin typeface="Quicksand 1 Medium"/>
                <a:ea typeface="Quicksand 1 Medium"/>
                <a:cs typeface="Quicksand 1 Medium"/>
                <a:sym typeface="Quicksand 1 Medium"/>
              </a:rPr>
              <a:t>31%</a:t>
            </a:r>
          </a:p>
        </p:txBody>
      </p:sp>
      <p:sp>
        <p:nvSpPr>
          <p:cNvPr id="7" name="TextBox 7"/>
          <p:cNvSpPr txBox="1"/>
          <p:nvPr/>
        </p:nvSpPr>
        <p:spPr>
          <a:xfrm>
            <a:off x="1571284" y="4938788"/>
            <a:ext cx="1619070" cy="712470"/>
          </a:xfrm>
          <a:prstGeom prst="rect">
            <a:avLst/>
          </a:prstGeom>
        </p:spPr>
        <p:txBody>
          <a:bodyPr lIns="0" tIns="0" rIns="0" bIns="0" rtlCol="0" anchor="t">
            <a:spAutoFit/>
          </a:bodyPr>
          <a:lstStyle/>
          <a:p>
            <a:pPr algn="ctr">
              <a:lnSpc>
                <a:spcPts val="5880"/>
              </a:lnSpc>
            </a:pPr>
            <a:r>
              <a:rPr lang="en-US" sz="4200">
                <a:solidFill>
                  <a:srgbClr val="FFFFFF"/>
                </a:solidFill>
                <a:latin typeface="Quicksand 1 Medium"/>
                <a:ea typeface="Quicksand 1 Medium"/>
                <a:cs typeface="Quicksand 1 Medium"/>
                <a:sym typeface="Quicksand 1 Medium"/>
              </a:rPr>
              <a:t>69%</a:t>
            </a:r>
          </a:p>
        </p:txBody>
      </p:sp>
      <p:sp>
        <p:nvSpPr>
          <p:cNvPr id="8" name="TextBox 8"/>
          <p:cNvSpPr txBox="1"/>
          <p:nvPr/>
        </p:nvSpPr>
        <p:spPr>
          <a:xfrm>
            <a:off x="1437249" y="2785772"/>
            <a:ext cx="3905070" cy="1744980"/>
          </a:xfrm>
          <a:prstGeom prst="rect">
            <a:avLst/>
          </a:prstGeom>
        </p:spPr>
        <p:txBody>
          <a:bodyPr lIns="0" tIns="0" rIns="0" bIns="0" rtlCol="0" anchor="t">
            <a:spAutoFit/>
          </a:bodyPr>
          <a:lstStyle/>
          <a:p>
            <a:pPr algn="ctr">
              <a:lnSpc>
                <a:spcPts val="4680"/>
              </a:lnSpc>
            </a:pPr>
            <a:r>
              <a:rPr lang="en-US" sz="3600">
                <a:solidFill>
                  <a:srgbClr val="FFFFFF"/>
                </a:solidFill>
                <a:latin typeface="Quicksand 1 Medium"/>
                <a:ea typeface="Quicksand 1 Medium"/>
                <a:cs typeface="Quicksand 1 Medium"/>
                <a:sym typeface="Quicksand 1 Medium"/>
              </a:rPr>
              <a:t>Women make up 31% of UK parliamentarians</a:t>
            </a:r>
          </a:p>
        </p:txBody>
      </p:sp>
      <p:sp>
        <p:nvSpPr>
          <p:cNvPr id="9" name="TextBox 9"/>
          <p:cNvSpPr txBox="1"/>
          <p:nvPr/>
        </p:nvSpPr>
        <p:spPr>
          <a:xfrm>
            <a:off x="9508396" y="4938788"/>
            <a:ext cx="1371420" cy="712470"/>
          </a:xfrm>
          <a:prstGeom prst="rect">
            <a:avLst/>
          </a:prstGeom>
        </p:spPr>
        <p:txBody>
          <a:bodyPr lIns="0" tIns="0" rIns="0" bIns="0" rtlCol="0" anchor="t">
            <a:spAutoFit/>
          </a:bodyPr>
          <a:lstStyle/>
          <a:p>
            <a:pPr algn="ctr">
              <a:lnSpc>
                <a:spcPts val="5880"/>
              </a:lnSpc>
            </a:pPr>
            <a:r>
              <a:rPr lang="en-US" sz="4200" dirty="0">
                <a:solidFill>
                  <a:srgbClr val="FFFFFF"/>
                </a:solidFill>
                <a:latin typeface="Quicksand 1 Medium"/>
                <a:ea typeface="Quicksand 1 Medium"/>
                <a:cs typeface="Quicksand 1 Medium"/>
                <a:sym typeface="Quicksand 1 Medium"/>
              </a:rPr>
              <a:t>30%</a:t>
            </a:r>
          </a:p>
        </p:txBody>
      </p:sp>
      <p:sp>
        <p:nvSpPr>
          <p:cNvPr id="10" name="TextBox 10"/>
          <p:cNvSpPr txBox="1"/>
          <p:nvPr/>
        </p:nvSpPr>
        <p:spPr>
          <a:xfrm>
            <a:off x="7160536" y="4938788"/>
            <a:ext cx="1619070" cy="712470"/>
          </a:xfrm>
          <a:prstGeom prst="rect">
            <a:avLst/>
          </a:prstGeom>
        </p:spPr>
        <p:txBody>
          <a:bodyPr lIns="0" tIns="0" rIns="0" bIns="0" rtlCol="0" anchor="t">
            <a:spAutoFit/>
          </a:bodyPr>
          <a:lstStyle/>
          <a:p>
            <a:pPr algn="ctr">
              <a:lnSpc>
                <a:spcPts val="5880"/>
              </a:lnSpc>
            </a:pPr>
            <a:r>
              <a:rPr lang="en-US" sz="4200" dirty="0">
                <a:solidFill>
                  <a:srgbClr val="FFFFFF"/>
                </a:solidFill>
                <a:latin typeface="Quicksand 1 Medium"/>
                <a:ea typeface="Quicksand 1 Medium"/>
                <a:cs typeface="Quicksand 1 Medium"/>
                <a:sym typeface="Quicksand 1 Medium"/>
              </a:rPr>
              <a:t>70%</a:t>
            </a:r>
          </a:p>
        </p:txBody>
      </p:sp>
      <p:sp>
        <p:nvSpPr>
          <p:cNvPr id="11" name="TextBox 11"/>
          <p:cNvSpPr txBox="1"/>
          <p:nvPr/>
        </p:nvSpPr>
        <p:spPr>
          <a:xfrm>
            <a:off x="7185157" y="2785772"/>
            <a:ext cx="3905070" cy="1744980"/>
          </a:xfrm>
          <a:prstGeom prst="rect">
            <a:avLst/>
          </a:prstGeom>
        </p:spPr>
        <p:txBody>
          <a:bodyPr lIns="0" tIns="0" rIns="0" bIns="0" rtlCol="0" anchor="t">
            <a:spAutoFit/>
          </a:bodyPr>
          <a:lstStyle/>
          <a:p>
            <a:pPr algn="ctr">
              <a:lnSpc>
                <a:spcPts val="4680"/>
              </a:lnSpc>
            </a:pPr>
            <a:r>
              <a:rPr lang="en-US" sz="3600">
                <a:solidFill>
                  <a:srgbClr val="FFFFFF"/>
                </a:solidFill>
                <a:latin typeface="Quicksand 1 Medium"/>
                <a:ea typeface="Quicksand 1 Medium"/>
                <a:cs typeface="Quicksand 1 Medium"/>
                <a:sym typeface="Quicksand 1 Medium"/>
              </a:rPr>
              <a:t>Women make up 30% of senior judicial positions. </a:t>
            </a:r>
          </a:p>
        </p:txBody>
      </p:sp>
      <p:sp>
        <p:nvSpPr>
          <p:cNvPr id="12" name="TextBox 12"/>
          <p:cNvSpPr txBox="1"/>
          <p:nvPr/>
        </p:nvSpPr>
        <p:spPr>
          <a:xfrm>
            <a:off x="1028700" y="593725"/>
            <a:ext cx="7581348" cy="914994"/>
          </a:xfrm>
          <a:prstGeom prst="rect">
            <a:avLst/>
          </a:prstGeom>
        </p:spPr>
        <p:txBody>
          <a:bodyPr lIns="0" tIns="0" rIns="0" bIns="0" rtlCol="0" anchor="t">
            <a:spAutoFit/>
          </a:bodyPr>
          <a:lstStyle/>
          <a:p>
            <a:pPr algn="l">
              <a:lnSpc>
                <a:spcPts val="7840"/>
              </a:lnSpc>
            </a:pPr>
            <a:r>
              <a:rPr lang="en-US" sz="5600" dirty="0">
                <a:solidFill>
                  <a:srgbClr val="FFFFFF"/>
                </a:solidFill>
                <a:latin typeface="Bobby Jones"/>
                <a:ea typeface="Bobby Jones"/>
                <a:cs typeface="Bobby Jones"/>
                <a:sym typeface="Bobby Jones"/>
              </a:rPr>
              <a:t>Let’s have a look at this </a:t>
            </a:r>
          </a:p>
        </p:txBody>
      </p:sp>
      <p:sp>
        <p:nvSpPr>
          <p:cNvPr id="13" name="TextBox 13"/>
          <p:cNvSpPr txBox="1"/>
          <p:nvPr/>
        </p:nvSpPr>
        <p:spPr>
          <a:xfrm>
            <a:off x="15366343" y="4938788"/>
            <a:ext cx="1371420" cy="712470"/>
          </a:xfrm>
          <a:prstGeom prst="rect">
            <a:avLst/>
          </a:prstGeom>
        </p:spPr>
        <p:txBody>
          <a:bodyPr lIns="0" tIns="0" rIns="0" bIns="0" rtlCol="0" anchor="t">
            <a:spAutoFit/>
          </a:bodyPr>
          <a:lstStyle/>
          <a:p>
            <a:pPr algn="ctr">
              <a:lnSpc>
                <a:spcPts val="5880"/>
              </a:lnSpc>
            </a:pPr>
            <a:r>
              <a:rPr lang="en-US" sz="4200" dirty="0">
                <a:solidFill>
                  <a:srgbClr val="FFFFFF"/>
                </a:solidFill>
                <a:latin typeface="Quicksand 1 Medium"/>
                <a:ea typeface="Quicksand 1 Medium"/>
                <a:cs typeface="Quicksand 1 Medium"/>
                <a:sym typeface="Quicksand 1 Medium"/>
              </a:rPr>
              <a:t>12%</a:t>
            </a:r>
          </a:p>
        </p:txBody>
      </p:sp>
      <p:sp>
        <p:nvSpPr>
          <p:cNvPr id="14" name="TextBox 14"/>
          <p:cNvSpPr txBox="1"/>
          <p:nvPr/>
        </p:nvSpPr>
        <p:spPr>
          <a:xfrm>
            <a:off x="13126971" y="4962393"/>
            <a:ext cx="1619070" cy="712470"/>
          </a:xfrm>
          <a:prstGeom prst="rect">
            <a:avLst/>
          </a:prstGeom>
        </p:spPr>
        <p:txBody>
          <a:bodyPr lIns="0" tIns="0" rIns="0" bIns="0" rtlCol="0" anchor="t">
            <a:spAutoFit/>
          </a:bodyPr>
          <a:lstStyle/>
          <a:p>
            <a:pPr algn="ctr">
              <a:lnSpc>
                <a:spcPts val="5880"/>
              </a:lnSpc>
            </a:pPr>
            <a:r>
              <a:rPr lang="en-US" sz="4200" dirty="0">
                <a:solidFill>
                  <a:srgbClr val="FFFFFF"/>
                </a:solidFill>
                <a:latin typeface="Quicksand 1 Medium"/>
                <a:ea typeface="Quicksand 1 Medium"/>
                <a:cs typeface="Quicksand 1 Medium"/>
                <a:sym typeface="Quicksand 1 Medium"/>
              </a:rPr>
              <a:t>87%</a:t>
            </a:r>
          </a:p>
        </p:txBody>
      </p:sp>
      <p:sp>
        <p:nvSpPr>
          <p:cNvPr id="15" name="TextBox 15"/>
          <p:cNvSpPr txBox="1"/>
          <p:nvPr/>
        </p:nvSpPr>
        <p:spPr>
          <a:xfrm>
            <a:off x="12812285" y="2785772"/>
            <a:ext cx="4171860" cy="1744980"/>
          </a:xfrm>
          <a:prstGeom prst="rect">
            <a:avLst/>
          </a:prstGeom>
        </p:spPr>
        <p:txBody>
          <a:bodyPr lIns="0" tIns="0" rIns="0" bIns="0" rtlCol="0" anchor="t">
            <a:spAutoFit/>
          </a:bodyPr>
          <a:lstStyle/>
          <a:p>
            <a:pPr algn="ctr">
              <a:lnSpc>
                <a:spcPts val="4680"/>
              </a:lnSpc>
            </a:pPr>
            <a:r>
              <a:rPr lang="en-US" sz="3600">
                <a:solidFill>
                  <a:srgbClr val="FFFFFF"/>
                </a:solidFill>
                <a:latin typeface="Quicksand 1 Medium"/>
                <a:ea typeface="Quicksand 1 Medium"/>
                <a:cs typeface="Quicksand 1 Medium"/>
                <a:sym typeface="Quicksand 1 Medium"/>
              </a:rPr>
              <a:t>Since 1902 there have been 25 prime ministers. </a:t>
            </a:r>
          </a:p>
        </p:txBody>
      </p:sp>
      <p:sp>
        <p:nvSpPr>
          <p:cNvPr id="16" name="Freeform 16"/>
          <p:cNvSpPr/>
          <p:nvPr/>
        </p:nvSpPr>
        <p:spPr>
          <a:xfrm>
            <a:off x="3454600" y="6106505"/>
            <a:ext cx="2336376" cy="2336376"/>
          </a:xfrm>
          <a:custGeom>
            <a:avLst/>
            <a:gdLst/>
            <a:ahLst/>
            <a:cxnLst/>
            <a:rect l="l" t="t" r="r" b="b"/>
            <a:pathLst>
              <a:path w="2336376" h="2336376">
                <a:moveTo>
                  <a:pt x="0" y="0"/>
                </a:moveTo>
                <a:lnTo>
                  <a:pt x="2336376" y="0"/>
                </a:lnTo>
                <a:lnTo>
                  <a:pt x="2336376" y="2336377"/>
                </a:lnTo>
                <a:lnTo>
                  <a:pt x="0" y="23363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7" name="Freeform 17"/>
          <p:cNvSpPr/>
          <p:nvPr/>
        </p:nvSpPr>
        <p:spPr>
          <a:xfrm>
            <a:off x="1009650" y="6106505"/>
            <a:ext cx="2336376" cy="2336376"/>
          </a:xfrm>
          <a:custGeom>
            <a:avLst/>
            <a:gdLst/>
            <a:ahLst/>
            <a:cxnLst/>
            <a:rect l="l" t="t" r="r" b="b"/>
            <a:pathLst>
              <a:path w="2336376" h="2336376">
                <a:moveTo>
                  <a:pt x="0" y="0"/>
                </a:moveTo>
                <a:lnTo>
                  <a:pt x="2336376" y="0"/>
                </a:lnTo>
                <a:lnTo>
                  <a:pt x="2336376" y="2336377"/>
                </a:lnTo>
                <a:lnTo>
                  <a:pt x="0" y="23363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1" name="Freeform 21"/>
          <p:cNvSpPr/>
          <p:nvPr/>
        </p:nvSpPr>
        <p:spPr>
          <a:xfrm>
            <a:off x="9047919" y="6106505"/>
            <a:ext cx="2336376" cy="2336376"/>
          </a:xfrm>
          <a:custGeom>
            <a:avLst/>
            <a:gdLst/>
            <a:ahLst/>
            <a:cxnLst/>
            <a:rect l="l" t="t" r="r" b="b"/>
            <a:pathLst>
              <a:path w="2336376" h="2336376">
                <a:moveTo>
                  <a:pt x="0" y="0"/>
                </a:moveTo>
                <a:lnTo>
                  <a:pt x="2336376" y="0"/>
                </a:lnTo>
                <a:lnTo>
                  <a:pt x="2336376" y="2336377"/>
                </a:lnTo>
                <a:lnTo>
                  <a:pt x="0" y="23363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2" name="Freeform 22"/>
          <p:cNvSpPr/>
          <p:nvPr/>
        </p:nvSpPr>
        <p:spPr>
          <a:xfrm>
            <a:off x="6602968" y="6106505"/>
            <a:ext cx="2336376" cy="2336376"/>
          </a:xfrm>
          <a:custGeom>
            <a:avLst/>
            <a:gdLst/>
            <a:ahLst/>
            <a:cxnLst/>
            <a:rect l="l" t="t" r="r" b="b"/>
            <a:pathLst>
              <a:path w="2336376" h="2336376">
                <a:moveTo>
                  <a:pt x="0" y="0"/>
                </a:moveTo>
                <a:lnTo>
                  <a:pt x="2336377" y="0"/>
                </a:lnTo>
                <a:lnTo>
                  <a:pt x="2336377" y="2336377"/>
                </a:lnTo>
                <a:lnTo>
                  <a:pt x="0" y="23363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6" name="Freeform 26"/>
          <p:cNvSpPr/>
          <p:nvPr/>
        </p:nvSpPr>
        <p:spPr>
          <a:xfrm>
            <a:off x="14952503" y="6106505"/>
            <a:ext cx="2336376" cy="2336376"/>
          </a:xfrm>
          <a:custGeom>
            <a:avLst/>
            <a:gdLst/>
            <a:ahLst/>
            <a:cxnLst/>
            <a:rect l="l" t="t" r="r" b="b"/>
            <a:pathLst>
              <a:path w="2336376" h="2336376">
                <a:moveTo>
                  <a:pt x="0" y="0"/>
                </a:moveTo>
                <a:lnTo>
                  <a:pt x="2336376" y="0"/>
                </a:lnTo>
                <a:lnTo>
                  <a:pt x="2336376" y="2336377"/>
                </a:lnTo>
                <a:lnTo>
                  <a:pt x="0" y="23363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7" name="Freeform 27"/>
          <p:cNvSpPr/>
          <p:nvPr/>
        </p:nvSpPr>
        <p:spPr>
          <a:xfrm>
            <a:off x="12507552" y="6106505"/>
            <a:ext cx="2336376" cy="2336376"/>
          </a:xfrm>
          <a:custGeom>
            <a:avLst/>
            <a:gdLst/>
            <a:ahLst/>
            <a:cxnLst/>
            <a:rect l="l" t="t" r="r" b="b"/>
            <a:pathLst>
              <a:path w="2336376" h="2336376">
                <a:moveTo>
                  <a:pt x="0" y="0"/>
                </a:moveTo>
                <a:lnTo>
                  <a:pt x="2336376" y="0"/>
                </a:lnTo>
                <a:lnTo>
                  <a:pt x="2336376" y="2336377"/>
                </a:lnTo>
                <a:lnTo>
                  <a:pt x="0" y="23363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887124" y="2485577"/>
            <a:ext cx="5106432" cy="6543196"/>
            <a:chOff x="0" y="0"/>
            <a:chExt cx="1344904" cy="1723311"/>
          </a:xfrm>
        </p:grpSpPr>
        <p:sp>
          <p:nvSpPr>
            <p:cNvPr id="3" name="Freeform 3"/>
            <p:cNvSpPr/>
            <p:nvPr/>
          </p:nvSpPr>
          <p:spPr>
            <a:xfrm>
              <a:off x="0" y="0"/>
              <a:ext cx="1344904" cy="1723311"/>
            </a:xfrm>
            <a:custGeom>
              <a:avLst/>
              <a:gdLst/>
              <a:ahLst/>
              <a:cxnLst/>
              <a:rect l="l" t="t" r="r" b="b"/>
              <a:pathLst>
                <a:path w="1344904" h="1723311">
                  <a:moveTo>
                    <a:pt x="77322" y="0"/>
                  </a:moveTo>
                  <a:lnTo>
                    <a:pt x="1267582" y="0"/>
                  </a:lnTo>
                  <a:cubicBezTo>
                    <a:pt x="1288089" y="0"/>
                    <a:pt x="1307756" y="8146"/>
                    <a:pt x="1322257" y="22647"/>
                  </a:cubicBezTo>
                  <a:cubicBezTo>
                    <a:pt x="1336758" y="37148"/>
                    <a:pt x="1344904" y="56815"/>
                    <a:pt x="1344904" y="77322"/>
                  </a:cubicBezTo>
                  <a:lnTo>
                    <a:pt x="1344904" y="1645989"/>
                  </a:lnTo>
                  <a:cubicBezTo>
                    <a:pt x="1344904" y="1688693"/>
                    <a:pt x="1310286" y="1723311"/>
                    <a:pt x="1267582" y="1723311"/>
                  </a:cubicBezTo>
                  <a:lnTo>
                    <a:pt x="77322" y="1723311"/>
                  </a:lnTo>
                  <a:cubicBezTo>
                    <a:pt x="56815" y="1723311"/>
                    <a:pt x="37148" y="1715164"/>
                    <a:pt x="22647" y="1700664"/>
                  </a:cubicBezTo>
                  <a:cubicBezTo>
                    <a:pt x="8146" y="1686163"/>
                    <a:pt x="0" y="1666496"/>
                    <a:pt x="0" y="1645989"/>
                  </a:cubicBezTo>
                  <a:lnTo>
                    <a:pt x="0" y="77322"/>
                  </a:lnTo>
                  <a:cubicBezTo>
                    <a:pt x="0" y="56815"/>
                    <a:pt x="8146" y="37148"/>
                    <a:pt x="22647" y="22647"/>
                  </a:cubicBezTo>
                  <a:cubicBezTo>
                    <a:pt x="37148" y="8146"/>
                    <a:pt x="56815" y="0"/>
                    <a:pt x="77322" y="0"/>
                  </a:cubicBezTo>
                  <a:close/>
                </a:path>
              </a:pathLst>
            </a:custGeom>
            <a:solidFill>
              <a:srgbClr val="000000">
                <a:alpha val="0"/>
              </a:srgbClr>
            </a:solidFill>
            <a:ln w="38100" cap="rnd">
              <a:solidFill>
                <a:srgbClr val="FFF9F9"/>
              </a:solidFill>
              <a:prstDash val="solid"/>
              <a:round/>
            </a:ln>
          </p:spPr>
          <p:txBody>
            <a:bodyPr/>
            <a:lstStyle/>
            <a:p>
              <a:endParaRPr lang="en-GB"/>
            </a:p>
          </p:txBody>
        </p:sp>
        <p:sp>
          <p:nvSpPr>
            <p:cNvPr id="4" name="TextBox 4"/>
            <p:cNvSpPr txBox="1"/>
            <p:nvPr/>
          </p:nvSpPr>
          <p:spPr>
            <a:xfrm>
              <a:off x="0" y="-76200"/>
              <a:ext cx="1344904" cy="1799511"/>
            </a:xfrm>
            <a:prstGeom prst="rect">
              <a:avLst/>
            </a:prstGeom>
          </p:spPr>
          <p:txBody>
            <a:bodyPr lIns="50800" tIns="50800" rIns="50800" bIns="50800" rtlCol="0" anchor="ctr"/>
            <a:lstStyle/>
            <a:p>
              <a:pPr algn="ctr">
                <a:lnSpc>
                  <a:spcPts val="3640"/>
                </a:lnSpc>
              </a:pPr>
              <a:endParaRPr/>
            </a:p>
          </p:txBody>
        </p:sp>
      </p:grpSp>
      <p:sp>
        <p:nvSpPr>
          <p:cNvPr id="5" name="TextBox 5"/>
          <p:cNvSpPr txBox="1"/>
          <p:nvPr/>
        </p:nvSpPr>
        <p:spPr>
          <a:xfrm>
            <a:off x="3862755" y="5232311"/>
            <a:ext cx="1371420" cy="670560"/>
          </a:xfrm>
          <a:prstGeom prst="rect">
            <a:avLst/>
          </a:prstGeom>
        </p:spPr>
        <p:txBody>
          <a:bodyPr lIns="0" tIns="0" rIns="0" bIns="0" rtlCol="0" anchor="t">
            <a:spAutoFit/>
          </a:bodyPr>
          <a:lstStyle/>
          <a:p>
            <a:pPr algn="ctr">
              <a:lnSpc>
                <a:spcPts val="5460"/>
              </a:lnSpc>
            </a:pPr>
            <a:r>
              <a:rPr lang="en-US" sz="4200">
                <a:solidFill>
                  <a:srgbClr val="FFFFFF"/>
                </a:solidFill>
                <a:latin typeface="Quicksand 1 Medium"/>
                <a:ea typeface="Quicksand 1 Medium"/>
                <a:cs typeface="Quicksand 1 Medium"/>
                <a:sym typeface="Quicksand 1 Medium"/>
              </a:rPr>
              <a:t>7%</a:t>
            </a:r>
          </a:p>
        </p:txBody>
      </p:sp>
      <p:sp>
        <p:nvSpPr>
          <p:cNvPr id="6" name="TextBox 6"/>
          <p:cNvSpPr txBox="1"/>
          <p:nvPr/>
        </p:nvSpPr>
        <p:spPr>
          <a:xfrm>
            <a:off x="1329105" y="5232311"/>
            <a:ext cx="1619070" cy="670560"/>
          </a:xfrm>
          <a:prstGeom prst="rect">
            <a:avLst/>
          </a:prstGeom>
        </p:spPr>
        <p:txBody>
          <a:bodyPr lIns="0" tIns="0" rIns="0" bIns="0" rtlCol="0" anchor="t">
            <a:spAutoFit/>
          </a:bodyPr>
          <a:lstStyle/>
          <a:p>
            <a:pPr algn="ctr">
              <a:lnSpc>
                <a:spcPts val="5460"/>
              </a:lnSpc>
            </a:pPr>
            <a:r>
              <a:rPr lang="en-US" sz="4200">
                <a:solidFill>
                  <a:srgbClr val="FFFFFF"/>
                </a:solidFill>
                <a:latin typeface="Quicksand 1 Medium"/>
                <a:ea typeface="Quicksand 1 Medium"/>
                <a:cs typeface="Quicksand 1 Medium"/>
                <a:sym typeface="Quicksand 1 Medium"/>
              </a:rPr>
              <a:t>93%</a:t>
            </a:r>
          </a:p>
        </p:txBody>
      </p:sp>
      <p:sp>
        <p:nvSpPr>
          <p:cNvPr id="7" name="TextBox 7"/>
          <p:cNvSpPr txBox="1"/>
          <p:nvPr/>
        </p:nvSpPr>
        <p:spPr>
          <a:xfrm>
            <a:off x="1329105" y="2958015"/>
            <a:ext cx="4054156" cy="1652270"/>
          </a:xfrm>
          <a:prstGeom prst="rect">
            <a:avLst/>
          </a:prstGeom>
        </p:spPr>
        <p:txBody>
          <a:bodyPr lIns="0" tIns="0" rIns="0" bIns="0" rtlCol="0" anchor="t">
            <a:spAutoFit/>
          </a:bodyPr>
          <a:lstStyle/>
          <a:p>
            <a:pPr algn="ctr">
              <a:lnSpc>
                <a:spcPts val="4420"/>
              </a:lnSpc>
            </a:pPr>
            <a:r>
              <a:rPr lang="en-US" sz="3400">
                <a:solidFill>
                  <a:srgbClr val="FFFFFF"/>
                </a:solidFill>
                <a:latin typeface="Quicksand 1 Medium"/>
                <a:ea typeface="Quicksand 1 Medium"/>
                <a:cs typeface="Quicksand 1 Medium"/>
                <a:sym typeface="Quicksand 1 Medium"/>
              </a:rPr>
              <a:t>Minoritised groups make up 7% of UK parliamentarians</a:t>
            </a:r>
          </a:p>
        </p:txBody>
      </p:sp>
      <p:grpSp>
        <p:nvGrpSpPr>
          <p:cNvPr id="8" name="Group 8"/>
          <p:cNvGrpSpPr/>
          <p:nvPr/>
        </p:nvGrpSpPr>
        <p:grpSpPr>
          <a:xfrm>
            <a:off x="6590784" y="2485577"/>
            <a:ext cx="5106432" cy="6543196"/>
            <a:chOff x="0" y="0"/>
            <a:chExt cx="1344904" cy="1723311"/>
          </a:xfrm>
        </p:grpSpPr>
        <p:sp>
          <p:nvSpPr>
            <p:cNvPr id="9" name="Freeform 9"/>
            <p:cNvSpPr/>
            <p:nvPr/>
          </p:nvSpPr>
          <p:spPr>
            <a:xfrm>
              <a:off x="0" y="0"/>
              <a:ext cx="1344904" cy="1723311"/>
            </a:xfrm>
            <a:custGeom>
              <a:avLst/>
              <a:gdLst/>
              <a:ahLst/>
              <a:cxnLst/>
              <a:rect l="l" t="t" r="r" b="b"/>
              <a:pathLst>
                <a:path w="1344904" h="1723311">
                  <a:moveTo>
                    <a:pt x="77322" y="0"/>
                  </a:moveTo>
                  <a:lnTo>
                    <a:pt x="1267582" y="0"/>
                  </a:lnTo>
                  <a:cubicBezTo>
                    <a:pt x="1288089" y="0"/>
                    <a:pt x="1307756" y="8146"/>
                    <a:pt x="1322257" y="22647"/>
                  </a:cubicBezTo>
                  <a:cubicBezTo>
                    <a:pt x="1336758" y="37148"/>
                    <a:pt x="1344904" y="56815"/>
                    <a:pt x="1344904" y="77322"/>
                  </a:cubicBezTo>
                  <a:lnTo>
                    <a:pt x="1344904" y="1645989"/>
                  </a:lnTo>
                  <a:cubicBezTo>
                    <a:pt x="1344904" y="1688693"/>
                    <a:pt x="1310286" y="1723311"/>
                    <a:pt x="1267582" y="1723311"/>
                  </a:cubicBezTo>
                  <a:lnTo>
                    <a:pt x="77322" y="1723311"/>
                  </a:lnTo>
                  <a:cubicBezTo>
                    <a:pt x="56815" y="1723311"/>
                    <a:pt x="37148" y="1715164"/>
                    <a:pt x="22647" y="1700664"/>
                  </a:cubicBezTo>
                  <a:cubicBezTo>
                    <a:pt x="8146" y="1686163"/>
                    <a:pt x="0" y="1666496"/>
                    <a:pt x="0" y="1645989"/>
                  </a:cubicBezTo>
                  <a:lnTo>
                    <a:pt x="0" y="77322"/>
                  </a:lnTo>
                  <a:cubicBezTo>
                    <a:pt x="0" y="56815"/>
                    <a:pt x="8146" y="37148"/>
                    <a:pt x="22647" y="22647"/>
                  </a:cubicBezTo>
                  <a:cubicBezTo>
                    <a:pt x="37148" y="8146"/>
                    <a:pt x="56815" y="0"/>
                    <a:pt x="77322" y="0"/>
                  </a:cubicBezTo>
                  <a:close/>
                </a:path>
              </a:pathLst>
            </a:custGeom>
            <a:solidFill>
              <a:srgbClr val="000000">
                <a:alpha val="0"/>
              </a:srgbClr>
            </a:solidFill>
            <a:ln w="38100" cap="rnd">
              <a:solidFill>
                <a:srgbClr val="FFF9F9"/>
              </a:solidFill>
              <a:prstDash val="solid"/>
              <a:round/>
            </a:ln>
          </p:spPr>
          <p:txBody>
            <a:bodyPr/>
            <a:lstStyle/>
            <a:p>
              <a:endParaRPr lang="en-GB"/>
            </a:p>
          </p:txBody>
        </p:sp>
        <p:sp>
          <p:nvSpPr>
            <p:cNvPr id="10" name="TextBox 10"/>
            <p:cNvSpPr txBox="1"/>
            <p:nvPr/>
          </p:nvSpPr>
          <p:spPr>
            <a:xfrm>
              <a:off x="0" y="-76200"/>
              <a:ext cx="1344904" cy="1799511"/>
            </a:xfrm>
            <a:prstGeom prst="rect">
              <a:avLst/>
            </a:prstGeom>
          </p:spPr>
          <p:txBody>
            <a:bodyPr lIns="50800" tIns="50800" rIns="50800" bIns="50800" rtlCol="0" anchor="ctr"/>
            <a:lstStyle/>
            <a:p>
              <a:pPr algn="ctr">
                <a:lnSpc>
                  <a:spcPts val="3640"/>
                </a:lnSpc>
              </a:pPr>
              <a:endParaRPr/>
            </a:p>
          </p:txBody>
        </p:sp>
      </p:grpSp>
      <p:sp>
        <p:nvSpPr>
          <p:cNvPr id="11" name="TextBox 11"/>
          <p:cNvSpPr txBox="1"/>
          <p:nvPr/>
        </p:nvSpPr>
        <p:spPr>
          <a:xfrm>
            <a:off x="9732398" y="5232311"/>
            <a:ext cx="1371420" cy="670560"/>
          </a:xfrm>
          <a:prstGeom prst="rect">
            <a:avLst/>
          </a:prstGeom>
        </p:spPr>
        <p:txBody>
          <a:bodyPr lIns="0" tIns="0" rIns="0" bIns="0" rtlCol="0" anchor="t">
            <a:spAutoFit/>
          </a:bodyPr>
          <a:lstStyle/>
          <a:p>
            <a:pPr algn="ctr">
              <a:lnSpc>
                <a:spcPts val="5460"/>
              </a:lnSpc>
            </a:pPr>
            <a:r>
              <a:rPr lang="en-US" sz="4200">
                <a:solidFill>
                  <a:srgbClr val="FFFFFF"/>
                </a:solidFill>
                <a:latin typeface="Quicksand 1 Medium"/>
                <a:ea typeface="Quicksand 1 Medium"/>
                <a:cs typeface="Quicksand 1 Medium"/>
                <a:sym typeface="Quicksand 1 Medium"/>
              </a:rPr>
              <a:t>5%</a:t>
            </a:r>
          </a:p>
        </p:txBody>
      </p:sp>
      <p:sp>
        <p:nvSpPr>
          <p:cNvPr id="12" name="TextBox 12"/>
          <p:cNvSpPr txBox="1"/>
          <p:nvPr/>
        </p:nvSpPr>
        <p:spPr>
          <a:xfrm>
            <a:off x="7170102" y="5232311"/>
            <a:ext cx="1619070" cy="670560"/>
          </a:xfrm>
          <a:prstGeom prst="rect">
            <a:avLst/>
          </a:prstGeom>
        </p:spPr>
        <p:txBody>
          <a:bodyPr lIns="0" tIns="0" rIns="0" bIns="0" rtlCol="0" anchor="t">
            <a:spAutoFit/>
          </a:bodyPr>
          <a:lstStyle/>
          <a:p>
            <a:pPr algn="ctr">
              <a:lnSpc>
                <a:spcPts val="5460"/>
              </a:lnSpc>
            </a:pPr>
            <a:r>
              <a:rPr lang="en-US" sz="4200">
                <a:solidFill>
                  <a:srgbClr val="FFFFFF"/>
                </a:solidFill>
                <a:latin typeface="Quicksand 1 Medium"/>
                <a:ea typeface="Quicksand 1 Medium"/>
                <a:cs typeface="Quicksand 1 Medium"/>
                <a:sym typeface="Quicksand 1 Medium"/>
              </a:rPr>
              <a:t>95%</a:t>
            </a:r>
          </a:p>
        </p:txBody>
      </p:sp>
      <p:sp>
        <p:nvSpPr>
          <p:cNvPr id="13" name="TextBox 13"/>
          <p:cNvSpPr txBox="1"/>
          <p:nvPr/>
        </p:nvSpPr>
        <p:spPr>
          <a:xfrm>
            <a:off x="6930733" y="2958015"/>
            <a:ext cx="4426534" cy="1652270"/>
          </a:xfrm>
          <a:prstGeom prst="rect">
            <a:avLst/>
          </a:prstGeom>
        </p:spPr>
        <p:txBody>
          <a:bodyPr lIns="0" tIns="0" rIns="0" bIns="0" rtlCol="0" anchor="t">
            <a:spAutoFit/>
          </a:bodyPr>
          <a:lstStyle/>
          <a:p>
            <a:pPr algn="ctr">
              <a:lnSpc>
                <a:spcPts val="4420"/>
              </a:lnSpc>
            </a:pPr>
            <a:r>
              <a:rPr lang="en-US" sz="3400">
                <a:solidFill>
                  <a:srgbClr val="FFFFFF"/>
                </a:solidFill>
                <a:latin typeface="Quicksand 1 Medium"/>
                <a:ea typeface="Quicksand 1 Medium"/>
                <a:cs typeface="Quicksand 1 Medium"/>
                <a:sym typeface="Quicksand 1 Medium"/>
              </a:rPr>
              <a:t>Minoritised groups make up 5% of senior judicial positions. </a:t>
            </a:r>
          </a:p>
        </p:txBody>
      </p:sp>
      <p:grpSp>
        <p:nvGrpSpPr>
          <p:cNvPr id="14" name="Group 14"/>
          <p:cNvGrpSpPr/>
          <p:nvPr/>
        </p:nvGrpSpPr>
        <p:grpSpPr>
          <a:xfrm>
            <a:off x="12294444" y="2485577"/>
            <a:ext cx="5106432" cy="6543196"/>
            <a:chOff x="0" y="0"/>
            <a:chExt cx="1344904" cy="1723311"/>
          </a:xfrm>
        </p:grpSpPr>
        <p:sp>
          <p:nvSpPr>
            <p:cNvPr id="15" name="Freeform 15"/>
            <p:cNvSpPr/>
            <p:nvPr/>
          </p:nvSpPr>
          <p:spPr>
            <a:xfrm>
              <a:off x="0" y="0"/>
              <a:ext cx="1344904" cy="1723311"/>
            </a:xfrm>
            <a:custGeom>
              <a:avLst/>
              <a:gdLst/>
              <a:ahLst/>
              <a:cxnLst/>
              <a:rect l="l" t="t" r="r" b="b"/>
              <a:pathLst>
                <a:path w="1344904" h="1723311">
                  <a:moveTo>
                    <a:pt x="77322" y="0"/>
                  </a:moveTo>
                  <a:lnTo>
                    <a:pt x="1267582" y="0"/>
                  </a:lnTo>
                  <a:cubicBezTo>
                    <a:pt x="1288089" y="0"/>
                    <a:pt x="1307756" y="8146"/>
                    <a:pt x="1322257" y="22647"/>
                  </a:cubicBezTo>
                  <a:cubicBezTo>
                    <a:pt x="1336758" y="37148"/>
                    <a:pt x="1344904" y="56815"/>
                    <a:pt x="1344904" y="77322"/>
                  </a:cubicBezTo>
                  <a:lnTo>
                    <a:pt x="1344904" y="1645989"/>
                  </a:lnTo>
                  <a:cubicBezTo>
                    <a:pt x="1344904" y="1688693"/>
                    <a:pt x="1310286" y="1723311"/>
                    <a:pt x="1267582" y="1723311"/>
                  </a:cubicBezTo>
                  <a:lnTo>
                    <a:pt x="77322" y="1723311"/>
                  </a:lnTo>
                  <a:cubicBezTo>
                    <a:pt x="56815" y="1723311"/>
                    <a:pt x="37148" y="1715164"/>
                    <a:pt x="22647" y="1700664"/>
                  </a:cubicBezTo>
                  <a:cubicBezTo>
                    <a:pt x="8146" y="1686163"/>
                    <a:pt x="0" y="1666496"/>
                    <a:pt x="0" y="1645989"/>
                  </a:cubicBezTo>
                  <a:lnTo>
                    <a:pt x="0" y="77322"/>
                  </a:lnTo>
                  <a:cubicBezTo>
                    <a:pt x="0" y="56815"/>
                    <a:pt x="8146" y="37148"/>
                    <a:pt x="22647" y="22647"/>
                  </a:cubicBezTo>
                  <a:cubicBezTo>
                    <a:pt x="37148" y="8146"/>
                    <a:pt x="56815" y="0"/>
                    <a:pt x="77322" y="0"/>
                  </a:cubicBezTo>
                  <a:close/>
                </a:path>
              </a:pathLst>
            </a:custGeom>
            <a:solidFill>
              <a:srgbClr val="000000">
                <a:alpha val="0"/>
              </a:srgbClr>
            </a:solidFill>
            <a:ln w="38100" cap="rnd">
              <a:solidFill>
                <a:srgbClr val="FFF9F9"/>
              </a:solidFill>
              <a:prstDash val="solid"/>
              <a:round/>
            </a:ln>
          </p:spPr>
          <p:txBody>
            <a:bodyPr/>
            <a:lstStyle/>
            <a:p>
              <a:endParaRPr lang="en-GB"/>
            </a:p>
          </p:txBody>
        </p:sp>
        <p:sp>
          <p:nvSpPr>
            <p:cNvPr id="16" name="TextBox 16"/>
            <p:cNvSpPr txBox="1"/>
            <p:nvPr/>
          </p:nvSpPr>
          <p:spPr>
            <a:xfrm>
              <a:off x="0" y="-76200"/>
              <a:ext cx="1344904" cy="1799511"/>
            </a:xfrm>
            <a:prstGeom prst="rect">
              <a:avLst/>
            </a:prstGeom>
          </p:spPr>
          <p:txBody>
            <a:bodyPr lIns="50800" tIns="50800" rIns="50800" bIns="50800" rtlCol="0" anchor="ctr"/>
            <a:lstStyle/>
            <a:p>
              <a:pPr algn="ctr">
                <a:lnSpc>
                  <a:spcPts val="3640"/>
                </a:lnSpc>
              </a:pPr>
              <a:endParaRPr/>
            </a:p>
          </p:txBody>
        </p:sp>
      </p:grpSp>
      <p:sp>
        <p:nvSpPr>
          <p:cNvPr id="17" name="TextBox 17"/>
          <p:cNvSpPr txBox="1"/>
          <p:nvPr/>
        </p:nvSpPr>
        <p:spPr>
          <a:xfrm>
            <a:off x="15589339" y="5232311"/>
            <a:ext cx="1371420" cy="670560"/>
          </a:xfrm>
          <a:prstGeom prst="rect">
            <a:avLst/>
          </a:prstGeom>
        </p:spPr>
        <p:txBody>
          <a:bodyPr lIns="0" tIns="0" rIns="0" bIns="0" rtlCol="0" anchor="t">
            <a:spAutoFit/>
          </a:bodyPr>
          <a:lstStyle/>
          <a:p>
            <a:pPr algn="ctr">
              <a:lnSpc>
                <a:spcPts val="5460"/>
              </a:lnSpc>
            </a:pPr>
            <a:r>
              <a:rPr lang="en-US" sz="4200">
                <a:solidFill>
                  <a:srgbClr val="FFFFFF"/>
                </a:solidFill>
                <a:latin typeface="Quicksand 1 Medium"/>
                <a:ea typeface="Quicksand 1 Medium"/>
                <a:cs typeface="Quicksand 1 Medium"/>
                <a:sym typeface="Quicksand 1 Medium"/>
              </a:rPr>
              <a:t>4%</a:t>
            </a:r>
          </a:p>
        </p:txBody>
      </p:sp>
      <p:sp>
        <p:nvSpPr>
          <p:cNvPr id="18" name="TextBox 18"/>
          <p:cNvSpPr txBox="1"/>
          <p:nvPr/>
        </p:nvSpPr>
        <p:spPr>
          <a:xfrm>
            <a:off x="12781004" y="5232311"/>
            <a:ext cx="1619070" cy="670560"/>
          </a:xfrm>
          <a:prstGeom prst="rect">
            <a:avLst/>
          </a:prstGeom>
        </p:spPr>
        <p:txBody>
          <a:bodyPr lIns="0" tIns="0" rIns="0" bIns="0" rtlCol="0" anchor="t">
            <a:spAutoFit/>
          </a:bodyPr>
          <a:lstStyle/>
          <a:p>
            <a:pPr algn="ctr">
              <a:lnSpc>
                <a:spcPts val="5460"/>
              </a:lnSpc>
            </a:pPr>
            <a:r>
              <a:rPr lang="en-US" sz="4200">
                <a:solidFill>
                  <a:srgbClr val="FFFFFF"/>
                </a:solidFill>
                <a:latin typeface="Quicksand 1 Medium"/>
                <a:ea typeface="Quicksand 1 Medium"/>
                <a:cs typeface="Quicksand 1 Medium"/>
                <a:sym typeface="Quicksand 1 Medium"/>
              </a:rPr>
              <a:t>96%</a:t>
            </a:r>
          </a:p>
        </p:txBody>
      </p:sp>
      <p:sp>
        <p:nvSpPr>
          <p:cNvPr id="19" name="TextBox 19"/>
          <p:cNvSpPr txBox="1"/>
          <p:nvPr/>
        </p:nvSpPr>
        <p:spPr>
          <a:xfrm>
            <a:off x="12512285" y="2807563"/>
            <a:ext cx="4670750" cy="2204720"/>
          </a:xfrm>
          <a:prstGeom prst="rect">
            <a:avLst/>
          </a:prstGeom>
        </p:spPr>
        <p:txBody>
          <a:bodyPr lIns="0" tIns="0" rIns="0" bIns="0" rtlCol="0" anchor="t">
            <a:spAutoFit/>
          </a:bodyPr>
          <a:lstStyle/>
          <a:p>
            <a:pPr algn="ctr">
              <a:lnSpc>
                <a:spcPts val="4420"/>
              </a:lnSpc>
            </a:pPr>
            <a:r>
              <a:rPr lang="en-US" sz="3400">
                <a:solidFill>
                  <a:srgbClr val="FFFFFF"/>
                </a:solidFill>
                <a:latin typeface="Quicksand 1 Medium"/>
                <a:ea typeface="Quicksand 1 Medium"/>
                <a:cs typeface="Quicksand 1 Medium"/>
                <a:sym typeface="Quicksand 1 Medium"/>
              </a:rPr>
              <a:t>Since 1902 there has been 1 prime minister from a minoritised group. </a:t>
            </a:r>
          </a:p>
        </p:txBody>
      </p:sp>
      <p:sp>
        <p:nvSpPr>
          <p:cNvPr id="20" name="TextBox 20"/>
          <p:cNvSpPr txBox="1"/>
          <p:nvPr/>
        </p:nvSpPr>
        <p:spPr>
          <a:xfrm>
            <a:off x="1028700" y="593725"/>
            <a:ext cx="7581348" cy="914994"/>
          </a:xfrm>
          <a:prstGeom prst="rect">
            <a:avLst/>
          </a:prstGeom>
        </p:spPr>
        <p:txBody>
          <a:bodyPr lIns="0" tIns="0" rIns="0" bIns="0" rtlCol="0" anchor="t">
            <a:spAutoFit/>
          </a:bodyPr>
          <a:lstStyle/>
          <a:p>
            <a:pPr algn="l">
              <a:lnSpc>
                <a:spcPts val="7840"/>
              </a:lnSpc>
            </a:pPr>
            <a:r>
              <a:rPr lang="en-US" sz="5600" dirty="0">
                <a:solidFill>
                  <a:srgbClr val="FFFFFF"/>
                </a:solidFill>
                <a:latin typeface="Bobby Jones"/>
                <a:ea typeface="Bobby Jones"/>
                <a:cs typeface="Bobby Jones"/>
                <a:sym typeface="Bobby Jones"/>
              </a:rPr>
              <a:t>Let’s have a look at this </a:t>
            </a:r>
          </a:p>
        </p:txBody>
      </p:sp>
      <p:sp>
        <p:nvSpPr>
          <p:cNvPr id="21" name="Freeform 21"/>
          <p:cNvSpPr/>
          <p:nvPr/>
        </p:nvSpPr>
        <p:spPr>
          <a:xfrm>
            <a:off x="15675251" y="445871"/>
            <a:ext cx="2089190" cy="1673963"/>
          </a:xfrm>
          <a:custGeom>
            <a:avLst/>
            <a:gdLst/>
            <a:ahLst/>
            <a:cxnLst/>
            <a:rect l="l" t="t" r="r" b="b"/>
            <a:pathLst>
              <a:path w="2089190" h="1673963">
                <a:moveTo>
                  <a:pt x="0" y="0"/>
                </a:moveTo>
                <a:lnTo>
                  <a:pt x="2089190" y="0"/>
                </a:lnTo>
                <a:lnTo>
                  <a:pt x="2089190" y="1673963"/>
                </a:lnTo>
                <a:lnTo>
                  <a:pt x="0" y="16739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pic>
        <p:nvPicPr>
          <p:cNvPr id="22" name="Picture 22"/>
          <p:cNvPicPr>
            <a:picLocks noChangeAspect="1"/>
          </p:cNvPicPr>
          <p:nvPr/>
        </p:nvPicPr>
        <p:blipFill>
          <a:blip r:embed="rId5"/>
          <a:stretch>
            <a:fillRect/>
          </a:stretch>
        </p:blipFill>
        <p:spPr>
          <a:xfrm>
            <a:off x="1745477" y="5762515"/>
            <a:ext cx="3221412" cy="3221412"/>
          </a:xfrm>
          <a:prstGeom prst="rect">
            <a:avLst/>
          </a:prstGeom>
        </p:spPr>
      </p:pic>
      <p:pic>
        <p:nvPicPr>
          <p:cNvPr id="23" name="Picture 23"/>
          <p:cNvPicPr>
            <a:picLocks noChangeAspect="1"/>
          </p:cNvPicPr>
          <p:nvPr/>
        </p:nvPicPr>
        <p:blipFill>
          <a:blip r:embed="rId6"/>
          <a:stretch>
            <a:fillRect/>
          </a:stretch>
        </p:blipFill>
        <p:spPr>
          <a:xfrm>
            <a:off x="7533294" y="5762515"/>
            <a:ext cx="3221412" cy="3221412"/>
          </a:xfrm>
          <a:prstGeom prst="rect">
            <a:avLst/>
          </a:prstGeom>
        </p:spPr>
      </p:pic>
      <p:pic>
        <p:nvPicPr>
          <p:cNvPr id="24" name="Picture 24"/>
          <p:cNvPicPr>
            <a:picLocks noChangeAspect="1"/>
          </p:cNvPicPr>
          <p:nvPr/>
        </p:nvPicPr>
        <p:blipFill>
          <a:blip r:embed="rId7"/>
          <a:stretch>
            <a:fillRect/>
          </a:stretch>
        </p:blipFill>
        <p:spPr>
          <a:xfrm>
            <a:off x="13322088" y="5758245"/>
            <a:ext cx="3221412" cy="322141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1357694" y="2103658"/>
            <a:ext cx="15570958" cy="6664860"/>
            <a:chOff x="0" y="0"/>
            <a:chExt cx="4100993" cy="1570248"/>
          </a:xfrm>
        </p:grpSpPr>
        <p:sp>
          <p:nvSpPr>
            <p:cNvPr id="3" name="Freeform 3"/>
            <p:cNvSpPr/>
            <p:nvPr/>
          </p:nvSpPr>
          <p:spPr>
            <a:xfrm>
              <a:off x="0" y="0"/>
              <a:ext cx="4100993" cy="1570248"/>
            </a:xfrm>
            <a:custGeom>
              <a:avLst/>
              <a:gdLst/>
              <a:ahLst/>
              <a:cxnLst/>
              <a:rect l="l" t="t" r="r" b="b"/>
              <a:pathLst>
                <a:path w="4100993" h="1570248">
                  <a:moveTo>
                    <a:pt x="25357" y="0"/>
                  </a:moveTo>
                  <a:lnTo>
                    <a:pt x="4075636" y="0"/>
                  </a:lnTo>
                  <a:cubicBezTo>
                    <a:pt x="4082361" y="0"/>
                    <a:pt x="4088811" y="2672"/>
                    <a:pt x="4093566" y="7427"/>
                  </a:cubicBezTo>
                  <a:cubicBezTo>
                    <a:pt x="4098322" y="12182"/>
                    <a:pt x="4100993" y="18632"/>
                    <a:pt x="4100993" y="25357"/>
                  </a:cubicBezTo>
                  <a:lnTo>
                    <a:pt x="4100993" y="1544891"/>
                  </a:lnTo>
                  <a:cubicBezTo>
                    <a:pt x="4100993" y="1551616"/>
                    <a:pt x="4098322" y="1558066"/>
                    <a:pt x="4093566" y="1562821"/>
                  </a:cubicBezTo>
                  <a:cubicBezTo>
                    <a:pt x="4088811" y="1567577"/>
                    <a:pt x="4082361" y="1570248"/>
                    <a:pt x="4075636" y="1570248"/>
                  </a:cubicBezTo>
                  <a:lnTo>
                    <a:pt x="25357" y="1570248"/>
                  </a:lnTo>
                  <a:cubicBezTo>
                    <a:pt x="18632" y="1570248"/>
                    <a:pt x="12182" y="1567577"/>
                    <a:pt x="7427" y="1562821"/>
                  </a:cubicBezTo>
                  <a:cubicBezTo>
                    <a:pt x="2672" y="1558066"/>
                    <a:pt x="0" y="1551616"/>
                    <a:pt x="0" y="1544891"/>
                  </a:cubicBezTo>
                  <a:lnTo>
                    <a:pt x="0" y="25357"/>
                  </a:lnTo>
                  <a:cubicBezTo>
                    <a:pt x="0" y="18632"/>
                    <a:pt x="2672" y="12182"/>
                    <a:pt x="7427" y="7427"/>
                  </a:cubicBezTo>
                  <a:cubicBezTo>
                    <a:pt x="12182" y="2672"/>
                    <a:pt x="18632" y="0"/>
                    <a:pt x="25357" y="0"/>
                  </a:cubicBezTo>
                  <a:close/>
                </a:path>
              </a:pathLst>
            </a:custGeom>
            <a:solidFill>
              <a:srgbClr val="2D7D9E"/>
            </a:solidFill>
          </p:spPr>
          <p:txBody>
            <a:bodyPr/>
            <a:lstStyle/>
            <a:p>
              <a:endParaRPr lang="en-GB"/>
            </a:p>
          </p:txBody>
        </p:sp>
        <p:sp>
          <p:nvSpPr>
            <p:cNvPr id="4" name="TextBox 4"/>
            <p:cNvSpPr txBox="1"/>
            <p:nvPr/>
          </p:nvSpPr>
          <p:spPr>
            <a:xfrm>
              <a:off x="0" y="-76200"/>
              <a:ext cx="4100993" cy="1646448"/>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flipH="1">
            <a:off x="9144000" y="3611696"/>
            <a:ext cx="8145411" cy="5287112"/>
          </a:xfrm>
          <a:custGeom>
            <a:avLst/>
            <a:gdLst/>
            <a:ahLst/>
            <a:cxnLst/>
            <a:rect l="l" t="t" r="r" b="b"/>
            <a:pathLst>
              <a:path w="8145411" h="5287112">
                <a:moveTo>
                  <a:pt x="8145411" y="0"/>
                </a:moveTo>
                <a:lnTo>
                  <a:pt x="0" y="0"/>
                </a:lnTo>
                <a:lnTo>
                  <a:pt x="0" y="5287112"/>
                </a:lnTo>
                <a:lnTo>
                  <a:pt x="8145411" y="5287112"/>
                </a:lnTo>
                <a:lnTo>
                  <a:pt x="814541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14770907" y="5436088"/>
            <a:ext cx="1319284" cy="2033579"/>
          </a:xfrm>
          <a:custGeom>
            <a:avLst/>
            <a:gdLst/>
            <a:ahLst/>
            <a:cxnLst/>
            <a:rect l="l" t="t" r="r" b="b"/>
            <a:pathLst>
              <a:path w="1319284" h="2033579">
                <a:moveTo>
                  <a:pt x="0" y="0"/>
                </a:moveTo>
                <a:lnTo>
                  <a:pt x="1319284" y="0"/>
                </a:lnTo>
                <a:lnTo>
                  <a:pt x="1319284" y="2033579"/>
                </a:lnTo>
                <a:lnTo>
                  <a:pt x="0" y="20335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TextBox 7"/>
          <p:cNvSpPr txBox="1"/>
          <p:nvPr/>
        </p:nvSpPr>
        <p:spPr>
          <a:xfrm>
            <a:off x="1029598" y="526098"/>
            <a:ext cx="5095076" cy="929005"/>
          </a:xfrm>
          <a:prstGeom prst="rect">
            <a:avLst/>
          </a:prstGeom>
        </p:spPr>
        <p:txBody>
          <a:bodyPr lIns="0" tIns="0" rIns="0" bIns="0" rtlCol="0" anchor="t">
            <a:spAutoFit/>
          </a:bodyPr>
          <a:lstStyle/>
          <a:p>
            <a:pPr algn="l">
              <a:lnSpc>
                <a:spcPts val="7280"/>
              </a:lnSpc>
            </a:pPr>
            <a:r>
              <a:rPr lang="en-US" sz="5600">
                <a:solidFill>
                  <a:srgbClr val="F2F3F5"/>
                </a:solidFill>
                <a:latin typeface="Bobby Jones"/>
                <a:ea typeface="Bobby Jones"/>
                <a:cs typeface="Bobby Jones"/>
                <a:sym typeface="Bobby Jones"/>
              </a:rPr>
              <a:t>group work</a:t>
            </a:r>
          </a:p>
        </p:txBody>
      </p:sp>
      <p:sp>
        <p:nvSpPr>
          <p:cNvPr id="8" name="TextBox 8"/>
          <p:cNvSpPr txBox="1"/>
          <p:nvPr/>
        </p:nvSpPr>
        <p:spPr>
          <a:xfrm>
            <a:off x="1828800" y="2317063"/>
            <a:ext cx="6472110" cy="876300"/>
          </a:xfrm>
          <a:prstGeom prst="rect">
            <a:avLst/>
          </a:prstGeom>
        </p:spPr>
        <p:txBody>
          <a:bodyPr lIns="0" tIns="0" rIns="0" bIns="0" rtlCol="0" anchor="t">
            <a:spAutoFit/>
          </a:bodyPr>
          <a:lstStyle/>
          <a:p>
            <a:pPr algn="l">
              <a:lnSpc>
                <a:spcPts val="6720"/>
              </a:lnSpc>
            </a:pPr>
            <a:r>
              <a:rPr lang="en-US" sz="5600" dirty="0">
                <a:solidFill>
                  <a:srgbClr val="FFFFFF"/>
                </a:solidFill>
                <a:latin typeface="Bobby Jones"/>
                <a:ea typeface="Bobby Jones"/>
                <a:cs typeface="Bobby Jones"/>
                <a:sym typeface="Bobby Jones"/>
              </a:rPr>
              <a:t>Choose a gender</a:t>
            </a:r>
          </a:p>
        </p:txBody>
      </p:sp>
      <p:sp>
        <p:nvSpPr>
          <p:cNvPr id="9" name="TextBox 9"/>
          <p:cNvSpPr txBox="1"/>
          <p:nvPr/>
        </p:nvSpPr>
        <p:spPr>
          <a:xfrm>
            <a:off x="9982005" y="4019247"/>
            <a:ext cx="6946647" cy="3305175"/>
          </a:xfrm>
          <a:prstGeom prst="rect">
            <a:avLst/>
          </a:prstGeom>
        </p:spPr>
        <p:txBody>
          <a:bodyPr lIns="0" tIns="0" rIns="0" bIns="0" rtlCol="0" anchor="t">
            <a:spAutoFit/>
          </a:bodyPr>
          <a:lstStyle/>
          <a:p>
            <a:pPr algn="l">
              <a:lnSpc>
                <a:spcPts val="8640"/>
              </a:lnSpc>
            </a:pPr>
            <a:r>
              <a:rPr lang="en-US" sz="7200">
                <a:solidFill>
                  <a:srgbClr val="343434"/>
                </a:solidFill>
                <a:latin typeface="Bobby Jones"/>
                <a:ea typeface="Bobby Jones"/>
                <a:cs typeface="Bobby Jones"/>
                <a:sym typeface="Bobby Jones"/>
              </a:rPr>
              <a:t>How does patriarchy effect them</a:t>
            </a:r>
          </a:p>
        </p:txBody>
      </p:sp>
      <p:sp>
        <p:nvSpPr>
          <p:cNvPr id="10" name="TextBox 10"/>
          <p:cNvSpPr txBox="1"/>
          <p:nvPr/>
        </p:nvSpPr>
        <p:spPr>
          <a:xfrm>
            <a:off x="1600200" y="3193363"/>
            <a:ext cx="7467600" cy="5109797"/>
          </a:xfrm>
          <a:prstGeom prst="rect">
            <a:avLst/>
          </a:prstGeom>
        </p:spPr>
        <p:txBody>
          <a:bodyPr wrap="square" lIns="0" tIns="0" rIns="0" bIns="0" rtlCol="0" anchor="t">
            <a:spAutoFit/>
          </a:bodyPr>
          <a:lstStyle/>
          <a:p>
            <a:pPr marL="690876" lvl="1" indent="-345438" algn="l">
              <a:lnSpc>
                <a:spcPts val="5759"/>
              </a:lnSpc>
              <a:buFont typeface="Arial"/>
              <a:buChar char="•"/>
            </a:pPr>
            <a:r>
              <a:rPr lang="en-US" sz="3199" dirty="0">
                <a:solidFill>
                  <a:srgbClr val="FFFFFF"/>
                </a:solidFill>
                <a:latin typeface="Quicksand 2 Medium"/>
                <a:ea typeface="Quicksand 2 Medium"/>
                <a:cs typeface="Quicksand 2 Medium"/>
                <a:sym typeface="Quicksand 2 Medium"/>
              </a:rPr>
              <a:t>Woman</a:t>
            </a:r>
          </a:p>
          <a:p>
            <a:pPr marL="690876" lvl="1" indent="-345438" algn="l">
              <a:lnSpc>
                <a:spcPts val="5759"/>
              </a:lnSpc>
              <a:buFont typeface="Arial"/>
              <a:buChar char="•"/>
            </a:pPr>
            <a:r>
              <a:rPr lang="en-US" sz="3199" dirty="0">
                <a:solidFill>
                  <a:srgbClr val="FFFFFF"/>
                </a:solidFill>
                <a:latin typeface="Quicksand 2 Medium"/>
                <a:ea typeface="Quicksand 2 Medium"/>
                <a:cs typeface="Quicksand 2 Medium"/>
                <a:sym typeface="Quicksand 2 Medium"/>
              </a:rPr>
              <a:t>Man</a:t>
            </a:r>
          </a:p>
          <a:p>
            <a:pPr marL="690876" lvl="1" indent="-345438" algn="l">
              <a:lnSpc>
                <a:spcPts val="5759"/>
              </a:lnSpc>
              <a:buFont typeface="Arial"/>
              <a:buChar char="•"/>
            </a:pPr>
            <a:r>
              <a:rPr lang="en-US" sz="3199" dirty="0">
                <a:solidFill>
                  <a:srgbClr val="FFFFFF"/>
                </a:solidFill>
                <a:latin typeface="Quicksand 2 Medium"/>
                <a:ea typeface="Quicksand 2 Medium"/>
                <a:cs typeface="Quicksand 2 Medium"/>
                <a:sym typeface="Quicksand 2 Medium"/>
              </a:rPr>
              <a:t>Transgender woman</a:t>
            </a:r>
          </a:p>
          <a:p>
            <a:pPr marL="690876" lvl="1" indent="-345438" algn="l">
              <a:lnSpc>
                <a:spcPts val="5759"/>
              </a:lnSpc>
              <a:buFont typeface="Arial"/>
              <a:buChar char="•"/>
            </a:pPr>
            <a:r>
              <a:rPr lang="en-US" sz="3199" dirty="0">
                <a:solidFill>
                  <a:srgbClr val="FFFFFF"/>
                </a:solidFill>
                <a:latin typeface="Quicksand 2 Medium"/>
                <a:ea typeface="Quicksand 2 Medium"/>
                <a:cs typeface="Quicksand 2 Medium"/>
                <a:sym typeface="Quicksand 2 Medium"/>
              </a:rPr>
              <a:t>Transgender man</a:t>
            </a:r>
          </a:p>
          <a:p>
            <a:pPr marL="690876" lvl="1" indent="-345438" algn="l">
              <a:lnSpc>
                <a:spcPts val="5759"/>
              </a:lnSpc>
              <a:buFont typeface="Arial"/>
              <a:buChar char="•"/>
            </a:pPr>
            <a:r>
              <a:rPr lang="en-US" sz="3199" dirty="0">
                <a:solidFill>
                  <a:srgbClr val="FFFFFF"/>
                </a:solidFill>
                <a:latin typeface="Quicksand 2 Medium"/>
                <a:ea typeface="Quicksand 2 Medium"/>
                <a:cs typeface="Quicksand 2 Medium"/>
                <a:sym typeface="Quicksand 2 Medium"/>
              </a:rPr>
              <a:t>Non-binary</a:t>
            </a:r>
          </a:p>
          <a:p>
            <a:pPr marL="690876" lvl="1" indent="-345438" algn="l">
              <a:lnSpc>
                <a:spcPct val="150000"/>
              </a:lnSpc>
              <a:buFont typeface="Arial"/>
              <a:buChar char="•"/>
            </a:pPr>
            <a:r>
              <a:rPr lang="en-US" sz="3199" dirty="0">
                <a:solidFill>
                  <a:srgbClr val="FFFFFF"/>
                </a:solidFill>
                <a:latin typeface="Quicksand 2 Medium"/>
                <a:ea typeface="Quicksand 2 Medium"/>
                <a:cs typeface="Quicksand 2 Medium"/>
                <a:sym typeface="Quicksand 2 Medium"/>
              </a:rPr>
              <a:t>Gender-fluid/A gender/Gender Non conforming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32226" y="4996427"/>
            <a:ext cx="7226827" cy="4690867"/>
          </a:xfrm>
          <a:custGeom>
            <a:avLst/>
            <a:gdLst/>
            <a:ahLst/>
            <a:cxnLst/>
            <a:rect l="l" t="t" r="r" b="b"/>
            <a:pathLst>
              <a:path w="7226827" h="4690867">
                <a:moveTo>
                  <a:pt x="0" y="0"/>
                </a:moveTo>
                <a:lnTo>
                  <a:pt x="7226827" y="0"/>
                </a:lnTo>
                <a:lnTo>
                  <a:pt x="7226827" y="4690868"/>
                </a:lnTo>
                <a:lnTo>
                  <a:pt x="0" y="46908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flipH="1">
            <a:off x="9858492" y="1862437"/>
            <a:ext cx="6370295" cy="2467041"/>
          </a:xfrm>
          <a:custGeom>
            <a:avLst/>
            <a:gdLst/>
            <a:ahLst/>
            <a:cxnLst/>
            <a:rect l="l" t="t" r="r" b="b"/>
            <a:pathLst>
              <a:path w="6370295" h="2467041">
                <a:moveTo>
                  <a:pt x="6370295" y="0"/>
                </a:moveTo>
                <a:lnTo>
                  <a:pt x="0" y="0"/>
                </a:lnTo>
                <a:lnTo>
                  <a:pt x="0" y="2467042"/>
                </a:lnTo>
                <a:lnTo>
                  <a:pt x="6370295" y="2467042"/>
                </a:lnTo>
                <a:lnTo>
                  <a:pt x="637029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824036" y="1882936"/>
            <a:ext cx="4796696" cy="3113492"/>
          </a:xfrm>
          <a:custGeom>
            <a:avLst/>
            <a:gdLst/>
            <a:ahLst/>
            <a:cxnLst/>
            <a:rect l="l" t="t" r="r" b="b"/>
            <a:pathLst>
              <a:path w="4796696" h="3113492">
                <a:moveTo>
                  <a:pt x="0" y="0"/>
                </a:moveTo>
                <a:lnTo>
                  <a:pt x="4796696" y="0"/>
                </a:lnTo>
                <a:lnTo>
                  <a:pt x="4796696" y="3113491"/>
                </a:lnTo>
                <a:lnTo>
                  <a:pt x="0" y="31134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flipH="1">
            <a:off x="12383409" y="6867909"/>
            <a:ext cx="5497824" cy="2129157"/>
          </a:xfrm>
          <a:custGeom>
            <a:avLst/>
            <a:gdLst/>
            <a:ahLst/>
            <a:cxnLst/>
            <a:rect l="l" t="t" r="r" b="b"/>
            <a:pathLst>
              <a:path w="5497824" h="2129157">
                <a:moveTo>
                  <a:pt x="5497824" y="0"/>
                </a:moveTo>
                <a:lnTo>
                  <a:pt x="0" y="0"/>
                </a:lnTo>
                <a:lnTo>
                  <a:pt x="0" y="2129157"/>
                </a:lnTo>
                <a:lnTo>
                  <a:pt x="5497824" y="2129157"/>
                </a:lnTo>
                <a:lnTo>
                  <a:pt x="549782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flipH="1">
            <a:off x="5369261" y="2551176"/>
            <a:ext cx="4489231" cy="2913919"/>
          </a:xfrm>
          <a:custGeom>
            <a:avLst/>
            <a:gdLst/>
            <a:ahLst/>
            <a:cxnLst/>
            <a:rect l="l" t="t" r="r" b="b"/>
            <a:pathLst>
              <a:path w="4489231" h="2913919">
                <a:moveTo>
                  <a:pt x="4489231" y="0"/>
                </a:moveTo>
                <a:lnTo>
                  <a:pt x="0" y="0"/>
                </a:lnTo>
                <a:lnTo>
                  <a:pt x="0" y="2913919"/>
                </a:lnTo>
                <a:lnTo>
                  <a:pt x="4489231" y="2913919"/>
                </a:lnTo>
                <a:lnTo>
                  <a:pt x="448923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flipH="1">
            <a:off x="11580629" y="3996561"/>
            <a:ext cx="5188031" cy="3367504"/>
          </a:xfrm>
          <a:custGeom>
            <a:avLst/>
            <a:gdLst/>
            <a:ahLst/>
            <a:cxnLst/>
            <a:rect l="l" t="t" r="r" b="b"/>
            <a:pathLst>
              <a:path w="5188031" h="3367504">
                <a:moveTo>
                  <a:pt x="5188031" y="0"/>
                </a:moveTo>
                <a:lnTo>
                  <a:pt x="0" y="0"/>
                </a:lnTo>
                <a:lnTo>
                  <a:pt x="0" y="3367504"/>
                </a:lnTo>
                <a:lnTo>
                  <a:pt x="5188031" y="3367504"/>
                </a:lnTo>
                <a:lnTo>
                  <a:pt x="518803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748161" y="5234552"/>
            <a:ext cx="3984066" cy="4057845"/>
          </a:xfrm>
          <a:custGeom>
            <a:avLst/>
            <a:gdLst/>
            <a:ahLst/>
            <a:cxnLst/>
            <a:rect l="l" t="t" r="r" b="b"/>
            <a:pathLst>
              <a:path w="3984066" h="4057845">
                <a:moveTo>
                  <a:pt x="0" y="0"/>
                </a:moveTo>
                <a:lnTo>
                  <a:pt x="3984065" y="0"/>
                </a:lnTo>
                <a:lnTo>
                  <a:pt x="3984065" y="4057845"/>
                </a:lnTo>
                <a:lnTo>
                  <a:pt x="0" y="40578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9" name="Freeform 9"/>
          <p:cNvSpPr/>
          <p:nvPr/>
        </p:nvSpPr>
        <p:spPr>
          <a:xfrm>
            <a:off x="14501692" y="8369794"/>
            <a:ext cx="1777011" cy="1777011"/>
          </a:xfrm>
          <a:custGeom>
            <a:avLst/>
            <a:gdLst/>
            <a:ahLst/>
            <a:cxnLst/>
            <a:rect l="l" t="t" r="r" b="b"/>
            <a:pathLst>
              <a:path w="1777011" h="1777011">
                <a:moveTo>
                  <a:pt x="0" y="0"/>
                </a:moveTo>
                <a:lnTo>
                  <a:pt x="1777011" y="0"/>
                </a:lnTo>
                <a:lnTo>
                  <a:pt x="1777011" y="1777012"/>
                </a:lnTo>
                <a:lnTo>
                  <a:pt x="0" y="17770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 name="Freeform 10"/>
          <p:cNvSpPr/>
          <p:nvPr/>
        </p:nvSpPr>
        <p:spPr>
          <a:xfrm>
            <a:off x="15948376" y="1724328"/>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 name="Freeform 11"/>
          <p:cNvSpPr/>
          <p:nvPr/>
        </p:nvSpPr>
        <p:spPr>
          <a:xfrm>
            <a:off x="10606398" y="7932487"/>
            <a:ext cx="1777011" cy="1777011"/>
          </a:xfrm>
          <a:custGeom>
            <a:avLst/>
            <a:gdLst/>
            <a:ahLst/>
            <a:cxnLst/>
            <a:rect l="l" t="t" r="r" b="b"/>
            <a:pathLst>
              <a:path w="1777011" h="1777011">
                <a:moveTo>
                  <a:pt x="0" y="0"/>
                </a:moveTo>
                <a:lnTo>
                  <a:pt x="1777011" y="0"/>
                </a:lnTo>
                <a:lnTo>
                  <a:pt x="1777011" y="1777012"/>
                </a:lnTo>
                <a:lnTo>
                  <a:pt x="0" y="177701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2" name="Freeform 12"/>
          <p:cNvSpPr/>
          <p:nvPr/>
        </p:nvSpPr>
        <p:spPr>
          <a:xfrm>
            <a:off x="251065" y="3870694"/>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3" name="Freeform 13"/>
          <p:cNvSpPr/>
          <p:nvPr/>
        </p:nvSpPr>
        <p:spPr>
          <a:xfrm>
            <a:off x="3843720" y="8310589"/>
            <a:ext cx="1777011" cy="1777011"/>
          </a:xfrm>
          <a:custGeom>
            <a:avLst/>
            <a:gdLst/>
            <a:ahLst/>
            <a:cxnLst/>
            <a:rect l="l" t="t" r="r" b="b"/>
            <a:pathLst>
              <a:path w="1777011" h="1777011">
                <a:moveTo>
                  <a:pt x="0" y="0"/>
                </a:moveTo>
                <a:lnTo>
                  <a:pt x="1777012" y="0"/>
                </a:lnTo>
                <a:lnTo>
                  <a:pt x="1777012" y="1777011"/>
                </a:lnTo>
                <a:lnTo>
                  <a:pt x="0" y="177701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4" name="TextBox 14"/>
          <p:cNvSpPr txBox="1"/>
          <p:nvPr/>
        </p:nvSpPr>
        <p:spPr>
          <a:xfrm>
            <a:off x="1028700" y="682051"/>
            <a:ext cx="13705445" cy="797306"/>
          </a:xfrm>
          <a:prstGeom prst="rect">
            <a:avLst/>
          </a:prstGeom>
        </p:spPr>
        <p:txBody>
          <a:bodyPr lIns="0" tIns="0" rIns="0" bIns="0" rtlCol="0" anchor="t">
            <a:spAutoFit/>
          </a:bodyPr>
          <a:lstStyle/>
          <a:p>
            <a:pPr algn="l">
              <a:lnSpc>
                <a:spcPts val="5992"/>
              </a:lnSpc>
            </a:pPr>
            <a:r>
              <a:rPr lang="en-US" sz="5600">
                <a:solidFill>
                  <a:srgbClr val="343434"/>
                </a:solidFill>
                <a:latin typeface="Bobby Jones"/>
                <a:ea typeface="Bobby Jones"/>
                <a:cs typeface="Bobby Jones"/>
                <a:sym typeface="Bobby Jones"/>
              </a:rPr>
              <a:t>the negative effect of the patriarchy</a:t>
            </a:r>
          </a:p>
        </p:txBody>
      </p:sp>
      <p:sp>
        <p:nvSpPr>
          <p:cNvPr id="15" name="TextBox 15"/>
          <p:cNvSpPr txBox="1"/>
          <p:nvPr/>
        </p:nvSpPr>
        <p:spPr>
          <a:xfrm>
            <a:off x="1139570" y="2226872"/>
            <a:ext cx="4229691" cy="2008505"/>
          </a:xfrm>
          <a:prstGeom prst="rect">
            <a:avLst/>
          </a:prstGeom>
        </p:spPr>
        <p:txBody>
          <a:bodyPr lIns="0" tIns="0" rIns="0" bIns="0" rtlCol="0" anchor="t">
            <a:spAutoFit/>
          </a:bodyPr>
          <a:lstStyle/>
          <a:p>
            <a:pPr algn="ctr">
              <a:lnSpc>
                <a:spcPts val="3220"/>
              </a:lnSpc>
              <a:spcBef>
                <a:spcPct val="0"/>
              </a:spcBef>
            </a:pPr>
            <a:r>
              <a:rPr lang="en-US" sz="2300">
                <a:solidFill>
                  <a:srgbClr val="343434"/>
                </a:solidFill>
                <a:latin typeface="IreneFlorentina"/>
                <a:ea typeface="IreneFlorentina"/>
                <a:cs typeface="IreneFlorentina"/>
                <a:sym typeface="IreneFlorentina"/>
              </a:rPr>
              <a:t>Feminism perceived as radical by the media, discouraging people from standing up for equality</a:t>
            </a:r>
          </a:p>
        </p:txBody>
      </p:sp>
      <p:sp>
        <p:nvSpPr>
          <p:cNvPr id="16" name="TextBox 16"/>
          <p:cNvSpPr txBox="1"/>
          <p:nvPr/>
        </p:nvSpPr>
        <p:spPr>
          <a:xfrm>
            <a:off x="1139570" y="5581030"/>
            <a:ext cx="3274901" cy="3208655"/>
          </a:xfrm>
          <a:prstGeom prst="rect">
            <a:avLst/>
          </a:prstGeom>
        </p:spPr>
        <p:txBody>
          <a:bodyPr lIns="0" tIns="0" rIns="0" bIns="0" rtlCol="0" anchor="t">
            <a:spAutoFit/>
          </a:bodyPr>
          <a:lstStyle/>
          <a:p>
            <a:pPr algn="ctr">
              <a:lnSpc>
                <a:spcPts val="3220"/>
              </a:lnSpc>
              <a:spcBef>
                <a:spcPct val="0"/>
              </a:spcBef>
            </a:pPr>
            <a:r>
              <a:rPr lang="en-US" sz="2300">
                <a:solidFill>
                  <a:srgbClr val="FFFFFF"/>
                </a:solidFill>
                <a:latin typeface="IreneFlorentina"/>
                <a:ea typeface="IreneFlorentina"/>
                <a:cs typeface="IreneFlorentina"/>
                <a:sym typeface="IreneFlorentina"/>
              </a:rPr>
              <a:t>Feeling </a:t>
            </a:r>
            <a:r>
              <a:rPr lang="en-US" sz="2300">
                <a:solidFill>
                  <a:srgbClr val="FFFFFF"/>
                </a:solidFill>
                <a:latin typeface="IreneFlorentina"/>
                <a:ea typeface="IreneFlorentina"/>
                <a:cs typeface="IreneFlorentina"/>
                <a:sym typeface="IreneFlorentina"/>
                <a:hlinkClick r:id="rId24" tooltip="https://therapist.com/moods-and-emotions/shame/"/>
              </a:rPr>
              <a:t>shame</a:t>
            </a:r>
            <a:r>
              <a:rPr lang="en-US" sz="2300">
                <a:solidFill>
                  <a:srgbClr val="FFFFFF"/>
                </a:solidFill>
                <a:latin typeface="IreneFlorentina"/>
                <a:ea typeface="IreneFlorentina"/>
                <a:cs typeface="IreneFlorentina"/>
                <a:sym typeface="IreneFlorentina"/>
              </a:rPr>
              <a:t> about seeming vulnerable or expressing “unmasculine” emotions like fear, sadness, or worry.</a:t>
            </a:r>
          </a:p>
        </p:txBody>
      </p:sp>
      <p:sp>
        <p:nvSpPr>
          <p:cNvPr id="17" name="TextBox 17"/>
          <p:cNvSpPr txBox="1"/>
          <p:nvPr/>
        </p:nvSpPr>
        <p:spPr>
          <a:xfrm>
            <a:off x="5610412" y="3026972"/>
            <a:ext cx="3985222" cy="1208405"/>
          </a:xfrm>
          <a:prstGeom prst="rect">
            <a:avLst/>
          </a:prstGeom>
        </p:spPr>
        <p:txBody>
          <a:bodyPr lIns="0" tIns="0" rIns="0" bIns="0" rtlCol="0" anchor="t">
            <a:spAutoFit/>
          </a:bodyPr>
          <a:lstStyle/>
          <a:p>
            <a:pPr algn="ctr">
              <a:lnSpc>
                <a:spcPts val="3220"/>
              </a:lnSpc>
              <a:spcBef>
                <a:spcPct val="0"/>
              </a:spcBef>
            </a:pPr>
            <a:r>
              <a:rPr lang="en-US" sz="2300">
                <a:solidFill>
                  <a:srgbClr val="343434"/>
                </a:solidFill>
                <a:latin typeface="IreneFlorentina"/>
                <a:ea typeface="IreneFlorentina"/>
                <a:cs typeface="IreneFlorentina"/>
                <a:sym typeface="IreneFlorentina"/>
              </a:rPr>
              <a:t>Pressure to conform to narrow idea of what a man should be.</a:t>
            </a:r>
          </a:p>
        </p:txBody>
      </p:sp>
      <p:sp>
        <p:nvSpPr>
          <p:cNvPr id="18" name="TextBox 18"/>
          <p:cNvSpPr txBox="1"/>
          <p:nvPr/>
        </p:nvSpPr>
        <p:spPr>
          <a:xfrm>
            <a:off x="11771494" y="4364539"/>
            <a:ext cx="4633378" cy="2135393"/>
          </a:xfrm>
          <a:prstGeom prst="rect">
            <a:avLst/>
          </a:prstGeom>
        </p:spPr>
        <p:txBody>
          <a:bodyPr lIns="0" tIns="0" rIns="0" bIns="0" rtlCol="0" anchor="t">
            <a:spAutoFit/>
          </a:bodyPr>
          <a:lstStyle/>
          <a:p>
            <a:pPr algn="ctr">
              <a:lnSpc>
                <a:spcPts val="3360"/>
              </a:lnSpc>
              <a:spcBef>
                <a:spcPct val="0"/>
              </a:spcBef>
            </a:pPr>
            <a:r>
              <a:rPr lang="en-US" sz="2400" dirty="0">
                <a:solidFill>
                  <a:srgbClr val="343434"/>
                </a:solidFill>
                <a:latin typeface="IreneFlorentina"/>
                <a:ea typeface="IreneFlorentina"/>
                <a:cs typeface="IreneFlorentina"/>
                <a:sym typeface="IreneFlorentina"/>
              </a:rPr>
              <a:t> Patriarchy reinforces sexist attitudes and beliefs and provides men with the power to act on them. </a:t>
            </a:r>
          </a:p>
        </p:txBody>
      </p:sp>
      <p:sp>
        <p:nvSpPr>
          <p:cNvPr id="19" name="TextBox 19"/>
          <p:cNvSpPr txBox="1"/>
          <p:nvPr/>
        </p:nvSpPr>
        <p:spPr>
          <a:xfrm>
            <a:off x="12988222" y="7047574"/>
            <a:ext cx="4583474" cy="1263015"/>
          </a:xfrm>
          <a:prstGeom prst="rect">
            <a:avLst/>
          </a:prstGeom>
        </p:spPr>
        <p:txBody>
          <a:bodyPr lIns="0" tIns="0" rIns="0" bIns="0" rtlCol="0" anchor="t">
            <a:spAutoFit/>
          </a:bodyPr>
          <a:lstStyle/>
          <a:p>
            <a:pPr algn="ctr">
              <a:lnSpc>
                <a:spcPts val="3360"/>
              </a:lnSpc>
              <a:spcBef>
                <a:spcPct val="0"/>
              </a:spcBef>
            </a:pPr>
            <a:r>
              <a:rPr lang="en-US" sz="2400">
                <a:solidFill>
                  <a:srgbClr val="343434"/>
                </a:solidFill>
                <a:latin typeface="IreneFlorentina"/>
                <a:ea typeface="IreneFlorentina"/>
                <a:cs typeface="IreneFlorentina"/>
                <a:sym typeface="IreneFlorentina"/>
              </a:rPr>
              <a:t>Men are less likely to seek out support for their mental health. </a:t>
            </a:r>
          </a:p>
        </p:txBody>
      </p:sp>
      <p:sp>
        <p:nvSpPr>
          <p:cNvPr id="20" name="TextBox 20"/>
          <p:cNvSpPr txBox="1"/>
          <p:nvPr/>
        </p:nvSpPr>
        <p:spPr>
          <a:xfrm>
            <a:off x="5610412" y="5659243"/>
            <a:ext cx="5794165" cy="2520315"/>
          </a:xfrm>
          <a:prstGeom prst="rect">
            <a:avLst/>
          </a:prstGeom>
        </p:spPr>
        <p:txBody>
          <a:bodyPr lIns="0" tIns="0" rIns="0" bIns="0" rtlCol="0" anchor="t">
            <a:spAutoFit/>
          </a:bodyPr>
          <a:lstStyle/>
          <a:p>
            <a:pPr algn="ctr">
              <a:lnSpc>
                <a:spcPts val="3360"/>
              </a:lnSpc>
              <a:spcBef>
                <a:spcPct val="0"/>
              </a:spcBef>
            </a:pPr>
            <a:r>
              <a:rPr lang="en-US" sz="2400" dirty="0">
                <a:solidFill>
                  <a:srgbClr val="343434"/>
                </a:solidFill>
                <a:latin typeface="IreneFlorentina"/>
                <a:ea typeface="IreneFlorentina"/>
                <a:cs typeface="IreneFlorentina"/>
                <a:sym typeface="IreneFlorentina"/>
              </a:rPr>
              <a:t>Patriarchal thinking can comfortably incorporate other biases—ableism, classism, or white supremacy, for instance—that offer one group dominance over others. </a:t>
            </a:r>
          </a:p>
        </p:txBody>
      </p:sp>
      <p:sp>
        <p:nvSpPr>
          <p:cNvPr id="21" name="TextBox 21"/>
          <p:cNvSpPr txBox="1"/>
          <p:nvPr/>
        </p:nvSpPr>
        <p:spPr>
          <a:xfrm>
            <a:off x="10433681" y="2200900"/>
            <a:ext cx="5145777" cy="1263015"/>
          </a:xfrm>
          <a:prstGeom prst="rect">
            <a:avLst/>
          </a:prstGeom>
        </p:spPr>
        <p:txBody>
          <a:bodyPr lIns="0" tIns="0" rIns="0" bIns="0" rtlCol="0" anchor="t">
            <a:spAutoFit/>
          </a:bodyPr>
          <a:lstStyle/>
          <a:p>
            <a:pPr algn="ctr">
              <a:lnSpc>
                <a:spcPts val="3360"/>
              </a:lnSpc>
              <a:spcBef>
                <a:spcPct val="0"/>
              </a:spcBef>
            </a:pPr>
            <a:r>
              <a:rPr lang="en-US" sz="2400" dirty="0">
                <a:solidFill>
                  <a:srgbClr val="FFFFFF"/>
                </a:solidFill>
                <a:latin typeface="IreneFlorentina"/>
                <a:ea typeface="IreneFlorentina"/>
                <a:cs typeface="IreneFlorentina"/>
                <a:sym typeface="IreneFlorentina"/>
              </a:rPr>
              <a:t>Men who aren't viewed as stereotypically masculine are viewed with contempt.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rot="258234">
            <a:off x="9996550" y="5843357"/>
            <a:ext cx="500347" cy="4518142"/>
            <a:chOff x="0" y="0"/>
            <a:chExt cx="131779" cy="1319746"/>
          </a:xfrm>
        </p:grpSpPr>
        <p:sp>
          <p:nvSpPr>
            <p:cNvPr id="3" name="Freeform 3"/>
            <p:cNvSpPr/>
            <p:nvPr/>
          </p:nvSpPr>
          <p:spPr>
            <a:xfrm>
              <a:off x="0" y="0"/>
              <a:ext cx="131779" cy="1319746"/>
            </a:xfrm>
            <a:custGeom>
              <a:avLst/>
              <a:gdLst/>
              <a:ahLst/>
              <a:cxnLst/>
              <a:rect l="l" t="t" r="r" b="b"/>
              <a:pathLst>
                <a:path w="131779" h="1319746">
                  <a:moveTo>
                    <a:pt x="0" y="0"/>
                  </a:moveTo>
                  <a:lnTo>
                    <a:pt x="131779" y="0"/>
                  </a:lnTo>
                  <a:lnTo>
                    <a:pt x="131779" y="1319746"/>
                  </a:lnTo>
                  <a:lnTo>
                    <a:pt x="0" y="1319746"/>
                  </a:lnTo>
                  <a:close/>
                </a:path>
              </a:pathLst>
            </a:custGeom>
            <a:solidFill>
              <a:srgbClr val="2D7D9E"/>
            </a:solidFill>
          </p:spPr>
          <p:txBody>
            <a:bodyPr/>
            <a:lstStyle/>
            <a:p>
              <a:endParaRPr lang="en-GB"/>
            </a:p>
          </p:txBody>
        </p:sp>
        <p:sp>
          <p:nvSpPr>
            <p:cNvPr id="4" name="TextBox 4"/>
            <p:cNvSpPr txBox="1"/>
            <p:nvPr/>
          </p:nvSpPr>
          <p:spPr>
            <a:xfrm>
              <a:off x="0" y="-76200"/>
              <a:ext cx="131779" cy="1395946"/>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rot="416519">
            <a:off x="8641215" y="4288946"/>
            <a:ext cx="3562875" cy="5229908"/>
          </a:xfrm>
          <a:custGeom>
            <a:avLst/>
            <a:gdLst/>
            <a:ahLst/>
            <a:cxnLst/>
            <a:rect l="l" t="t" r="r" b="b"/>
            <a:pathLst>
              <a:path w="3562875" h="5229908">
                <a:moveTo>
                  <a:pt x="0" y="0"/>
                </a:moveTo>
                <a:lnTo>
                  <a:pt x="3562875" y="0"/>
                </a:lnTo>
                <a:lnTo>
                  <a:pt x="3562875" y="5229909"/>
                </a:lnTo>
                <a:lnTo>
                  <a:pt x="0" y="5229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rot="-464324">
            <a:off x="10672639" y="6419521"/>
            <a:ext cx="3778042" cy="3968496"/>
          </a:xfrm>
          <a:custGeom>
            <a:avLst/>
            <a:gdLst/>
            <a:ahLst/>
            <a:cxnLst/>
            <a:rect l="l" t="t" r="r" b="b"/>
            <a:pathLst>
              <a:path w="3778042" h="5545750">
                <a:moveTo>
                  <a:pt x="0" y="0"/>
                </a:moveTo>
                <a:lnTo>
                  <a:pt x="3778042" y="0"/>
                </a:lnTo>
                <a:lnTo>
                  <a:pt x="3778042" y="5545749"/>
                </a:lnTo>
                <a:lnTo>
                  <a:pt x="0" y="5545749"/>
                </a:lnTo>
                <a:lnTo>
                  <a:pt x="0" y="0"/>
                </a:lnTo>
                <a:close/>
              </a:path>
            </a:pathLst>
          </a:custGeom>
          <a:blipFill>
            <a:blip r:embed="rId4">
              <a:extLst>
                <a:ext uri="{96DAC541-7B7A-43D3-8B79-37D633B846F1}">
                  <asvg:svgBlip xmlns:asvg="http://schemas.microsoft.com/office/drawing/2016/SVG/main" r:embed="rId5"/>
                </a:ext>
              </a:extLst>
            </a:blip>
            <a:stretch>
              <a:fillRect b="-39744"/>
            </a:stretch>
          </a:blipFill>
        </p:spPr>
        <p:txBody>
          <a:bodyPr/>
          <a:lstStyle/>
          <a:p>
            <a:endParaRPr lang="en-GB"/>
          </a:p>
        </p:txBody>
      </p:sp>
      <p:grpSp>
        <p:nvGrpSpPr>
          <p:cNvPr id="7" name="Group 7"/>
          <p:cNvGrpSpPr/>
          <p:nvPr/>
        </p:nvGrpSpPr>
        <p:grpSpPr>
          <a:xfrm rot="-425539">
            <a:off x="15825171" y="6219695"/>
            <a:ext cx="563944" cy="4163001"/>
            <a:chOff x="0" y="0"/>
            <a:chExt cx="148529" cy="1319746"/>
          </a:xfrm>
        </p:grpSpPr>
        <p:sp>
          <p:nvSpPr>
            <p:cNvPr id="8" name="Freeform 8"/>
            <p:cNvSpPr/>
            <p:nvPr/>
          </p:nvSpPr>
          <p:spPr>
            <a:xfrm>
              <a:off x="0" y="0"/>
              <a:ext cx="148529" cy="1319746"/>
            </a:xfrm>
            <a:custGeom>
              <a:avLst/>
              <a:gdLst/>
              <a:ahLst/>
              <a:cxnLst/>
              <a:rect l="l" t="t" r="r" b="b"/>
              <a:pathLst>
                <a:path w="148529" h="1319746">
                  <a:moveTo>
                    <a:pt x="0" y="0"/>
                  </a:moveTo>
                  <a:lnTo>
                    <a:pt x="148529" y="0"/>
                  </a:lnTo>
                  <a:lnTo>
                    <a:pt x="148529" y="1319746"/>
                  </a:lnTo>
                  <a:lnTo>
                    <a:pt x="0" y="1319746"/>
                  </a:lnTo>
                  <a:close/>
                </a:path>
              </a:pathLst>
            </a:custGeom>
            <a:solidFill>
              <a:srgbClr val="D8DE26"/>
            </a:solidFill>
          </p:spPr>
          <p:txBody>
            <a:bodyPr/>
            <a:lstStyle/>
            <a:p>
              <a:endParaRPr lang="en-GB"/>
            </a:p>
          </p:txBody>
        </p:sp>
        <p:sp>
          <p:nvSpPr>
            <p:cNvPr id="9" name="TextBox 9"/>
            <p:cNvSpPr txBox="1"/>
            <p:nvPr/>
          </p:nvSpPr>
          <p:spPr>
            <a:xfrm>
              <a:off x="0" y="-76200"/>
              <a:ext cx="148529" cy="1395946"/>
            </a:xfrm>
            <a:prstGeom prst="rect">
              <a:avLst/>
            </a:prstGeom>
          </p:spPr>
          <p:txBody>
            <a:bodyPr lIns="50800" tIns="50800" rIns="50800" bIns="50800" rtlCol="0" anchor="ctr"/>
            <a:lstStyle/>
            <a:p>
              <a:pPr algn="ctr">
                <a:lnSpc>
                  <a:spcPts val="3640"/>
                </a:lnSpc>
              </a:pPr>
              <a:endParaRPr/>
            </a:p>
          </p:txBody>
        </p:sp>
      </p:grpSp>
      <p:sp>
        <p:nvSpPr>
          <p:cNvPr id="10" name="Freeform 10"/>
          <p:cNvSpPr/>
          <p:nvPr/>
        </p:nvSpPr>
        <p:spPr>
          <a:xfrm rot="-247011">
            <a:off x="13997324" y="3007799"/>
            <a:ext cx="3778042" cy="5545750"/>
          </a:xfrm>
          <a:custGeom>
            <a:avLst/>
            <a:gdLst/>
            <a:ahLst/>
            <a:cxnLst/>
            <a:rect l="l" t="t" r="r" b="b"/>
            <a:pathLst>
              <a:path w="3778042" h="5545750">
                <a:moveTo>
                  <a:pt x="0" y="0"/>
                </a:moveTo>
                <a:lnTo>
                  <a:pt x="3778042" y="0"/>
                </a:lnTo>
                <a:lnTo>
                  <a:pt x="3778042" y="5545749"/>
                </a:lnTo>
                <a:lnTo>
                  <a:pt x="0" y="55457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rot="645557">
            <a:off x="6204425" y="6591026"/>
            <a:ext cx="4002502" cy="3829386"/>
          </a:xfrm>
          <a:custGeom>
            <a:avLst/>
            <a:gdLst/>
            <a:ahLst/>
            <a:cxnLst/>
            <a:rect l="l" t="t" r="r" b="b"/>
            <a:pathLst>
              <a:path w="4002502" h="5875233">
                <a:moveTo>
                  <a:pt x="0" y="0"/>
                </a:moveTo>
                <a:lnTo>
                  <a:pt x="4002502" y="0"/>
                </a:lnTo>
                <a:lnTo>
                  <a:pt x="4002502" y="5875233"/>
                </a:lnTo>
                <a:lnTo>
                  <a:pt x="0" y="5875233"/>
                </a:lnTo>
                <a:lnTo>
                  <a:pt x="0" y="0"/>
                </a:lnTo>
                <a:close/>
              </a:path>
            </a:pathLst>
          </a:custGeom>
          <a:blipFill>
            <a:blip r:embed="rId6">
              <a:extLst>
                <a:ext uri="{96DAC541-7B7A-43D3-8B79-37D633B846F1}">
                  <asvg:svgBlip xmlns:asvg="http://schemas.microsoft.com/office/drawing/2016/SVG/main" r:embed="rId7"/>
                </a:ext>
              </a:extLst>
            </a:blip>
            <a:stretch>
              <a:fillRect b="-53425"/>
            </a:stretch>
          </a:blipFill>
        </p:spPr>
        <p:txBody>
          <a:bodyPr/>
          <a:lstStyle/>
          <a:p>
            <a:endParaRPr lang="en-GB"/>
          </a:p>
        </p:txBody>
      </p:sp>
      <p:sp>
        <p:nvSpPr>
          <p:cNvPr id="12" name="TextBox 12"/>
          <p:cNvSpPr txBox="1"/>
          <p:nvPr/>
        </p:nvSpPr>
        <p:spPr>
          <a:xfrm rot="700610">
            <a:off x="6553565" y="7494709"/>
            <a:ext cx="3565675" cy="934067"/>
          </a:xfrm>
          <a:prstGeom prst="rect">
            <a:avLst/>
          </a:prstGeom>
        </p:spPr>
        <p:txBody>
          <a:bodyPr lIns="0" tIns="0" rIns="0" bIns="0" rtlCol="0" anchor="t">
            <a:spAutoFit/>
          </a:bodyPr>
          <a:lstStyle/>
          <a:p>
            <a:pPr algn="ctr">
              <a:lnSpc>
                <a:spcPts val="3584"/>
              </a:lnSpc>
            </a:pPr>
            <a:r>
              <a:rPr lang="en-US" sz="3318" spc="-132">
                <a:solidFill>
                  <a:srgbClr val="100F0D">
                    <a:alpha val="80000"/>
                  </a:srgbClr>
                </a:solidFill>
                <a:latin typeface="IreneFlorentina"/>
                <a:ea typeface="IreneFlorentina"/>
                <a:cs typeface="IreneFlorentina"/>
                <a:sym typeface="IreneFlorentina"/>
              </a:rPr>
              <a:t>Double standards</a:t>
            </a:r>
          </a:p>
        </p:txBody>
      </p:sp>
      <p:sp>
        <p:nvSpPr>
          <p:cNvPr id="13" name="Freeform 13"/>
          <p:cNvSpPr/>
          <p:nvPr/>
        </p:nvSpPr>
        <p:spPr>
          <a:xfrm rot="225636">
            <a:off x="2709998" y="4856919"/>
            <a:ext cx="3901977" cy="5500068"/>
          </a:xfrm>
          <a:custGeom>
            <a:avLst/>
            <a:gdLst/>
            <a:ahLst/>
            <a:cxnLst/>
            <a:rect l="l" t="t" r="r" b="b"/>
            <a:pathLst>
              <a:path w="3901977" h="5727673">
                <a:moveTo>
                  <a:pt x="0" y="0"/>
                </a:moveTo>
                <a:lnTo>
                  <a:pt x="3901977" y="0"/>
                </a:lnTo>
                <a:lnTo>
                  <a:pt x="3901977" y="5727673"/>
                </a:lnTo>
                <a:lnTo>
                  <a:pt x="0" y="5727673"/>
                </a:lnTo>
                <a:lnTo>
                  <a:pt x="0" y="0"/>
                </a:lnTo>
                <a:close/>
              </a:path>
            </a:pathLst>
          </a:custGeom>
          <a:blipFill>
            <a:blip r:embed="rId8">
              <a:extLst>
                <a:ext uri="{96DAC541-7B7A-43D3-8B79-37D633B846F1}">
                  <asvg:svgBlip xmlns:asvg="http://schemas.microsoft.com/office/drawing/2016/SVG/main" r:embed="rId9"/>
                </a:ext>
              </a:extLst>
            </a:blip>
            <a:stretch>
              <a:fillRect b="-4138"/>
            </a:stretch>
          </a:blipFill>
        </p:spPr>
        <p:txBody>
          <a:bodyPr/>
          <a:lstStyle/>
          <a:p>
            <a:endParaRPr lang="en-GB"/>
          </a:p>
        </p:txBody>
      </p:sp>
      <p:sp>
        <p:nvSpPr>
          <p:cNvPr id="14" name="Freeform 14"/>
          <p:cNvSpPr/>
          <p:nvPr/>
        </p:nvSpPr>
        <p:spPr>
          <a:xfrm rot="-522524">
            <a:off x="317071" y="6915857"/>
            <a:ext cx="3562875" cy="3487655"/>
          </a:xfrm>
          <a:custGeom>
            <a:avLst/>
            <a:gdLst/>
            <a:ahLst/>
            <a:cxnLst/>
            <a:rect l="l" t="t" r="r" b="b"/>
            <a:pathLst>
              <a:path w="3562875" h="5229908">
                <a:moveTo>
                  <a:pt x="0" y="0"/>
                </a:moveTo>
                <a:lnTo>
                  <a:pt x="3562875" y="0"/>
                </a:lnTo>
                <a:lnTo>
                  <a:pt x="3562875" y="5229908"/>
                </a:lnTo>
                <a:lnTo>
                  <a:pt x="0" y="5229908"/>
                </a:lnTo>
                <a:lnTo>
                  <a:pt x="0" y="0"/>
                </a:lnTo>
                <a:close/>
              </a:path>
            </a:pathLst>
          </a:custGeom>
          <a:blipFill>
            <a:blip r:embed="rId2">
              <a:extLst>
                <a:ext uri="{96DAC541-7B7A-43D3-8B79-37D633B846F1}">
                  <asvg:svgBlip xmlns:asvg="http://schemas.microsoft.com/office/drawing/2016/SVG/main" r:embed="rId3"/>
                </a:ext>
              </a:extLst>
            </a:blip>
            <a:stretch>
              <a:fillRect b="-49955"/>
            </a:stretch>
          </a:blipFill>
        </p:spPr>
        <p:txBody>
          <a:bodyPr/>
          <a:lstStyle/>
          <a:p>
            <a:endParaRPr lang="en-GB"/>
          </a:p>
        </p:txBody>
      </p:sp>
      <p:sp>
        <p:nvSpPr>
          <p:cNvPr id="15" name="Freeform 15"/>
          <p:cNvSpPr/>
          <p:nvPr/>
        </p:nvSpPr>
        <p:spPr>
          <a:xfrm rot="416519">
            <a:off x="14222454" y="5896802"/>
            <a:ext cx="3562875" cy="4518504"/>
          </a:xfrm>
          <a:custGeom>
            <a:avLst/>
            <a:gdLst/>
            <a:ahLst/>
            <a:cxnLst/>
            <a:rect l="l" t="t" r="r" b="b"/>
            <a:pathLst>
              <a:path w="3562875" h="5229908">
                <a:moveTo>
                  <a:pt x="0" y="0"/>
                </a:moveTo>
                <a:lnTo>
                  <a:pt x="3562875" y="0"/>
                </a:lnTo>
                <a:lnTo>
                  <a:pt x="3562875" y="5229909"/>
                </a:lnTo>
                <a:lnTo>
                  <a:pt x="0" y="5229909"/>
                </a:lnTo>
                <a:lnTo>
                  <a:pt x="0" y="0"/>
                </a:lnTo>
                <a:close/>
              </a:path>
            </a:pathLst>
          </a:custGeom>
          <a:blipFill>
            <a:blip r:embed="rId2">
              <a:extLst>
                <a:ext uri="{96DAC541-7B7A-43D3-8B79-37D633B846F1}">
                  <asvg:svgBlip xmlns:asvg="http://schemas.microsoft.com/office/drawing/2016/SVG/main" r:embed="rId3"/>
                </a:ext>
              </a:extLst>
            </a:blip>
            <a:stretch>
              <a:fillRect b="-15744"/>
            </a:stretch>
          </a:blipFill>
        </p:spPr>
        <p:txBody>
          <a:bodyPr/>
          <a:lstStyle/>
          <a:p>
            <a:endParaRPr lang="en-GB"/>
          </a:p>
        </p:txBody>
      </p:sp>
      <p:sp>
        <p:nvSpPr>
          <p:cNvPr id="16" name="TextBox 16"/>
          <p:cNvSpPr txBox="1"/>
          <p:nvPr/>
        </p:nvSpPr>
        <p:spPr>
          <a:xfrm>
            <a:off x="1028700" y="1057275"/>
            <a:ext cx="11925554" cy="823595"/>
          </a:xfrm>
          <a:prstGeom prst="rect">
            <a:avLst/>
          </a:prstGeom>
        </p:spPr>
        <p:txBody>
          <a:bodyPr lIns="0" tIns="0" rIns="0" bIns="0" rtlCol="0" anchor="t">
            <a:spAutoFit/>
          </a:bodyPr>
          <a:lstStyle/>
          <a:p>
            <a:pPr marL="0" lvl="0" indent="0" algn="l">
              <a:lnSpc>
                <a:spcPts val="6160"/>
              </a:lnSpc>
            </a:pPr>
            <a:r>
              <a:rPr lang="en-US" sz="5600" spc="-56">
                <a:solidFill>
                  <a:srgbClr val="FFFFFF"/>
                </a:solidFill>
                <a:latin typeface="Bobby Jones"/>
                <a:ea typeface="Bobby Jones"/>
                <a:cs typeface="Bobby Jones"/>
                <a:sym typeface="Bobby Jones"/>
              </a:rPr>
              <a:t>What do we need to know about</a:t>
            </a:r>
          </a:p>
        </p:txBody>
      </p:sp>
      <p:sp>
        <p:nvSpPr>
          <p:cNvPr id="17" name="TextBox 17"/>
          <p:cNvSpPr txBox="1"/>
          <p:nvPr/>
        </p:nvSpPr>
        <p:spPr>
          <a:xfrm>
            <a:off x="1028700" y="1985645"/>
            <a:ext cx="11256817" cy="1994535"/>
          </a:xfrm>
          <a:prstGeom prst="rect">
            <a:avLst/>
          </a:prstGeom>
        </p:spPr>
        <p:txBody>
          <a:bodyPr lIns="0" tIns="0" rIns="0" bIns="0" rtlCol="0" anchor="t">
            <a:spAutoFit/>
          </a:bodyPr>
          <a:lstStyle/>
          <a:p>
            <a:pPr marL="0" lvl="0" indent="0" algn="l">
              <a:lnSpc>
                <a:spcPts val="15180"/>
              </a:lnSpc>
            </a:pPr>
            <a:r>
              <a:rPr lang="en-US" sz="13800" spc="-138">
                <a:solidFill>
                  <a:srgbClr val="D8DE26"/>
                </a:solidFill>
                <a:latin typeface="Bobby Jones"/>
                <a:ea typeface="Bobby Jones"/>
                <a:cs typeface="Bobby Jones"/>
                <a:sym typeface="Bobby Jones"/>
              </a:rPr>
              <a:t>misogy﻿ny</a:t>
            </a:r>
            <a:r>
              <a:rPr lang="en-US" sz="13800" spc="-138">
                <a:solidFill>
                  <a:srgbClr val="FFFFFF"/>
                </a:solidFill>
                <a:latin typeface="Bobby Jones"/>
                <a:ea typeface="Bobby Jones"/>
                <a:cs typeface="Bobby Jones"/>
                <a:sym typeface="Bobby Jones"/>
              </a:rPr>
              <a:t>...</a:t>
            </a:r>
          </a:p>
        </p:txBody>
      </p:sp>
      <p:sp>
        <p:nvSpPr>
          <p:cNvPr id="18" name="TextBox 18"/>
          <p:cNvSpPr txBox="1"/>
          <p:nvPr/>
        </p:nvSpPr>
        <p:spPr>
          <a:xfrm rot="-287951">
            <a:off x="14165185" y="3998855"/>
            <a:ext cx="3226044" cy="491490"/>
          </a:xfrm>
          <a:prstGeom prst="rect">
            <a:avLst/>
          </a:prstGeom>
        </p:spPr>
        <p:txBody>
          <a:bodyPr lIns="0" tIns="0" rIns="0" bIns="0" rtlCol="0" anchor="t">
            <a:spAutoFit/>
          </a:bodyPr>
          <a:lstStyle/>
          <a:p>
            <a:pPr algn="ctr">
              <a:lnSpc>
                <a:spcPts val="3779"/>
              </a:lnSpc>
            </a:pPr>
            <a:r>
              <a:rPr lang="en-US" sz="2999">
                <a:solidFill>
                  <a:srgbClr val="100F0D"/>
                </a:solidFill>
                <a:latin typeface="IreneFlorentina"/>
                <a:ea typeface="IreneFlorentina"/>
                <a:cs typeface="IreneFlorentina"/>
                <a:sym typeface="IreneFlorentina"/>
              </a:rPr>
              <a:t>Discrimination</a:t>
            </a:r>
          </a:p>
        </p:txBody>
      </p:sp>
      <p:sp>
        <p:nvSpPr>
          <p:cNvPr id="19" name="TextBox 19"/>
          <p:cNvSpPr txBox="1"/>
          <p:nvPr/>
        </p:nvSpPr>
        <p:spPr>
          <a:xfrm rot="216584">
            <a:off x="3205851" y="5699489"/>
            <a:ext cx="3213894" cy="1056707"/>
          </a:xfrm>
          <a:prstGeom prst="rect">
            <a:avLst/>
          </a:prstGeom>
        </p:spPr>
        <p:txBody>
          <a:bodyPr lIns="0" tIns="0" rIns="0" bIns="0" rtlCol="0" anchor="t">
            <a:spAutoFit/>
          </a:bodyPr>
          <a:lstStyle/>
          <a:p>
            <a:pPr algn="ctr">
              <a:lnSpc>
                <a:spcPts val="4009"/>
              </a:lnSpc>
            </a:pPr>
            <a:r>
              <a:rPr lang="en-US" sz="3712" spc="-147">
                <a:solidFill>
                  <a:srgbClr val="100F0D">
                    <a:alpha val="80000"/>
                  </a:srgbClr>
                </a:solidFill>
                <a:latin typeface="IreneFlorentina"/>
                <a:ea typeface="IreneFlorentina"/>
                <a:cs typeface="IreneFlorentina"/>
                <a:sym typeface="IreneFlorentina"/>
              </a:rPr>
              <a:t>Gender inequality</a:t>
            </a:r>
          </a:p>
        </p:txBody>
      </p:sp>
      <p:sp>
        <p:nvSpPr>
          <p:cNvPr id="20" name="TextBox 20"/>
          <p:cNvSpPr txBox="1"/>
          <p:nvPr/>
        </p:nvSpPr>
        <p:spPr>
          <a:xfrm rot="-421806">
            <a:off x="11121379" y="7289109"/>
            <a:ext cx="2712076" cy="966410"/>
          </a:xfrm>
          <a:prstGeom prst="rect">
            <a:avLst/>
          </a:prstGeom>
        </p:spPr>
        <p:txBody>
          <a:bodyPr lIns="0" tIns="0" rIns="0" bIns="0" rtlCol="0" anchor="t">
            <a:spAutoFit/>
          </a:bodyPr>
          <a:lstStyle/>
          <a:p>
            <a:pPr algn="ctr">
              <a:lnSpc>
                <a:spcPts val="3685"/>
              </a:lnSpc>
            </a:pPr>
            <a:r>
              <a:rPr lang="en-US" sz="3412" spc="-136">
                <a:solidFill>
                  <a:srgbClr val="100F0D">
                    <a:alpha val="80000"/>
                  </a:srgbClr>
                </a:solidFill>
                <a:latin typeface="IreneFlorentina"/>
                <a:ea typeface="IreneFlorentina"/>
                <a:cs typeface="IreneFlorentina"/>
                <a:sym typeface="IreneFlorentina"/>
              </a:rPr>
              <a:t>Toxic masculinity</a:t>
            </a:r>
          </a:p>
        </p:txBody>
      </p:sp>
      <p:sp>
        <p:nvSpPr>
          <p:cNvPr id="21" name="TextBox 21"/>
          <p:cNvSpPr txBox="1"/>
          <p:nvPr/>
        </p:nvSpPr>
        <p:spPr>
          <a:xfrm rot="-538915">
            <a:off x="339489" y="7867954"/>
            <a:ext cx="3384277" cy="555212"/>
          </a:xfrm>
          <a:prstGeom prst="rect">
            <a:avLst/>
          </a:prstGeom>
        </p:spPr>
        <p:txBody>
          <a:bodyPr lIns="0" tIns="0" rIns="0" bIns="0" rtlCol="0" anchor="t">
            <a:spAutoFit/>
          </a:bodyPr>
          <a:lstStyle/>
          <a:p>
            <a:pPr algn="ctr">
              <a:lnSpc>
                <a:spcPts val="4055"/>
              </a:lnSpc>
            </a:pPr>
            <a:r>
              <a:rPr lang="en-US" sz="3755" spc="-149">
                <a:solidFill>
                  <a:srgbClr val="FFFFFF">
                    <a:alpha val="80000"/>
                  </a:srgbClr>
                </a:solidFill>
                <a:latin typeface="IreneFlorentina"/>
                <a:ea typeface="IreneFlorentina"/>
                <a:cs typeface="IreneFlorentina"/>
                <a:sym typeface="IreneFlorentina"/>
              </a:rPr>
              <a:t>Oppression</a:t>
            </a:r>
          </a:p>
        </p:txBody>
      </p:sp>
      <p:sp>
        <p:nvSpPr>
          <p:cNvPr id="22" name="TextBox 22"/>
          <p:cNvSpPr txBox="1"/>
          <p:nvPr/>
        </p:nvSpPr>
        <p:spPr>
          <a:xfrm rot="398145">
            <a:off x="14539127" y="6893701"/>
            <a:ext cx="3136030" cy="499685"/>
          </a:xfrm>
          <a:prstGeom prst="rect">
            <a:avLst/>
          </a:prstGeom>
        </p:spPr>
        <p:txBody>
          <a:bodyPr lIns="0" tIns="0" rIns="0" bIns="0" rtlCol="0" anchor="t">
            <a:spAutoFit/>
          </a:bodyPr>
          <a:lstStyle/>
          <a:p>
            <a:pPr algn="ctr">
              <a:lnSpc>
                <a:spcPts val="3685"/>
              </a:lnSpc>
            </a:pPr>
            <a:r>
              <a:rPr lang="en-US" sz="3412" spc="-136" dirty="0">
                <a:solidFill>
                  <a:srgbClr val="FFFFFF">
                    <a:alpha val="80000"/>
                  </a:srgbClr>
                </a:solidFill>
                <a:latin typeface="IreneFlorentina"/>
                <a:ea typeface="IreneFlorentina"/>
                <a:cs typeface="IreneFlorentina"/>
                <a:sym typeface="IreneFlorentina"/>
              </a:rPr>
              <a:t>Sexism</a:t>
            </a:r>
          </a:p>
        </p:txBody>
      </p:sp>
      <p:sp>
        <p:nvSpPr>
          <p:cNvPr id="23" name="TextBox 23"/>
          <p:cNvSpPr txBox="1"/>
          <p:nvPr/>
        </p:nvSpPr>
        <p:spPr>
          <a:xfrm rot="398145">
            <a:off x="9045371" y="4918395"/>
            <a:ext cx="3136030" cy="966410"/>
          </a:xfrm>
          <a:prstGeom prst="rect">
            <a:avLst/>
          </a:prstGeom>
        </p:spPr>
        <p:txBody>
          <a:bodyPr lIns="0" tIns="0" rIns="0" bIns="0" rtlCol="0" anchor="t">
            <a:spAutoFit/>
          </a:bodyPr>
          <a:lstStyle/>
          <a:p>
            <a:pPr algn="ctr">
              <a:lnSpc>
                <a:spcPts val="3685"/>
              </a:lnSpc>
            </a:pPr>
            <a:r>
              <a:rPr lang="en-US" sz="3412" spc="-136">
                <a:solidFill>
                  <a:srgbClr val="FFFFFF">
                    <a:alpha val="80000"/>
                  </a:srgbClr>
                </a:solidFill>
                <a:latin typeface="IreneFlorentina"/>
                <a:ea typeface="IreneFlorentina"/>
                <a:cs typeface="IreneFlorentina"/>
                <a:sym typeface="IreneFlorentina"/>
              </a:rPr>
              <a:t>Victim-blaiming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14069846" y="7358093"/>
            <a:ext cx="3370655" cy="1900207"/>
          </a:xfrm>
          <a:custGeom>
            <a:avLst/>
            <a:gdLst/>
            <a:ahLst/>
            <a:cxnLst/>
            <a:rect l="l" t="t" r="r" b="b"/>
            <a:pathLst>
              <a:path w="3370655" h="1900207">
                <a:moveTo>
                  <a:pt x="0" y="0"/>
                </a:moveTo>
                <a:lnTo>
                  <a:pt x="3370656" y="0"/>
                </a:lnTo>
                <a:lnTo>
                  <a:pt x="3370656" y="1900207"/>
                </a:lnTo>
                <a:lnTo>
                  <a:pt x="0" y="19002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TextBox 3"/>
          <p:cNvSpPr txBox="1"/>
          <p:nvPr/>
        </p:nvSpPr>
        <p:spPr>
          <a:xfrm>
            <a:off x="3632288" y="3797387"/>
            <a:ext cx="11844200" cy="3204210"/>
          </a:xfrm>
          <a:prstGeom prst="rect">
            <a:avLst/>
          </a:prstGeom>
        </p:spPr>
        <p:txBody>
          <a:bodyPr lIns="0" tIns="0" rIns="0" bIns="0" rtlCol="0" anchor="t">
            <a:spAutoFit/>
          </a:bodyPr>
          <a:lstStyle/>
          <a:p>
            <a:pPr algn="l">
              <a:lnSpc>
                <a:spcPts val="5039"/>
              </a:lnSpc>
            </a:pPr>
            <a:r>
              <a:rPr lang="en-US" sz="3599">
                <a:solidFill>
                  <a:srgbClr val="FFFFFF"/>
                </a:solidFill>
                <a:latin typeface="IreneFlorentina"/>
                <a:ea typeface="IreneFlorentina"/>
                <a:cs typeface="IreneFlorentina"/>
                <a:sym typeface="IreneFlorentina"/>
              </a:rPr>
              <a:t>Misogyny is hatred of, contempt for, or prejudice against women. It is a form of sexism that is used to keep women at a lower social status than men, thus maintaining the social roles of patriarchy. </a:t>
            </a:r>
          </a:p>
        </p:txBody>
      </p:sp>
      <p:sp>
        <p:nvSpPr>
          <p:cNvPr id="4" name="TextBox 4"/>
          <p:cNvSpPr txBox="1"/>
          <p:nvPr/>
        </p:nvSpPr>
        <p:spPr>
          <a:xfrm>
            <a:off x="1028700" y="593725"/>
            <a:ext cx="12306120" cy="981710"/>
          </a:xfrm>
          <a:prstGeom prst="rect">
            <a:avLst/>
          </a:prstGeom>
        </p:spPr>
        <p:txBody>
          <a:bodyPr lIns="0" tIns="0" rIns="0" bIns="0" rtlCol="0" anchor="t">
            <a:spAutoFit/>
          </a:bodyPr>
          <a:lstStyle/>
          <a:p>
            <a:pPr algn="l">
              <a:lnSpc>
                <a:spcPts val="7840"/>
              </a:lnSpc>
            </a:pPr>
            <a:r>
              <a:rPr lang="en-US" sz="5600">
                <a:solidFill>
                  <a:srgbClr val="FFFFFF"/>
                </a:solidFill>
                <a:latin typeface="Bobby Jones"/>
                <a:ea typeface="Bobby Jones"/>
                <a:cs typeface="Bobby Jones"/>
                <a:sym typeface="Bobby Jones"/>
              </a:rPr>
              <a:t>What is misogyny?</a:t>
            </a:r>
          </a:p>
        </p:txBody>
      </p:sp>
      <p:sp>
        <p:nvSpPr>
          <p:cNvPr id="5" name="Freeform 5"/>
          <p:cNvSpPr/>
          <p:nvPr/>
        </p:nvSpPr>
        <p:spPr>
          <a:xfrm rot="-10800000">
            <a:off x="894169" y="2381300"/>
            <a:ext cx="2738120" cy="1543615"/>
          </a:xfrm>
          <a:custGeom>
            <a:avLst/>
            <a:gdLst/>
            <a:ahLst/>
            <a:cxnLst/>
            <a:rect l="l" t="t" r="r" b="b"/>
            <a:pathLst>
              <a:path w="2738120" h="1543615">
                <a:moveTo>
                  <a:pt x="0" y="0"/>
                </a:moveTo>
                <a:lnTo>
                  <a:pt x="2738119" y="0"/>
                </a:lnTo>
                <a:lnTo>
                  <a:pt x="2738119" y="1543615"/>
                </a:lnTo>
                <a:lnTo>
                  <a:pt x="0" y="1543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rot="5400000" flipV="1">
            <a:off x="3419161" y="4600993"/>
            <a:ext cx="2611476" cy="4313249"/>
          </a:xfrm>
          <a:custGeom>
            <a:avLst/>
            <a:gdLst/>
            <a:ahLst/>
            <a:cxnLst/>
            <a:rect l="l" t="t" r="r" b="b"/>
            <a:pathLst>
              <a:path w="2611476" h="4313249">
                <a:moveTo>
                  <a:pt x="0" y="4313249"/>
                </a:moveTo>
                <a:lnTo>
                  <a:pt x="2611476" y="4313249"/>
                </a:lnTo>
                <a:lnTo>
                  <a:pt x="2611476" y="0"/>
                </a:lnTo>
                <a:lnTo>
                  <a:pt x="0" y="0"/>
                </a:lnTo>
                <a:lnTo>
                  <a:pt x="0" y="431324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rot="5400000" flipH="1">
            <a:off x="12764108" y="1989517"/>
            <a:ext cx="2611476" cy="4313249"/>
          </a:xfrm>
          <a:custGeom>
            <a:avLst/>
            <a:gdLst/>
            <a:ahLst/>
            <a:cxnLst/>
            <a:rect l="l" t="t" r="r" b="b"/>
            <a:pathLst>
              <a:path w="2611476" h="4313249">
                <a:moveTo>
                  <a:pt x="2611477" y="0"/>
                </a:moveTo>
                <a:lnTo>
                  <a:pt x="0" y="0"/>
                </a:lnTo>
                <a:lnTo>
                  <a:pt x="0" y="4313249"/>
                </a:lnTo>
                <a:lnTo>
                  <a:pt x="2611477" y="4313249"/>
                </a:lnTo>
                <a:lnTo>
                  <a:pt x="261147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526098"/>
            <a:ext cx="10628560" cy="929005"/>
          </a:xfrm>
          <a:prstGeom prst="rect">
            <a:avLst/>
          </a:prstGeom>
        </p:spPr>
        <p:txBody>
          <a:bodyPr lIns="0" tIns="0" rIns="0" bIns="0" rtlCol="0" anchor="t">
            <a:spAutoFit/>
          </a:bodyPr>
          <a:lstStyle/>
          <a:p>
            <a:pPr algn="l">
              <a:lnSpc>
                <a:spcPts val="7280"/>
              </a:lnSpc>
            </a:pPr>
            <a:r>
              <a:rPr lang="en-US" sz="5600">
                <a:solidFill>
                  <a:srgbClr val="F2F3F5"/>
                </a:solidFill>
                <a:latin typeface="Bobby Jones"/>
                <a:ea typeface="Bobby Jones"/>
                <a:cs typeface="Bobby Jones"/>
                <a:sym typeface="Bobby Jones"/>
              </a:rPr>
              <a:t>The rise of the aggro-rithm</a:t>
            </a:r>
          </a:p>
        </p:txBody>
      </p:sp>
      <p:pic>
        <p:nvPicPr>
          <p:cNvPr id="4" name="Picture 3" descr="A close up of a person's face&#10;&#10;Description automatically generated">
            <a:hlinkClick r:id="rId2"/>
            <a:extLst>
              <a:ext uri="{FF2B5EF4-FFF2-40B4-BE49-F238E27FC236}">
                <a16:creationId xmlns:a16="http://schemas.microsoft.com/office/drawing/2014/main" id="{974CDE31-733B-D736-70CB-BFB460550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888" y="1790700"/>
            <a:ext cx="13656223" cy="771210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12871136" y="1593047"/>
            <a:ext cx="4629150" cy="8229600"/>
          </a:xfrm>
          <a:prstGeom prst="rect">
            <a:avLst/>
          </a:prstGeom>
        </p:spPr>
      </p:pic>
      <p:pic>
        <p:nvPicPr>
          <p:cNvPr id="3" name="Picture 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rcRect/>
          <a:stretch>
            <a:fillRect/>
          </a:stretch>
        </p:blipFill>
        <p:spPr>
          <a:xfrm>
            <a:off x="1028700" y="1593047"/>
            <a:ext cx="4629150" cy="8229600"/>
          </a:xfrm>
          <a:prstGeom prst="rect">
            <a:avLst/>
          </a:prstGeom>
        </p:spPr>
      </p:pic>
      <p:sp>
        <p:nvSpPr>
          <p:cNvPr id="4" name="TextBox 4"/>
          <p:cNvSpPr txBox="1"/>
          <p:nvPr/>
        </p:nvSpPr>
        <p:spPr>
          <a:xfrm>
            <a:off x="1028700" y="526098"/>
            <a:ext cx="10628560" cy="929005"/>
          </a:xfrm>
          <a:prstGeom prst="rect">
            <a:avLst/>
          </a:prstGeom>
        </p:spPr>
        <p:txBody>
          <a:bodyPr lIns="0" tIns="0" rIns="0" bIns="0" rtlCol="0" anchor="t">
            <a:spAutoFit/>
          </a:bodyPr>
          <a:lstStyle/>
          <a:p>
            <a:pPr algn="l">
              <a:lnSpc>
                <a:spcPts val="7280"/>
              </a:lnSpc>
            </a:pPr>
            <a:r>
              <a:rPr lang="en-US" sz="5600">
                <a:solidFill>
                  <a:srgbClr val="F2F3F5"/>
                </a:solidFill>
                <a:latin typeface="Bobby Jones"/>
                <a:ea typeface="Bobby Jones"/>
                <a:cs typeface="Bobby Jones"/>
                <a:sym typeface="Bobby Jones"/>
              </a:rPr>
              <a:t>Discuss these resources</a:t>
            </a:r>
          </a:p>
        </p:txBody>
      </p:sp>
      <p:sp>
        <p:nvSpPr>
          <p:cNvPr id="5" name="Freeform 5"/>
          <p:cNvSpPr/>
          <p:nvPr/>
        </p:nvSpPr>
        <p:spPr>
          <a:xfrm>
            <a:off x="5897291" y="1593047"/>
            <a:ext cx="6735720" cy="8229600"/>
          </a:xfrm>
          <a:custGeom>
            <a:avLst/>
            <a:gdLst/>
            <a:ahLst/>
            <a:cxnLst/>
            <a:rect l="l" t="t" r="r" b="b"/>
            <a:pathLst>
              <a:path w="6735720" h="8229600">
                <a:moveTo>
                  <a:pt x="0" y="0"/>
                </a:moveTo>
                <a:lnTo>
                  <a:pt x="6735720" y="0"/>
                </a:lnTo>
                <a:lnTo>
                  <a:pt x="6735720" y="8229600"/>
                </a:lnTo>
                <a:lnTo>
                  <a:pt x="0" y="8229600"/>
                </a:lnTo>
                <a:lnTo>
                  <a:pt x="0" y="0"/>
                </a:lnTo>
                <a:close/>
              </a:path>
            </a:pathLst>
          </a:custGeom>
          <a:blipFill>
            <a:blip r:embed="rId8"/>
            <a:stretch>
              <a:fillRect/>
            </a:stretch>
          </a:blipFill>
        </p:spPr>
        <p:txBody>
          <a:bodyPr/>
          <a:lstStyle/>
          <a:p>
            <a:endParaRPr lang="en-GB"/>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video>
              <p:cMediaNode vol="100000">
                <p:cTn id="3"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3" name="TextBox 3"/>
          <p:cNvSpPr txBox="1"/>
          <p:nvPr/>
        </p:nvSpPr>
        <p:spPr>
          <a:xfrm>
            <a:off x="9777466" y="2140886"/>
            <a:ext cx="7216014" cy="1671321"/>
          </a:xfrm>
          <a:prstGeom prst="rect">
            <a:avLst/>
          </a:prstGeom>
        </p:spPr>
        <p:txBody>
          <a:bodyPr lIns="0" tIns="0" rIns="0" bIns="0" rtlCol="0" anchor="t">
            <a:spAutoFit/>
          </a:bodyPr>
          <a:lstStyle/>
          <a:p>
            <a:pPr algn="ctr">
              <a:lnSpc>
                <a:spcPts val="4479"/>
              </a:lnSpc>
            </a:pPr>
            <a:r>
              <a:rPr lang="en-US" sz="3199">
                <a:solidFill>
                  <a:srgbClr val="F2F3F5"/>
                </a:solidFill>
                <a:latin typeface="Quicksand 2"/>
                <a:ea typeface="Quicksand 2"/>
                <a:cs typeface="Quicksand 2"/>
                <a:sym typeface="Quicksand 2"/>
              </a:rPr>
              <a:t>“I'm vanilla, baby, I'll choke you, but I ain't no killer, baby (I don't like no whips and chains)​</a:t>
            </a:r>
          </a:p>
        </p:txBody>
      </p:sp>
      <p:sp>
        <p:nvSpPr>
          <p:cNvPr id="4" name="TextBox 4"/>
          <p:cNvSpPr txBox="1"/>
          <p:nvPr/>
        </p:nvSpPr>
        <p:spPr>
          <a:xfrm>
            <a:off x="1028700" y="526098"/>
            <a:ext cx="12710094" cy="929005"/>
          </a:xfrm>
          <a:prstGeom prst="rect">
            <a:avLst/>
          </a:prstGeom>
        </p:spPr>
        <p:txBody>
          <a:bodyPr lIns="0" tIns="0" rIns="0" bIns="0" rtlCol="0" anchor="t">
            <a:spAutoFit/>
          </a:bodyPr>
          <a:lstStyle/>
          <a:p>
            <a:pPr algn="l">
              <a:lnSpc>
                <a:spcPts val="7280"/>
              </a:lnSpc>
            </a:pPr>
            <a:r>
              <a:rPr lang="en-US" sz="5600">
                <a:solidFill>
                  <a:srgbClr val="F2F3F5"/>
                </a:solidFill>
                <a:latin typeface="Bobby Jones"/>
                <a:ea typeface="Bobby Jones"/>
                <a:cs typeface="Bobby Jones"/>
                <a:sym typeface="Bobby Jones"/>
              </a:rPr>
              <a:t>Or even if you listen closely, this...</a:t>
            </a:r>
          </a:p>
        </p:txBody>
      </p:sp>
      <p:sp>
        <p:nvSpPr>
          <p:cNvPr id="5" name="TextBox 5"/>
          <p:cNvSpPr txBox="1"/>
          <p:nvPr/>
        </p:nvSpPr>
        <p:spPr>
          <a:xfrm>
            <a:off x="9644557" y="4739591"/>
            <a:ext cx="7481834" cy="1671321"/>
          </a:xfrm>
          <a:prstGeom prst="rect">
            <a:avLst/>
          </a:prstGeom>
        </p:spPr>
        <p:txBody>
          <a:bodyPr lIns="0" tIns="0" rIns="0" bIns="0" rtlCol="0" anchor="t">
            <a:spAutoFit/>
          </a:bodyPr>
          <a:lstStyle/>
          <a:p>
            <a:pPr algn="ctr">
              <a:lnSpc>
                <a:spcPts val="4479"/>
              </a:lnSpc>
            </a:pPr>
            <a:r>
              <a:rPr lang="en-US" sz="3199">
                <a:solidFill>
                  <a:srgbClr val="F2F3F5"/>
                </a:solidFill>
                <a:latin typeface="Quicksand 2"/>
                <a:ea typeface="Quicksand 2"/>
                <a:cs typeface="Quicksand 2"/>
                <a:sym typeface="Quicksand 2"/>
              </a:rPr>
              <a:t>She stole my heart, then she got archived​</a:t>
            </a:r>
          </a:p>
          <a:p>
            <a:pPr algn="ctr">
              <a:lnSpc>
                <a:spcPts val="4479"/>
              </a:lnSpc>
            </a:pPr>
            <a:r>
              <a:rPr lang="en-US" sz="3199">
                <a:solidFill>
                  <a:srgbClr val="F2F3F5"/>
                </a:solidFill>
                <a:latin typeface="Quicksand 2"/>
                <a:ea typeface="Quicksand 2"/>
                <a:cs typeface="Quicksand 2"/>
                <a:sym typeface="Quicksand 2"/>
              </a:rPr>
              <a:t>I keep it short with a b*, Lord Farquaad​</a:t>
            </a:r>
          </a:p>
        </p:txBody>
      </p:sp>
      <p:sp>
        <p:nvSpPr>
          <p:cNvPr id="6" name="TextBox 6"/>
          <p:cNvSpPr txBox="1"/>
          <p:nvPr/>
        </p:nvSpPr>
        <p:spPr>
          <a:xfrm>
            <a:off x="9921375" y="7168968"/>
            <a:ext cx="7072106" cy="2233296"/>
          </a:xfrm>
          <a:prstGeom prst="rect">
            <a:avLst/>
          </a:prstGeom>
        </p:spPr>
        <p:txBody>
          <a:bodyPr lIns="0" tIns="0" rIns="0" bIns="0" rtlCol="0" anchor="t">
            <a:spAutoFit/>
          </a:bodyPr>
          <a:lstStyle/>
          <a:p>
            <a:pPr algn="ctr">
              <a:lnSpc>
                <a:spcPts val="4479"/>
              </a:lnSpc>
            </a:pPr>
            <a:r>
              <a:rPr lang="en-US" sz="3199">
                <a:solidFill>
                  <a:srgbClr val="F2F3F5"/>
                </a:solidFill>
                <a:latin typeface="Quicksand 2"/>
                <a:ea typeface="Quicksand 2"/>
                <a:cs typeface="Quicksand 2"/>
                <a:sym typeface="Quicksand 2"/>
              </a:rPr>
              <a:t>If you came with a man (yeah, yeah)​</a:t>
            </a:r>
          </a:p>
          <a:p>
            <a:pPr algn="ctr">
              <a:lnSpc>
                <a:spcPts val="4479"/>
              </a:lnSpc>
            </a:pPr>
            <a:r>
              <a:rPr lang="en-US" sz="3199">
                <a:solidFill>
                  <a:srgbClr val="F2F3F5"/>
                </a:solidFill>
                <a:latin typeface="Quicksand 2"/>
                <a:ea typeface="Quicksand 2"/>
                <a:cs typeface="Quicksand 2"/>
                <a:sym typeface="Quicksand 2"/>
              </a:rPr>
              <a:t>Let go of his hand (let go of that)​</a:t>
            </a:r>
          </a:p>
          <a:p>
            <a:pPr algn="ctr">
              <a:lnSpc>
                <a:spcPts val="4479"/>
              </a:lnSpc>
            </a:pPr>
            <a:r>
              <a:rPr lang="en-US" sz="3199">
                <a:solidFill>
                  <a:srgbClr val="F2F3F5"/>
                </a:solidFill>
                <a:latin typeface="Quicksand 2"/>
                <a:ea typeface="Quicksand 2"/>
                <a:cs typeface="Quicksand 2"/>
                <a:sym typeface="Quicksand 2"/>
              </a:rPr>
              <a:t>Everybody in the suite, kicking up they feet, stand up, b*, dance”</a:t>
            </a:r>
          </a:p>
        </p:txBody>
      </p:sp>
      <p:pic>
        <p:nvPicPr>
          <p:cNvPr id="7" name="Picture 6" descr="A person holding a dog&#10;&#10;Description automatically generated">
            <a:hlinkClick r:id="rId2"/>
            <a:extLst>
              <a:ext uri="{FF2B5EF4-FFF2-40B4-BE49-F238E27FC236}">
                <a16:creationId xmlns:a16="http://schemas.microsoft.com/office/drawing/2014/main" id="{A023D5F5-3C5D-C872-E744-6C2903417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63" y="2622245"/>
            <a:ext cx="7872142" cy="590601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51971" y="5283695"/>
            <a:ext cx="6307329" cy="4087035"/>
            <a:chOff x="0" y="0"/>
            <a:chExt cx="8409772" cy="5449380"/>
          </a:xfrm>
        </p:grpSpPr>
        <p:sp>
          <p:nvSpPr>
            <p:cNvPr id="3" name="Freeform 3"/>
            <p:cNvSpPr/>
            <p:nvPr/>
          </p:nvSpPr>
          <p:spPr>
            <a:xfrm>
              <a:off x="0" y="6212"/>
              <a:ext cx="8409772" cy="5443168"/>
            </a:xfrm>
            <a:custGeom>
              <a:avLst/>
              <a:gdLst/>
              <a:ahLst/>
              <a:cxnLst/>
              <a:rect l="l" t="t" r="r" b="b"/>
              <a:pathLst>
                <a:path w="8409772" h="5443168">
                  <a:moveTo>
                    <a:pt x="0" y="0"/>
                  </a:moveTo>
                  <a:lnTo>
                    <a:pt x="8409772" y="0"/>
                  </a:lnTo>
                  <a:lnTo>
                    <a:pt x="8409772" y="5443168"/>
                  </a:lnTo>
                  <a:lnTo>
                    <a:pt x="0" y="5443168"/>
                  </a:lnTo>
                  <a:lnTo>
                    <a:pt x="0" y="0"/>
                  </a:lnTo>
                  <a:close/>
                </a:path>
              </a:pathLst>
            </a:custGeom>
            <a:blipFill>
              <a:blip r:embed="rId2">
                <a:extLst>
                  <a:ext uri="{96DAC541-7B7A-43D3-8B79-37D633B846F1}">
                    <asvg:svgBlip xmlns:asvg="http://schemas.microsoft.com/office/drawing/2016/SVG/main" r:embed="rId3"/>
                  </a:ext>
                </a:extLst>
              </a:blip>
              <a:stretch>
                <a:fillRect b="-37506"/>
              </a:stretch>
            </a:blipFill>
          </p:spPr>
          <p:txBody>
            <a:bodyPr/>
            <a:lstStyle/>
            <a:p>
              <a:endParaRPr lang="en-GB"/>
            </a:p>
          </p:txBody>
        </p:sp>
        <p:sp>
          <p:nvSpPr>
            <p:cNvPr id="4" name="TextBox 4"/>
            <p:cNvSpPr txBox="1"/>
            <p:nvPr/>
          </p:nvSpPr>
          <p:spPr>
            <a:xfrm>
              <a:off x="999866" y="-85725"/>
              <a:ext cx="2605545" cy="688532"/>
            </a:xfrm>
            <a:prstGeom prst="rect">
              <a:avLst/>
            </a:prstGeom>
          </p:spPr>
          <p:txBody>
            <a:bodyPr lIns="0" tIns="0" rIns="0" bIns="0" rtlCol="0" anchor="t">
              <a:spAutoFit/>
            </a:bodyPr>
            <a:lstStyle/>
            <a:p>
              <a:pPr algn="l">
                <a:lnSpc>
                  <a:spcPts val="4211"/>
                </a:lnSpc>
              </a:pPr>
              <a:r>
                <a:rPr lang="en-US" sz="3008">
                  <a:solidFill>
                    <a:srgbClr val="343434"/>
                  </a:solidFill>
                  <a:latin typeface="IreneFlorentina"/>
                  <a:ea typeface="IreneFlorentina"/>
                  <a:cs typeface="IreneFlorentina"/>
                  <a:sym typeface="IreneFlorentina"/>
                </a:rPr>
                <a:t>racism</a:t>
              </a:r>
            </a:p>
          </p:txBody>
        </p:sp>
        <p:sp>
          <p:nvSpPr>
            <p:cNvPr id="5" name="TextBox 5"/>
            <p:cNvSpPr txBox="1"/>
            <p:nvPr/>
          </p:nvSpPr>
          <p:spPr>
            <a:xfrm>
              <a:off x="999866" y="1026495"/>
              <a:ext cx="5284014" cy="688532"/>
            </a:xfrm>
            <a:prstGeom prst="rect">
              <a:avLst/>
            </a:prstGeom>
          </p:spPr>
          <p:txBody>
            <a:bodyPr lIns="0" tIns="0" rIns="0" bIns="0" rtlCol="0" anchor="t">
              <a:spAutoFit/>
            </a:bodyPr>
            <a:lstStyle/>
            <a:p>
              <a:pPr algn="l">
                <a:lnSpc>
                  <a:spcPts val="4211"/>
                </a:lnSpc>
              </a:pPr>
              <a:r>
                <a:rPr lang="en-US" sz="3008">
                  <a:solidFill>
                    <a:srgbClr val="343434"/>
                  </a:solidFill>
                  <a:latin typeface="IreneFlorentina"/>
                  <a:ea typeface="IreneFlorentina"/>
                  <a:cs typeface="IreneFlorentina"/>
                  <a:sym typeface="IreneFlorentina"/>
                </a:rPr>
                <a:t>anti-semiticm</a:t>
              </a:r>
            </a:p>
          </p:txBody>
        </p:sp>
        <p:sp>
          <p:nvSpPr>
            <p:cNvPr id="6" name="TextBox 6"/>
            <p:cNvSpPr txBox="1"/>
            <p:nvPr/>
          </p:nvSpPr>
          <p:spPr>
            <a:xfrm>
              <a:off x="999866" y="2132504"/>
              <a:ext cx="5284014" cy="688532"/>
            </a:xfrm>
            <a:prstGeom prst="rect">
              <a:avLst/>
            </a:prstGeom>
          </p:spPr>
          <p:txBody>
            <a:bodyPr lIns="0" tIns="0" rIns="0" bIns="0" rtlCol="0" anchor="t">
              <a:spAutoFit/>
            </a:bodyPr>
            <a:lstStyle/>
            <a:p>
              <a:pPr algn="l">
                <a:lnSpc>
                  <a:spcPts val="4211"/>
                </a:lnSpc>
              </a:pPr>
              <a:r>
                <a:rPr lang="en-US" sz="3008">
                  <a:solidFill>
                    <a:srgbClr val="343434"/>
                  </a:solidFill>
                  <a:latin typeface="IreneFlorentina"/>
                  <a:ea typeface="IreneFlorentina"/>
                  <a:cs typeface="IreneFlorentina"/>
                  <a:sym typeface="IreneFlorentina"/>
                </a:rPr>
                <a:t>homophobia</a:t>
              </a:r>
            </a:p>
          </p:txBody>
        </p:sp>
        <p:sp>
          <p:nvSpPr>
            <p:cNvPr id="7" name="TextBox 7"/>
            <p:cNvSpPr txBox="1"/>
            <p:nvPr/>
          </p:nvSpPr>
          <p:spPr>
            <a:xfrm>
              <a:off x="999866" y="3236234"/>
              <a:ext cx="5284014" cy="688532"/>
            </a:xfrm>
            <a:prstGeom prst="rect">
              <a:avLst/>
            </a:prstGeom>
          </p:spPr>
          <p:txBody>
            <a:bodyPr lIns="0" tIns="0" rIns="0" bIns="0" rtlCol="0" anchor="t">
              <a:spAutoFit/>
            </a:bodyPr>
            <a:lstStyle/>
            <a:p>
              <a:pPr algn="l">
                <a:lnSpc>
                  <a:spcPts val="4211"/>
                </a:lnSpc>
              </a:pPr>
              <a:r>
                <a:rPr lang="en-US" sz="3008">
                  <a:solidFill>
                    <a:srgbClr val="343434"/>
                  </a:solidFill>
                  <a:latin typeface="IreneFlorentina"/>
                  <a:ea typeface="IreneFlorentina"/>
                  <a:cs typeface="IreneFlorentina"/>
                  <a:sym typeface="IreneFlorentina"/>
                </a:rPr>
                <a:t>transphobia</a:t>
              </a:r>
            </a:p>
          </p:txBody>
        </p:sp>
        <p:sp>
          <p:nvSpPr>
            <p:cNvPr id="8" name="TextBox 8"/>
            <p:cNvSpPr txBox="1"/>
            <p:nvPr/>
          </p:nvSpPr>
          <p:spPr>
            <a:xfrm>
              <a:off x="999866" y="4348454"/>
              <a:ext cx="7127262" cy="688532"/>
            </a:xfrm>
            <a:prstGeom prst="rect">
              <a:avLst/>
            </a:prstGeom>
          </p:spPr>
          <p:txBody>
            <a:bodyPr lIns="0" tIns="0" rIns="0" bIns="0" rtlCol="0" anchor="t">
              <a:spAutoFit/>
            </a:bodyPr>
            <a:lstStyle/>
            <a:p>
              <a:pPr algn="l">
                <a:lnSpc>
                  <a:spcPts val="4211"/>
                </a:lnSpc>
              </a:pPr>
              <a:r>
                <a:rPr lang="en-US" sz="3008">
                  <a:solidFill>
                    <a:srgbClr val="343434"/>
                  </a:solidFill>
                  <a:latin typeface="IreneFlorentina"/>
                  <a:ea typeface="IreneFlorentina"/>
                  <a:cs typeface="IreneFlorentina"/>
                  <a:sym typeface="IreneFlorentina"/>
                </a:rPr>
                <a:t>misogynistic attitudes</a:t>
              </a:r>
            </a:p>
          </p:txBody>
        </p:sp>
      </p:grpSp>
      <p:sp>
        <p:nvSpPr>
          <p:cNvPr id="9" name="TextBox 9"/>
          <p:cNvSpPr txBox="1"/>
          <p:nvPr/>
        </p:nvSpPr>
        <p:spPr>
          <a:xfrm>
            <a:off x="1028700" y="2225773"/>
            <a:ext cx="16230600" cy="7042785"/>
          </a:xfrm>
          <a:prstGeom prst="rect">
            <a:avLst/>
          </a:prstGeom>
        </p:spPr>
        <p:txBody>
          <a:bodyPr lIns="0" tIns="0" rIns="0" bIns="0" rtlCol="0" anchor="t">
            <a:spAutoFit/>
          </a:bodyPr>
          <a:lstStyle/>
          <a:p>
            <a:pPr algn="l">
              <a:lnSpc>
                <a:spcPts val="5040"/>
              </a:lnSpc>
            </a:pPr>
            <a:r>
              <a:rPr lang="en-US" sz="3600">
                <a:solidFill>
                  <a:srgbClr val="343434"/>
                </a:solidFill>
                <a:latin typeface="Quicksand 1 Medium"/>
                <a:ea typeface="Quicksand 1 Medium"/>
                <a:cs typeface="Quicksand 1 Medium"/>
                <a:sym typeface="Quicksand 1 Medium"/>
              </a:rPr>
              <a:t>Toxic masculinity involves the extreme pressure some men may feel to act in a way that is harmful.</a:t>
            </a:r>
          </a:p>
          <a:p>
            <a:pPr algn="l">
              <a:lnSpc>
                <a:spcPts val="3919"/>
              </a:lnSpc>
            </a:pPr>
            <a:endParaRPr lang="en-US" sz="3600">
              <a:solidFill>
                <a:srgbClr val="343434"/>
              </a:solidFill>
              <a:latin typeface="Quicksand 1 Medium"/>
              <a:ea typeface="Quicksand 1 Medium"/>
              <a:cs typeface="Quicksand 1 Medium"/>
              <a:sym typeface="Quicksand 1 Medium"/>
            </a:endParaRPr>
          </a:p>
          <a:p>
            <a:pPr algn="l">
              <a:lnSpc>
                <a:spcPts val="5040"/>
              </a:lnSpc>
            </a:pPr>
            <a:r>
              <a:rPr lang="en-US" sz="3600">
                <a:solidFill>
                  <a:srgbClr val="343434"/>
                </a:solidFill>
                <a:latin typeface="Quicksand 1 Medium"/>
                <a:ea typeface="Quicksand 1 Medium"/>
                <a:cs typeface="Quicksand 1 Medium"/>
                <a:sym typeface="Quicksand 1 Medium"/>
              </a:rPr>
              <a:t>Researchers have come to an agreement that is has 3 components.</a:t>
            </a:r>
          </a:p>
          <a:p>
            <a:pPr algn="l">
              <a:lnSpc>
                <a:spcPts val="3360"/>
              </a:lnSpc>
            </a:pPr>
            <a:endParaRPr lang="en-US" sz="3600">
              <a:solidFill>
                <a:srgbClr val="343434"/>
              </a:solidFill>
              <a:latin typeface="Quicksand 1 Medium"/>
              <a:ea typeface="Quicksand 1 Medium"/>
              <a:cs typeface="Quicksand 1 Medium"/>
              <a:sym typeface="Quicksand 1 Medium"/>
            </a:endParaRPr>
          </a:p>
          <a:p>
            <a:pPr marL="777240" lvl="1" indent="-388620" algn="l">
              <a:lnSpc>
                <a:spcPts val="5040"/>
              </a:lnSpc>
              <a:buFont typeface="Arial"/>
              <a:buChar char="•"/>
            </a:pPr>
            <a:r>
              <a:rPr lang="en-US" sz="3600">
                <a:solidFill>
                  <a:srgbClr val="343434"/>
                </a:solidFill>
                <a:latin typeface="Quicksand 1 Bold"/>
                <a:ea typeface="Quicksand 1 Bold"/>
                <a:cs typeface="Quicksand 1 Bold"/>
                <a:sym typeface="Quicksand 1 Bold"/>
              </a:rPr>
              <a:t>Toughness:</a:t>
            </a:r>
            <a:r>
              <a:rPr lang="en-US" sz="3600">
                <a:solidFill>
                  <a:srgbClr val="343434"/>
                </a:solidFill>
                <a:latin typeface="Quicksand 1 Medium"/>
                <a:ea typeface="Quicksand 1 Medium"/>
                <a:cs typeface="Quicksand 1 Medium"/>
                <a:sym typeface="Quicksand 1 Medium"/>
              </a:rPr>
              <a:t> Physically, emotionally, </a:t>
            </a:r>
          </a:p>
          <a:p>
            <a:pPr algn="l">
              <a:lnSpc>
                <a:spcPts val="5040"/>
              </a:lnSpc>
            </a:pPr>
            <a:r>
              <a:rPr lang="en-US" sz="3600">
                <a:solidFill>
                  <a:srgbClr val="343434"/>
                </a:solidFill>
                <a:latin typeface="Quicksand 1 Medium"/>
                <a:ea typeface="Quicksand 1 Medium"/>
                <a:cs typeface="Quicksand 1 Medium"/>
                <a:sym typeface="Quicksand 1 Medium"/>
              </a:rPr>
              <a:t>      behaviourally. </a:t>
            </a:r>
          </a:p>
          <a:p>
            <a:pPr algn="l">
              <a:lnSpc>
                <a:spcPts val="1679"/>
              </a:lnSpc>
            </a:pPr>
            <a:endParaRPr lang="en-US" sz="3600">
              <a:solidFill>
                <a:srgbClr val="343434"/>
              </a:solidFill>
              <a:latin typeface="Quicksand 1 Medium"/>
              <a:ea typeface="Quicksand 1 Medium"/>
              <a:cs typeface="Quicksand 1 Medium"/>
              <a:sym typeface="Quicksand 1 Medium"/>
            </a:endParaRPr>
          </a:p>
          <a:p>
            <a:pPr marL="777240" lvl="1" indent="-388620" algn="l">
              <a:lnSpc>
                <a:spcPts val="5040"/>
              </a:lnSpc>
              <a:buFont typeface="Arial"/>
              <a:buChar char="•"/>
            </a:pPr>
            <a:r>
              <a:rPr lang="en-US" sz="3600">
                <a:solidFill>
                  <a:srgbClr val="343434"/>
                </a:solidFill>
                <a:latin typeface="Quicksand 1 Bold"/>
                <a:ea typeface="Quicksand 1 Bold"/>
                <a:cs typeface="Quicksand 1 Bold"/>
                <a:sym typeface="Quicksand 1 Bold"/>
              </a:rPr>
              <a:t>Anti-feminity: </a:t>
            </a:r>
            <a:r>
              <a:rPr lang="en-US" sz="3600">
                <a:solidFill>
                  <a:srgbClr val="343434"/>
                </a:solidFill>
                <a:latin typeface="Quicksand 1 Medium"/>
                <a:ea typeface="Quicksand 1 Medium"/>
                <a:cs typeface="Quicksand 1 Medium"/>
                <a:sym typeface="Quicksand 1 Medium"/>
              </a:rPr>
              <a:t>Rejection of anything </a:t>
            </a:r>
          </a:p>
          <a:p>
            <a:pPr algn="l">
              <a:lnSpc>
                <a:spcPts val="5040"/>
              </a:lnSpc>
            </a:pPr>
            <a:r>
              <a:rPr lang="en-US" sz="3600">
                <a:solidFill>
                  <a:srgbClr val="343434"/>
                </a:solidFill>
                <a:latin typeface="Quicksand 1 Medium"/>
                <a:ea typeface="Quicksand 1 Medium"/>
                <a:cs typeface="Quicksand 1 Medium"/>
                <a:sym typeface="Quicksand 1 Medium"/>
              </a:rPr>
              <a:t>      feminine. </a:t>
            </a:r>
          </a:p>
          <a:p>
            <a:pPr algn="l">
              <a:lnSpc>
                <a:spcPts val="1679"/>
              </a:lnSpc>
            </a:pPr>
            <a:endParaRPr lang="en-US" sz="3600">
              <a:solidFill>
                <a:srgbClr val="343434"/>
              </a:solidFill>
              <a:latin typeface="Quicksand 1 Medium"/>
              <a:ea typeface="Quicksand 1 Medium"/>
              <a:cs typeface="Quicksand 1 Medium"/>
              <a:sym typeface="Quicksand 1 Medium"/>
            </a:endParaRPr>
          </a:p>
          <a:p>
            <a:pPr marL="777240" lvl="1" indent="-388620" algn="l">
              <a:lnSpc>
                <a:spcPts val="5040"/>
              </a:lnSpc>
              <a:buFont typeface="Arial"/>
              <a:buChar char="•"/>
            </a:pPr>
            <a:r>
              <a:rPr lang="en-US" sz="3600">
                <a:solidFill>
                  <a:srgbClr val="343434"/>
                </a:solidFill>
                <a:latin typeface="Quicksand 1 Bold"/>
                <a:ea typeface="Quicksand 1 Bold"/>
                <a:cs typeface="Quicksand 1 Bold"/>
                <a:sym typeface="Quicksand 1 Bold"/>
              </a:rPr>
              <a:t>Power:</a:t>
            </a:r>
            <a:r>
              <a:rPr lang="en-US" sz="3600">
                <a:solidFill>
                  <a:srgbClr val="343434"/>
                </a:solidFill>
                <a:latin typeface="Quicksand 1 Medium"/>
                <a:ea typeface="Quicksand 1 Medium"/>
                <a:cs typeface="Quicksand 1 Medium"/>
                <a:sym typeface="Quicksand 1 Medium"/>
              </a:rPr>
              <a:t> Assumption that they must </a:t>
            </a:r>
          </a:p>
          <a:p>
            <a:pPr algn="l">
              <a:lnSpc>
                <a:spcPts val="5040"/>
              </a:lnSpc>
            </a:pPr>
            <a:r>
              <a:rPr lang="en-US" sz="3600">
                <a:solidFill>
                  <a:srgbClr val="343434"/>
                </a:solidFill>
                <a:latin typeface="Quicksand 1 Medium"/>
                <a:ea typeface="Quicksand 1 Medium"/>
                <a:cs typeface="Quicksand 1 Medium"/>
                <a:sym typeface="Quicksand 1 Medium"/>
              </a:rPr>
              <a:t>      have power and status for respect. </a:t>
            </a:r>
          </a:p>
        </p:txBody>
      </p:sp>
      <p:sp>
        <p:nvSpPr>
          <p:cNvPr id="10" name="TextBox 10"/>
          <p:cNvSpPr txBox="1"/>
          <p:nvPr/>
        </p:nvSpPr>
        <p:spPr>
          <a:xfrm>
            <a:off x="1028700" y="650875"/>
            <a:ext cx="16230600" cy="929005"/>
          </a:xfrm>
          <a:prstGeom prst="rect">
            <a:avLst/>
          </a:prstGeom>
        </p:spPr>
        <p:txBody>
          <a:bodyPr lIns="0" tIns="0" rIns="0" bIns="0" rtlCol="0" anchor="t">
            <a:spAutoFit/>
          </a:bodyPr>
          <a:lstStyle/>
          <a:p>
            <a:pPr algn="l">
              <a:lnSpc>
                <a:spcPts val="7280"/>
              </a:lnSpc>
            </a:pPr>
            <a:r>
              <a:rPr lang="en-US" sz="5600">
                <a:solidFill>
                  <a:srgbClr val="343434"/>
                </a:solidFill>
                <a:latin typeface="Bobby Jones"/>
                <a:ea typeface="Bobby Jones"/>
                <a:cs typeface="Bobby Jones"/>
                <a:sym typeface="Bobby Jones"/>
              </a:rPr>
              <a:t>Misogyny = Toxic masculinity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11369704" y="0"/>
            <a:ext cx="6918296" cy="10287000"/>
            <a:chOff x="0" y="0"/>
            <a:chExt cx="9224395" cy="13716000"/>
          </a:xfrm>
        </p:grpSpPr>
        <p:grpSp>
          <p:nvGrpSpPr>
            <p:cNvPr id="3" name="Group 3"/>
            <p:cNvGrpSpPr/>
            <p:nvPr/>
          </p:nvGrpSpPr>
          <p:grpSpPr>
            <a:xfrm>
              <a:off x="1827179" y="0"/>
              <a:ext cx="7397216" cy="13716000"/>
              <a:chOff x="0" y="0"/>
              <a:chExt cx="1876701" cy="3479800"/>
            </a:xfrm>
          </p:grpSpPr>
          <p:sp>
            <p:nvSpPr>
              <p:cNvPr id="4" name="Freeform 4"/>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5" name="Freeform 5"/>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6" name="Freeform 6"/>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7" name="Freeform 7"/>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
        <p:nvSpPr>
          <p:cNvPr id="8" name="TextBox 8"/>
          <p:cNvSpPr txBox="1"/>
          <p:nvPr/>
        </p:nvSpPr>
        <p:spPr>
          <a:xfrm>
            <a:off x="740765" y="2006204"/>
            <a:ext cx="14179089" cy="4219575"/>
          </a:xfrm>
          <a:prstGeom prst="rect">
            <a:avLst/>
          </a:prstGeom>
        </p:spPr>
        <p:txBody>
          <a:bodyPr lIns="0" tIns="0" rIns="0" bIns="0" rtlCol="0" anchor="t">
            <a:spAutoFit/>
          </a:bodyPr>
          <a:lstStyle/>
          <a:p>
            <a:pPr algn="l">
              <a:lnSpc>
                <a:spcPts val="16560"/>
              </a:lnSpc>
            </a:pPr>
            <a:r>
              <a:rPr lang="en-US" sz="13800">
                <a:solidFill>
                  <a:srgbClr val="FFFFFF"/>
                </a:solidFill>
                <a:latin typeface="Bobby Jones"/>
                <a:ea typeface="Bobby Jones"/>
                <a:cs typeface="Bobby Jones"/>
                <a:sym typeface="Bobby Jones"/>
              </a:rPr>
              <a:t>Introductions &amp; Group agreement</a:t>
            </a:r>
          </a:p>
        </p:txBody>
      </p:sp>
      <p:sp>
        <p:nvSpPr>
          <p:cNvPr id="9" name="Freeform 9"/>
          <p:cNvSpPr/>
          <p:nvPr/>
        </p:nvSpPr>
        <p:spPr>
          <a:xfrm rot="645557">
            <a:off x="7174790" y="6843379"/>
            <a:ext cx="3885991" cy="3578839"/>
          </a:xfrm>
          <a:custGeom>
            <a:avLst/>
            <a:gdLst/>
            <a:ahLst/>
            <a:cxnLst/>
            <a:rect l="l" t="t" r="r" b="b"/>
            <a:pathLst>
              <a:path w="3885991" h="5704207">
                <a:moveTo>
                  <a:pt x="0" y="0"/>
                </a:moveTo>
                <a:lnTo>
                  <a:pt x="3885991" y="0"/>
                </a:lnTo>
                <a:lnTo>
                  <a:pt x="3885991" y="5704208"/>
                </a:lnTo>
                <a:lnTo>
                  <a:pt x="0" y="5704208"/>
                </a:lnTo>
                <a:lnTo>
                  <a:pt x="0" y="0"/>
                </a:lnTo>
                <a:close/>
              </a:path>
            </a:pathLst>
          </a:custGeom>
          <a:blipFill>
            <a:blip r:embed="rId5">
              <a:extLst>
                <a:ext uri="{96DAC541-7B7A-43D3-8B79-37D633B846F1}">
                  <asvg:svgBlip xmlns:asvg="http://schemas.microsoft.com/office/drawing/2016/SVG/main" r:embed="rId6"/>
                </a:ext>
              </a:extLst>
            </a:blip>
            <a:stretch>
              <a:fillRect t="1" b="-59388"/>
            </a:stretch>
          </a:blipFill>
        </p:spPr>
        <p:txBody>
          <a:bodyPr/>
          <a:lstStyle/>
          <a:p>
            <a:endParaRPr lang="en-GB"/>
          </a:p>
        </p:txBody>
      </p:sp>
      <p:sp>
        <p:nvSpPr>
          <p:cNvPr id="10" name="Freeform 10"/>
          <p:cNvSpPr/>
          <p:nvPr/>
        </p:nvSpPr>
        <p:spPr>
          <a:xfrm rot="225636">
            <a:off x="3969670" y="7331475"/>
            <a:ext cx="3469489" cy="3050813"/>
          </a:xfrm>
          <a:custGeom>
            <a:avLst/>
            <a:gdLst/>
            <a:ahLst/>
            <a:cxnLst/>
            <a:rect l="l" t="t" r="r" b="b"/>
            <a:pathLst>
              <a:path w="3469489" h="5092827">
                <a:moveTo>
                  <a:pt x="0" y="0"/>
                </a:moveTo>
                <a:lnTo>
                  <a:pt x="3469488" y="0"/>
                </a:lnTo>
                <a:lnTo>
                  <a:pt x="3469488" y="5092828"/>
                </a:lnTo>
                <a:lnTo>
                  <a:pt x="0" y="5092828"/>
                </a:lnTo>
                <a:lnTo>
                  <a:pt x="0" y="0"/>
                </a:lnTo>
                <a:close/>
              </a:path>
            </a:pathLst>
          </a:custGeom>
          <a:blipFill>
            <a:blip r:embed="rId7">
              <a:extLst>
                <a:ext uri="{96DAC541-7B7A-43D3-8B79-37D633B846F1}">
                  <asvg:svgBlip xmlns:asvg="http://schemas.microsoft.com/office/drawing/2016/SVG/main" r:embed="rId8"/>
                </a:ext>
              </a:extLst>
            </a:blip>
            <a:stretch>
              <a:fillRect t="1" b="-66933"/>
            </a:stretch>
          </a:blipFill>
        </p:spPr>
        <p:txBody>
          <a:bodyPr/>
          <a:lstStyle/>
          <a:p>
            <a:endParaRPr lang="en-GB"/>
          </a:p>
        </p:txBody>
      </p:sp>
      <p:sp>
        <p:nvSpPr>
          <p:cNvPr id="11" name="TextBox 11"/>
          <p:cNvSpPr txBox="1"/>
          <p:nvPr/>
        </p:nvSpPr>
        <p:spPr>
          <a:xfrm rot="693175">
            <a:off x="7189525" y="7164635"/>
            <a:ext cx="4002071" cy="2183511"/>
          </a:xfrm>
          <a:prstGeom prst="rect">
            <a:avLst/>
          </a:prstGeom>
        </p:spPr>
        <p:txBody>
          <a:bodyPr lIns="0" tIns="0" rIns="0" bIns="0" rtlCol="0" anchor="t">
            <a:spAutoFit/>
          </a:bodyPr>
          <a:lstStyle/>
          <a:p>
            <a:pPr algn="ctr">
              <a:lnSpc>
                <a:spcPts val="4212"/>
              </a:lnSpc>
            </a:pPr>
            <a:r>
              <a:rPr lang="en-US" sz="3600" spc="-155" dirty="0">
                <a:solidFill>
                  <a:srgbClr val="000000">
                    <a:alpha val="80000"/>
                  </a:srgbClr>
                </a:solidFill>
                <a:latin typeface="IreneFlorentina"/>
                <a:ea typeface="IreneFlorentina"/>
                <a:cs typeface="IreneFlorentina"/>
                <a:sym typeface="IreneFlorentina"/>
              </a:rPr>
              <a:t>Show others the respect you wish to receive</a:t>
            </a:r>
          </a:p>
        </p:txBody>
      </p:sp>
      <p:sp>
        <p:nvSpPr>
          <p:cNvPr id="12" name="Freeform 12"/>
          <p:cNvSpPr/>
          <p:nvPr/>
        </p:nvSpPr>
        <p:spPr>
          <a:xfrm rot="-464324">
            <a:off x="762660" y="6950110"/>
            <a:ext cx="3359290" cy="3572572"/>
          </a:xfrm>
          <a:custGeom>
            <a:avLst/>
            <a:gdLst/>
            <a:ahLst/>
            <a:cxnLst/>
            <a:rect l="l" t="t" r="r" b="b"/>
            <a:pathLst>
              <a:path w="3359290" h="4931068">
                <a:moveTo>
                  <a:pt x="0" y="0"/>
                </a:moveTo>
                <a:lnTo>
                  <a:pt x="3359291" y="0"/>
                </a:lnTo>
                <a:lnTo>
                  <a:pt x="3359291" y="4931068"/>
                </a:lnTo>
                <a:lnTo>
                  <a:pt x="0" y="4931068"/>
                </a:lnTo>
                <a:lnTo>
                  <a:pt x="0" y="0"/>
                </a:lnTo>
                <a:close/>
              </a:path>
            </a:pathLst>
          </a:custGeom>
          <a:blipFill>
            <a:blip r:embed="rId9">
              <a:extLst>
                <a:ext uri="{96DAC541-7B7A-43D3-8B79-37D633B846F1}">
                  <asvg:svgBlip xmlns:asvg="http://schemas.microsoft.com/office/drawing/2016/SVG/main" r:embed="rId10"/>
                </a:ext>
              </a:extLst>
            </a:blip>
            <a:stretch>
              <a:fillRect b="-38026"/>
            </a:stretch>
          </a:blipFill>
        </p:spPr>
        <p:txBody>
          <a:bodyPr/>
          <a:lstStyle/>
          <a:p>
            <a:endParaRPr lang="en-GB"/>
          </a:p>
        </p:txBody>
      </p:sp>
      <p:sp>
        <p:nvSpPr>
          <p:cNvPr id="13" name="TextBox 13"/>
          <p:cNvSpPr txBox="1"/>
          <p:nvPr/>
        </p:nvSpPr>
        <p:spPr>
          <a:xfrm rot="246478">
            <a:off x="4097263" y="7771309"/>
            <a:ext cx="3219832" cy="1650157"/>
          </a:xfrm>
          <a:prstGeom prst="rect">
            <a:avLst/>
          </a:prstGeom>
        </p:spPr>
        <p:txBody>
          <a:bodyPr lIns="0" tIns="0" rIns="0" bIns="0" rtlCol="0" anchor="t">
            <a:spAutoFit/>
          </a:bodyPr>
          <a:lstStyle/>
          <a:p>
            <a:pPr algn="ctr">
              <a:lnSpc>
                <a:spcPts val="4215"/>
              </a:lnSpc>
            </a:pPr>
            <a:r>
              <a:rPr lang="en-US" sz="3903" spc="-155" dirty="0">
                <a:solidFill>
                  <a:srgbClr val="100F0D">
                    <a:alpha val="80000"/>
                  </a:srgbClr>
                </a:solidFill>
                <a:latin typeface="IreneFlorentina"/>
                <a:ea typeface="IreneFlorentina"/>
                <a:cs typeface="IreneFlorentina"/>
                <a:sym typeface="IreneFlorentina"/>
              </a:rPr>
              <a:t>Respect is a two-way street</a:t>
            </a:r>
          </a:p>
        </p:txBody>
      </p:sp>
      <p:sp>
        <p:nvSpPr>
          <p:cNvPr id="14" name="TextBox 14"/>
          <p:cNvSpPr txBox="1"/>
          <p:nvPr/>
        </p:nvSpPr>
        <p:spPr>
          <a:xfrm rot="-496210">
            <a:off x="968078" y="7306781"/>
            <a:ext cx="2804555" cy="1680119"/>
          </a:xfrm>
          <a:prstGeom prst="rect">
            <a:avLst/>
          </a:prstGeom>
        </p:spPr>
        <p:txBody>
          <a:bodyPr lIns="0" tIns="0" rIns="0" bIns="0" rtlCol="0" anchor="t">
            <a:spAutoFit/>
          </a:bodyPr>
          <a:lstStyle/>
          <a:p>
            <a:pPr algn="ctr">
              <a:lnSpc>
                <a:spcPts val="4313"/>
              </a:lnSpc>
            </a:pPr>
            <a:r>
              <a:rPr lang="en-US" sz="3993" spc="-159" dirty="0">
                <a:solidFill>
                  <a:srgbClr val="FFFFFF">
                    <a:alpha val="80000"/>
                  </a:srgbClr>
                </a:solidFill>
                <a:latin typeface="IreneFlorentina"/>
                <a:ea typeface="IreneFlorentina"/>
                <a:cs typeface="IreneFlorentina"/>
                <a:sym typeface="IreneFlorentina"/>
              </a:rPr>
              <a:t>Hate has no home here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2458146" y="4435562"/>
            <a:ext cx="12970052" cy="1927860"/>
          </a:xfrm>
          <a:prstGeom prst="rect">
            <a:avLst/>
          </a:prstGeom>
        </p:spPr>
        <p:txBody>
          <a:bodyPr lIns="0" tIns="0" rIns="0" bIns="0" rtlCol="0" anchor="t">
            <a:spAutoFit/>
          </a:bodyPr>
          <a:lstStyle/>
          <a:p>
            <a:pPr algn="l">
              <a:lnSpc>
                <a:spcPts val="5039"/>
              </a:lnSpc>
            </a:pPr>
            <a:r>
              <a:rPr lang="en-US" sz="3599">
                <a:solidFill>
                  <a:srgbClr val="FFFFFF"/>
                </a:solidFill>
                <a:latin typeface="IreneFlorentina"/>
                <a:ea typeface="IreneFlorentina"/>
                <a:cs typeface="IreneFlorentina"/>
                <a:sym typeface="IreneFlorentina"/>
              </a:rPr>
              <a:t>Internalised misogyny is when women projects sexist ideals onto other women and onto themselves. </a:t>
            </a:r>
          </a:p>
        </p:txBody>
      </p:sp>
      <p:sp>
        <p:nvSpPr>
          <p:cNvPr id="3" name="TextBox 3"/>
          <p:cNvSpPr txBox="1"/>
          <p:nvPr/>
        </p:nvSpPr>
        <p:spPr>
          <a:xfrm>
            <a:off x="1029598" y="526098"/>
            <a:ext cx="8587299" cy="929005"/>
          </a:xfrm>
          <a:prstGeom prst="rect">
            <a:avLst/>
          </a:prstGeom>
        </p:spPr>
        <p:txBody>
          <a:bodyPr lIns="0" tIns="0" rIns="0" bIns="0" rtlCol="0" anchor="t">
            <a:spAutoFit/>
          </a:bodyPr>
          <a:lstStyle/>
          <a:p>
            <a:pPr algn="l">
              <a:lnSpc>
                <a:spcPts val="7280"/>
              </a:lnSpc>
            </a:pPr>
            <a:r>
              <a:rPr lang="en-US" sz="5600">
                <a:solidFill>
                  <a:srgbClr val="F2F3F5"/>
                </a:solidFill>
                <a:latin typeface="Bobby Jones"/>
                <a:ea typeface="Bobby Jones"/>
                <a:cs typeface="Bobby Jones"/>
                <a:sym typeface="Bobby Jones"/>
              </a:rPr>
              <a:t>iNTERNALISED MISOGYNY</a:t>
            </a:r>
          </a:p>
        </p:txBody>
      </p:sp>
      <p:sp>
        <p:nvSpPr>
          <p:cNvPr id="4" name="Freeform 4"/>
          <p:cNvSpPr/>
          <p:nvPr/>
        </p:nvSpPr>
        <p:spPr>
          <a:xfrm>
            <a:off x="13365591" y="6176594"/>
            <a:ext cx="3370655" cy="1900207"/>
          </a:xfrm>
          <a:custGeom>
            <a:avLst/>
            <a:gdLst/>
            <a:ahLst/>
            <a:cxnLst/>
            <a:rect l="l" t="t" r="r" b="b"/>
            <a:pathLst>
              <a:path w="3370655" h="1900207">
                <a:moveTo>
                  <a:pt x="0" y="0"/>
                </a:moveTo>
                <a:lnTo>
                  <a:pt x="3370655" y="0"/>
                </a:lnTo>
                <a:lnTo>
                  <a:pt x="3370655" y="1900207"/>
                </a:lnTo>
                <a:lnTo>
                  <a:pt x="0" y="19002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10800000">
            <a:off x="755505" y="2681684"/>
            <a:ext cx="2738120" cy="1543615"/>
          </a:xfrm>
          <a:custGeom>
            <a:avLst/>
            <a:gdLst/>
            <a:ahLst/>
            <a:cxnLst/>
            <a:rect l="l" t="t" r="r" b="b"/>
            <a:pathLst>
              <a:path w="2738120" h="1543615">
                <a:moveTo>
                  <a:pt x="0" y="0"/>
                </a:moveTo>
                <a:lnTo>
                  <a:pt x="2738120" y="0"/>
                </a:lnTo>
                <a:lnTo>
                  <a:pt x="2738120" y="1543615"/>
                </a:lnTo>
                <a:lnTo>
                  <a:pt x="0" y="1543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rot="5400000" flipV="1">
            <a:off x="2339024" y="4906181"/>
            <a:ext cx="1674818" cy="2766216"/>
          </a:xfrm>
          <a:custGeom>
            <a:avLst/>
            <a:gdLst/>
            <a:ahLst/>
            <a:cxnLst/>
            <a:rect l="l" t="t" r="r" b="b"/>
            <a:pathLst>
              <a:path w="1674818" h="2766216">
                <a:moveTo>
                  <a:pt x="0" y="2766215"/>
                </a:moveTo>
                <a:lnTo>
                  <a:pt x="1674818" y="2766215"/>
                </a:lnTo>
                <a:lnTo>
                  <a:pt x="1674818" y="0"/>
                </a:lnTo>
                <a:lnTo>
                  <a:pt x="0" y="0"/>
                </a:lnTo>
                <a:lnTo>
                  <a:pt x="0" y="276621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rot="5400000" flipH="1">
            <a:off x="13400765" y="3206067"/>
            <a:ext cx="1965514" cy="3246344"/>
          </a:xfrm>
          <a:custGeom>
            <a:avLst/>
            <a:gdLst/>
            <a:ahLst/>
            <a:cxnLst/>
            <a:rect l="l" t="t" r="r" b="b"/>
            <a:pathLst>
              <a:path w="1965514" h="3246344">
                <a:moveTo>
                  <a:pt x="1965514" y="0"/>
                </a:moveTo>
                <a:lnTo>
                  <a:pt x="0" y="0"/>
                </a:lnTo>
                <a:lnTo>
                  <a:pt x="0" y="3246344"/>
                </a:lnTo>
                <a:lnTo>
                  <a:pt x="1965514" y="3246344"/>
                </a:lnTo>
                <a:lnTo>
                  <a:pt x="196551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449763">
            <a:off x="13723160" y="1898866"/>
            <a:ext cx="3357047" cy="3202002"/>
            <a:chOff x="0" y="0"/>
            <a:chExt cx="6324600" cy="6032500"/>
          </a:xfrm>
        </p:grpSpPr>
        <p:sp>
          <p:nvSpPr>
            <p:cNvPr id="3" name="Freeform 3"/>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3"/>
              <a:stretch>
                <a:fillRect l="-10495" r="-41806"/>
              </a:stretch>
            </a:blipFill>
          </p:spPr>
          <p:txBody>
            <a:bodyPr/>
            <a:lstStyle/>
            <a:p>
              <a:endParaRPr lang="en-GB"/>
            </a:p>
          </p:txBody>
        </p:sp>
        <p:sp>
          <p:nvSpPr>
            <p:cNvPr id="4" name="Freeform 4"/>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FFFFF"/>
            </a:solidFill>
          </p:spPr>
          <p:txBody>
            <a:bodyPr/>
            <a:lstStyle/>
            <a:p>
              <a:endParaRPr lang="en-GB"/>
            </a:p>
          </p:txBody>
        </p:sp>
      </p:grpSp>
      <p:grpSp>
        <p:nvGrpSpPr>
          <p:cNvPr id="5" name="Group 5"/>
          <p:cNvGrpSpPr/>
          <p:nvPr/>
        </p:nvGrpSpPr>
        <p:grpSpPr>
          <a:xfrm rot="-487232">
            <a:off x="14169998" y="1540797"/>
            <a:ext cx="2061067" cy="720787"/>
            <a:chOff x="0" y="0"/>
            <a:chExt cx="812800" cy="284249"/>
          </a:xfrm>
        </p:grpSpPr>
        <p:sp>
          <p:nvSpPr>
            <p:cNvPr id="6" name="Freeform 6"/>
            <p:cNvSpPr/>
            <p:nvPr/>
          </p:nvSpPr>
          <p:spPr>
            <a:xfrm>
              <a:off x="0" y="0"/>
              <a:ext cx="812800" cy="284249"/>
            </a:xfrm>
            <a:custGeom>
              <a:avLst/>
              <a:gdLst/>
              <a:ahLst/>
              <a:cxnLst/>
              <a:rect l="l" t="t" r="r" b="b"/>
              <a:pathLst>
                <a:path w="812800" h="284249">
                  <a:moveTo>
                    <a:pt x="142124" y="0"/>
                  </a:moveTo>
                  <a:lnTo>
                    <a:pt x="670676" y="0"/>
                  </a:lnTo>
                  <a:cubicBezTo>
                    <a:pt x="749169" y="0"/>
                    <a:pt x="812800" y="63631"/>
                    <a:pt x="812800" y="142124"/>
                  </a:cubicBezTo>
                  <a:lnTo>
                    <a:pt x="812800" y="142124"/>
                  </a:lnTo>
                  <a:cubicBezTo>
                    <a:pt x="812800" y="220617"/>
                    <a:pt x="749169" y="284249"/>
                    <a:pt x="670676" y="284249"/>
                  </a:cubicBezTo>
                  <a:lnTo>
                    <a:pt x="142124" y="284249"/>
                  </a:lnTo>
                  <a:cubicBezTo>
                    <a:pt x="63631" y="284249"/>
                    <a:pt x="0" y="220617"/>
                    <a:pt x="0" y="142124"/>
                  </a:cubicBezTo>
                  <a:lnTo>
                    <a:pt x="0" y="142124"/>
                  </a:lnTo>
                  <a:cubicBezTo>
                    <a:pt x="0" y="63631"/>
                    <a:pt x="63631" y="0"/>
                    <a:pt x="142124" y="0"/>
                  </a:cubicBezTo>
                  <a:close/>
                </a:path>
              </a:pathLst>
            </a:custGeom>
            <a:solidFill>
              <a:srgbClr val="D8DE26"/>
            </a:solidFill>
          </p:spPr>
          <p:txBody>
            <a:bodyPr/>
            <a:lstStyle/>
            <a:p>
              <a:endParaRPr lang="en-GB"/>
            </a:p>
          </p:txBody>
        </p:sp>
        <p:sp>
          <p:nvSpPr>
            <p:cNvPr id="7" name="TextBox 7"/>
            <p:cNvSpPr txBox="1"/>
            <p:nvPr/>
          </p:nvSpPr>
          <p:spPr>
            <a:xfrm>
              <a:off x="0" y="-19050"/>
              <a:ext cx="812800" cy="303299"/>
            </a:xfrm>
            <a:prstGeom prst="rect">
              <a:avLst/>
            </a:prstGeom>
          </p:spPr>
          <p:txBody>
            <a:bodyPr lIns="50800" tIns="50800" rIns="50800" bIns="50800" rtlCol="0" anchor="ctr"/>
            <a:lstStyle/>
            <a:p>
              <a:pPr algn="ctr">
                <a:lnSpc>
                  <a:spcPts val="2684"/>
                </a:lnSpc>
              </a:pPr>
              <a:endParaRPr/>
            </a:p>
          </p:txBody>
        </p:sp>
      </p:grpSp>
      <p:grpSp>
        <p:nvGrpSpPr>
          <p:cNvPr id="8" name="Group 8"/>
          <p:cNvGrpSpPr/>
          <p:nvPr/>
        </p:nvGrpSpPr>
        <p:grpSpPr>
          <a:xfrm rot="81408">
            <a:off x="15071308" y="4571876"/>
            <a:ext cx="986754" cy="98675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D7D9E"/>
            </a:solidFill>
          </p:spPr>
          <p:txBody>
            <a:bodyPr/>
            <a:lstStyle/>
            <a:p>
              <a:endParaRPr lang="en-GB"/>
            </a:p>
          </p:txBody>
        </p:sp>
      </p:grpSp>
      <p:sp>
        <p:nvSpPr>
          <p:cNvPr id="10" name="Freeform 10"/>
          <p:cNvSpPr/>
          <p:nvPr/>
        </p:nvSpPr>
        <p:spPr>
          <a:xfrm>
            <a:off x="11020036" y="5683221"/>
            <a:ext cx="2575339" cy="2575339"/>
          </a:xfrm>
          <a:custGeom>
            <a:avLst/>
            <a:gdLst/>
            <a:ahLst/>
            <a:cxnLst/>
            <a:rect l="l" t="t" r="r" b="b"/>
            <a:pathLst>
              <a:path w="2575339" h="2575339">
                <a:moveTo>
                  <a:pt x="0" y="0"/>
                </a:moveTo>
                <a:lnTo>
                  <a:pt x="2575340" y="0"/>
                </a:lnTo>
                <a:lnTo>
                  <a:pt x="2575340" y="2575339"/>
                </a:lnTo>
                <a:lnTo>
                  <a:pt x="0" y="25753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1" name="Group 11"/>
          <p:cNvGrpSpPr>
            <a:grpSpLocks noChangeAspect="1"/>
          </p:cNvGrpSpPr>
          <p:nvPr/>
        </p:nvGrpSpPr>
        <p:grpSpPr>
          <a:xfrm rot="494838">
            <a:off x="13740327" y="6156150"/>
            <a:ext cx="3347363" cy="3192766"/>
            <a:chOff x="0" y="0"/>
            <a:chExt cx="6324600" cy="6032500"/>
          </a:xfrm>
        </p:grpSpPr>
        <p:sp>
          <p:nvSpPr>
            <p:cNvPr id="12" name="Freeform 12"/>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6"/>
              <a:stretch>
                <a:fillRect r="-42782"/>
              </a:stretch>
            </a:blipFill>
          </p:spPr>
          <p:txBody>
            <a:bodyPr/>
            <a:lstStyle/>
            <a:p>
              <a:endParaRPr lang="en-GB"/>
            </a:p>
          </p:txBody>
        </p:sp>
        <p:sp>
          <p:nvSpPr>
            <p:cNvPr id="13" name="Freeform 13"/>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FFFFF"/>
            </a:solidFill>
          </p:spPr>
          <p:txBody>
            <a:bodyPr/>
            <a:lstStyle/>
            <a:p>
              <a:endParaRPr lang="en-GB"/>
            </a:p>
          </p:txBody>
        </p:sp>
      </p:grpSp>
      <p:grpSp>
        <p:nvGrpSpPr>
          <p:cNvPr id="14" name="Group 14"/>
          <p:cNvGrpSpPr/>
          <p:nvPr/>
        </p:nvGrpSpPr>
        <p:grpSpPr>
          <a:xfrm rot="-357289">
            <a:off x="14682944" y="8731588"/>
            <a:ext cx="974662" cy="974662"/>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D7D9E"/>
            </a:solidFill>
          </p:spPr>
          <p:txBody>
            <a:bodyPr/>
            <a:lstStyle/>
            <a:p>
              <a:endParaRPr lang="en-GB"/>
            </a:p>
          </p:txBody>
        </p:sp>
      </p:grpSp>
      <p:grpSp>
        <p:nvGrpSpPr>
          <p:cNvPr id="16" name="Group 16"/>
          <p:cNvGrpSpPr/>
          <p:nvPr/>
        </p:nvGrpSpPr>
        <p:grpSpPr>
          <a:xfrm rot="505959">
            <a:off x="14681218" y="5885097"/>
            <a:ext cx="2035809" cy="711954"/>
            <a:chOff x="0" y="0"/>
            <a:chExt cx="812800" cy="284249"/>
          </a:xfrm>
        </p:grpSpPr>
        <p:sp>
          <p:nvSpPr>
            <p:cNvPr id="17" name="Freeform 17"/>
            <p:cNvSpPr/>
            <p:nvPr/>
          </p:nvSpPr>
          <p:spPr>
            <a:xfrm>
              <a:off x="0" y="0"/>
              <a:ext cx="812800" cy="284249"/>
            </a:xfrm>
            <a:custGeom>
              <a:avLst/>
              <a:gdLst/>
              <a:ahLst/>
              <a:cxnLst/>
              <a:rect l="l" t="t" r="r" b="b"/>
              <a:pathLst>
                <a:path w="812800" h="284249">
                  <a:moveTo>
                    <a:pt x="142124" y="0"/>
                  </a:moveTo>
                  <a:lnTo>
                    <a:pt x="670676" y="0"/>
                  </a:lnTo>
                  <a:cubicBezTo>
                    <a:pt x="749169" y="0"/>
                    <a:pt x="812800" y="63631"/>
                    <a:pt x="812800" y="142124"/>
                  </a:cubicBezTo>
                  <a:lnTo>
                    <a:pt x="812800" y="142124"/>
                  </a:lnTo>
                  <a:cubicBezTo>
                    <a:pt x="812800" y="220617"/>
                    <a:pt x="749169" y="284249"/>
                    <a:pt x="670676" y="284249"/>
                  </a:cubicBezTo>
                  <a:lnTo>
                    <a:pt x="142124" y="284249"/>
                  </a:lnTo>
                  <a:cubicBezTo>
                    <a:pt x="63631" y="284249"/>
                    <a:pt x="0" y="220617"/>
                    <a:pt x="0" y="142124"/>
                  </a:cubicBezTo>
                  <a:lnTo>
                    <a:pt x="0" y="142124"/>
                  </a:lnTo>
                  <a:cubicBezTo>
                    <a:pt x="0" y="63631"/>
                    <a:pt x="63631" y="0"/>
                    <a:pt x="142124" y="0"/>
                  </a:cubicBezTo>
                  <a:close/>
                </a:path>
              </a:pathLst>
            </a:custGeom>
            <a:solidFill>
              <a:srgbClr val="D8DE26"/>
            </a:solidFill>
          </p:spPr>
          <p:txBody>
            <a:bodyPr/>
            <a:lstStyle/>
            <a:p>
              <a:endParaRPr lang="en-GB"/>
            </a:p>
          </p:txBody>
        </p:sp>
        <p:sp>
          <p:nvSpPr>
            <p:cNvPr id="18" name="TextBox 18"/>
            <p:cNvSpPr txBox="1"/>
            <p:nvPr/>
          </p:nvSpPr>
          <p:spPr>
            <a:xfrm>
              <a:off x="0" y="-19050"/>
              <a:ext cx="812800" cy="303299"/>
            </a:xfrm>
            <a:prstGeom prst="rect">
              <a:avLst/>
            </a:prstGeom>
          </p:spPr>
          <p:txBody>
            <a:bodyPr lIns="50800" tIns="50800" rIns="50800" bIns="50800" rtlCol="0" anchor="ctr"/>
            <a:lstStyle/>
            <a:p>
              <a:pPr algn="ctr">
                <a:lnSpc>
                  <a:spcPts val="2684"/>
                </a:lnSpc>
              </a:pPr>
              <a:endParaRPr/>
            </a:p>
          </p:txBody>
        </p:sp>
      </p:grpSp>
      <p:sp>
        <p:nvSpPr>
          <p:cNvPr id="19" name="Freeform 19"/>
          <p:cNvSpPr/>
          <p:nvPr/>
        </p:nvSpPr>
        <p:spPr>
          <a:xfrm>
            <a:off x="6174991" y="7541551"/>
            <a:ext cx="2439087" cy="2439087"/>
          </a:xfrm>
          <a:custGeom>
            <a:avLst/>
            <a:gdLst/>
            <a:ahLst/>
            <a:cxnLst/>
            <a:rect l="l" t="t" r="r" b="b"/>
            <a:pathLst>
              <a:path w="2439087" h="2439087">
                <a:moveTo>
                  <a:pt x="0" y="0"/>
                </a:moveTo>
                <a:lnTo>
                  <a:pt x="2439087" y="0"/>
                </a:lnTo>
                <a:lnTo>
                  <a:pt x="2439087" y="2439088"/>
                </a:lnTo>
                <a:lnTo>
                  <a:pt x="0" y="2439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0" name="Freeform 20"/>
          <p:cNvSpPr/>
          <p:nvPr/>
        </p:nvSpPr>
        <p:spPr>
          <a:xfrm>
            <a:off x="8205217" y="5650710"/>
            <a:ext cx="2705882" cy="2540164"/>
          </a:xfrm>
          <a:custGeom>
            <a:avLst/>
            <a:gdLst/>
            <a:ahLst/>
            <a:cxnLst/>
            <a:rect l="l" t="t" r="r" b="b"/>
            <a:pathLst>
              <a:path w="2472430" h="2391514">
                <a:moveTo>
                  <a:pt x="0" y="0"/>
                </a:moveTo>
                <a:lnTo>
                  <a:pt x="2472430" y="0"/>
                </a:lnTo>
                <a:lnTo>
                  <a:pt x="2472430" y="2391514"/>
                </a:lnTo>
                <a:lnTo>
                  <a:pt x="0" y="23915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1" name="Freeform 21"/>
          <p:cNvSpPr/>
          <p:nvPr/>
        </p:nvSpPr>
        <p:spPr>
          <a:xfrm>
            <a:off x="2885708" y="2384562"/>
            <a:ext cx="2579992" cy="2579992"/>
          </a:xfrm>
          <a:custGeom>
            <a:avLst/>
            <a:gdLst/>
            <a:ahLst/>
            <a:cxnLst/>
            <a:rect l="l" t="t" r="r" b="b"/>
            <a:pathLst>
              <a:path w="2579992" h="2579992">
                <a:moveTo>
                  <a:pt x="0" y="0"/>
                </a:moveTo>
                <a:lnTo>
                  <a:pt x="2579992" y="0"/>
                </a:lnTo>
                <a:lnTo>
                  <a:pt x="2579992" y="2579993"/>
                </a:lnTo>
                <a:lnTo>
                  <a:pt x="0" y="25799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2" name="Freeform 22"/>
          <p:cNvSpPr/>
          <p:nvPr/>
        </p:nvSpPr>
        <p:spPr>
          <a:xfrm>
            <a:off x="3915850" y="4544159"/>
            <a:ext cx="3834863" cy="3430152"/>
          </a:xfrm>
          <a:custGeom>
            <a:avLst/>
            <a:gdLst/>
            <a:ahLst/>
            <a:cxnLst/>
            <a:rect l="l" t="t" r="r" b="b"/>
            <a:pathLst>
              <a:path w="3144963" h="3042037">
                <a:moveTo>
                  <a:pt x="0" y="0"/>
                </a:moveTo>
                <a:lnTo>
                  <a:pt x="3144964" y="0"/>
                </a:lnTo>
                <a:lnTo>
                  <a:pt x="3144964" y="3042037"/>
                </a:lnTo>
                <a:lnTo>
                  <a:pt x="0" y="3042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3" name="Freeform 23"/>
          <p:cNvSpPr/>
          <p:nvPr/>
        </p:nvSpPr>
        <p:spPr>
          <a:xfrm rot="542181" flipH="1">
            <a:off x="505203" y="4769647"/>
            <a:ext cx="3108967" cy="3007219"/>
          </a:xfrm>
          <a:custGeom>
            <a:avLst/>
            <a:gdLst/>
            <a:ahLst/>
            <a:cxnLst/>
            <a:rect l="l" t="t" r="r" b="b"/>
            <a:pathLst>
              <a:path w="3108967" h="3007219">
                <a:moveTo>
                  <a:pt x="3108966" y="0"/>
                </a:moveTo>
                <a:lnTo>
                  <a:pt x="0" y="0"/>
                </a:lnTo>
                <a:lnTo>
                  <a:pt x="0" y="3007218"/>
                </a:lnTo>
                <a:lnTo>
                  <a:pt x="3108966" y="3007218"/>
                </a:lnTo>
                <a:lnTo>
                  <a:pt x="310896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4" name="Freeform 24"/>
          <p:cNvSpPr/>
          <p:nvPr/>
        </p:nvSpPr>
        <p:spPr>
          <a:xfrm rot="1502556">
            <a:off x="6008145" y="1749028"/>
            <a:ext cx="2817836" cy="2779647"/>
          </a:xfrm>
          <a:custGeom>
            <a:avLst/>
            <a:gdLst/>
            <a:ahLst/>
            <a:cxnLst/>
            <a:rect l="l" t="t" r="r" b="b"/>
            <a:pathLst>
              <a:path w="2680828" h="2593092">
                <a:moveTo>
                  <a:pt x="0" y="0"/>
                </a:moveTo>
                <a:lnTo>
                  <a:pt x="2680828" y="0"/>
                </a:lnTo>
                <a:lnTo>
                  <a:pt x="2680828" y="2593092"/>
                </a:lnTo>
                <a:lnTo>
                  <a:pt x="0" y="25930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5" name="Freeform 25"/>
          <p:cNvSpPr/>
          <p:nvPr/>
        </p:nvSpPr>
        <p:spPr>
          <a:xfrm flipH="1">
            <a:off x="9085154" y="3453736"/>
            <a:ext cx="2705882" cy="2617326"/>
          </a:xfrm>
          <a:custGeom>
            <a:avLst/>
            <a:gdLst/>
            <a:ahLst/>
            <a:cxnLst/>
            <a:rect l="l" t="t" r="r" b="b"/>
            <a:pathLst>
              <a:path w="2705882" h="2617326">
                <a:moveTo>
                  <a:pt x="2705882" y="0"/>
                </a:moveTo>
                <a:lnTo>
                  <a:pt x="0" y="0"/>
                </a:lnTo>
                <a:lnTo>
                  <a:pt x="0" y="2617325"/>
                </a:lnTo>
                <a:lnTo>
                  <a:pt x="2705882" y="2617325"/>
                </a:lnTo>
                <a:lnTo>
                  <a:pt x="270588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6" name="Freeform 26"/>
          <p:cNvSpPr/>
          <p:nvPr/>
        </p:nvSpPr>
        <p:spPr>
          <a:xfrm>
            <a:off x="2195998" y="7298438"/>
            <a:ext cx="2761842" cy="2761842"/>
          </a:xfrm>
          <a:custGeom>
            <a:avLst/>
            <a:gdLst/>
            <a:ahLst/>
            <a:cxnLst/>
            <a:rect l="l" t="t" r="r" b="b"/>
            <a:pathLst>
              <a:path w="2761842" h="2761842">
                <a:moveTo>
                  <a:pt x="0" y="0"/>
                </a:moveTo>
                <a:lnTo>
                  <a:pt x="2761842" y="0"/>
                </a:lnTo>
                <a:lnTo>
                  <a:pt x="2761842" y="2761842"/>
                </a:lnTo>
                <a:lnTo>
                  <a:pt x="0" y="2761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27" name="Group 27"/>
          <p:cNvGrpSpPr/>
          <p:nvPr/>
        </p:nvGrpSpPr>
        <p:grpSpPr>
          <a:xfrm>
            <a:off x="2471195" y="7570262"/>
            <a:ext cx="2211448" cy="2211448"/>
            <a:chOff x="0" y="0"/>
            <a:chExt cx="13716000" cy="13716000"/>
          </a:xfrm>
        </p:grpSpPr>
        <p:sp>
          <p:nvSpPr>
            <p:cNvPr id="28" name="Freeform 28"/>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11"/>
              <a:stretch>
                <a:fillRect r="-60397" b="-20298"/>
              </a:stretch>
            </a:blipFill>
          </p:spPr>
          <p:txBody>
            <a:bodyPr/>
            <a:lstStyle/>
            <a:p>
              <a:endParaRPr lang="en-GB"/>
            </a:p>
          </p:txBody>
        </p:sp>
      </p:grpSp>
      <p:grpSp>
        <p:nvGrpSpPr>
          <p:cNvPr id="29" name="Group 29"/>
          <p:cNvGrpSpPr/>
          <p:nvPr/>
        </p:nvGrpSpPr>
        <p:grpSpPr>
          <a:xfrm>
            <a:off x="6373920" y="7740480"/>
            <a:ext cx="2041230" cy="2041230"/>
            <a:chOff x="0" y="0"/>
            <a:chExt cx="13716000" cy="13716000"/>
          </a:xfrm>
        </p:grpSpPr>
        <p:sp>
          <p:nvSpPr>
            <p:cNvPr id="30" name="Freeform 30"/>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12"/>
              <a:stretch>
                <a:fillRect l="-38888" r="-38888"/>
              </a:stretch>
            </a:blipFill>
          </p:spPr>
          <p:txBody>
            <a:bodyPr/>
            <a:lstStyle/>
            <a:p>
              <a:endParaRPr lang="en-GB"/>
            </a:p>
          </p:txBody>
        </p:sp>
      </p:grpSp>
      <p:grpSp>
        <p:nvGrpSpPr>
          <p:cNvPr id="31" name="Group 31"/>
          <p:cNvGrpSpPr/>
          <p:nvPr/>
        </p:nvGrpSpPr>
        <p:grpSpPr>
          <a:xfrm>
            <a:off x="3122208" y="2566239"/>
            <a:ext cx="2185574" cy="2185574"/>
            <a:chOff x="0" y="0"/>
            <a:chExt cx="13716000" cy="13716000"/>
          </a:xfrm>
        </p:grpSpPr>
        <p:sp>
          <p:nvSpPr>
            <p:cNvPr id="32" name="Freeform 32"/>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13"/>
              <a:stretch>
                <a:fillRect l="-38888" r="-38888"/>
              </a:stretch>
            </a:blipFill>
            <a:ln cap="sq">
              <a:noFill/>
              <a:prstDash val="solid"/>
              <a:miter/>
            </a:ln>
          </p:spPr>
          <p:txBody>
            <a:bodyPr/>
            <a:lstStyle/>
            <a:p>
              <a:endParaRPr lang="en-GB"/>
            </a:p>
          </p:txBody>
        </p:sp>
      </p:grpSp>
      <p:grpSp>
        <p:nvGrpSpPr>
          <p:cNvPr id="33" name="Group 33"/>
          <p:cNvGrpSpPr/>
          <p:nvPr/>
        </p:nvGrpSpPr>
        <p:grpSpPr>
          <a:xfrm>
            <a:off x="11261959" y="5925143"/>
            <a:ext cx="2091495" cy="2091495"/>
            <a:chOff x="0" y="0"/>
            <a:chExt cx="13716000" cy="13716000"/>
          </a:xfrm>
        </p:grpSpPr>
        <p:sp>
          <p:nvSpPr>
            <p:cNvPr id="34" name="Freeform 34"/>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14"/>
              <a:stretch>
                <a:fillRect l="-38888" r="-38888"/>
              </a:stretch>
            </a:blipFill>
          </p:spPr>
          <p:txBody>
            <a:bodyPr/>
            <a:lstStyle/>
            <a:p>
              <a:endParaRPr lang="en-GB"/>
            </a:p>
          </p:txBody>
        </p:sp>
      </p:grpSp>
      <p:sp>
        <p:nvSpPr>
          <p:cNvPr id="35" name="TextBox 35"/>
          <p:cNvSpPr txBox="1"/>
          <p:nvPr/>
        </p:nvSpPr>
        <p:spPr>
          <a:xfrm rot="-534486">
            <a:off x="15101821" y="4824723"/>
            <a:ext cx="911255" cy="564750"/>
          </a:xfrm>
          <a:prstGeom prst="rect">
            <a:avLst/>
          </a:prstGeom>
        </p:spPr>
        <p:txBody>
          <a:bodyPr lIns="0" tIns="0" rIns="0" bIns="0" rtlCol="0" anchor="t">
            <a:spAutoFit/>
          </a:bodyPr>
          <a:lstStyle/>
          <a:p>
            <a:pPr algn="ctr">
              <a:lnSpc>
                <a:spcPts val="4093"/>
              </a:lnSpc>
            </a:pPr>
            <a:r>
              <a:rPr lang="en-US" sz="4548">
                <a:solidFill>
                  <a:srgbClr val="FFFFFF"/>
                </a:solidFill>
                <a:latin typeface="Bobby Jones"/>
                <a:ea typeface="Bobby Jones"/>
                <a:cs typeface="Bobby Jones"/>
                <a:sym typeface="Bobby Jones"/>
              </a:rPr>
              <a:t>A</a:t>
            </a:r>
          </a:p>
        </p:txBody>
      </p:sp>
      <p:sp>
        <p:nvSpPr>
          <p:cNvPr id="36" name="TextBox 36"/>
          <p:cNvSpPr txBox="1"/>
          <p:nvPr/>
        </p:nvSpPr>
        <p:spPr>
          <a:xfrm rot="-432758">
            <a:off x="14344810" y="1701749"/>
            <a:ext cx="1711443" cy="464835"/>
          </a:xfrm>
          <a:prstGeom prst="rect">
            <a:avLst/>
          </a:prstGeom>
        </p:spPr>
        <p:txBody>
          <a:bodyPr lIns="0" tIns="0" rIns="0" bIns="0" rtlCol="0" anchor="t">
            <a:spAutoFit/>
          </a:bodyPr>
          <a:lstStyle/>
          <a:p>
            <a:pPr algn="ctr">
              <a:lnSpc>
                <a:spcPts val="3668"/>
              </a:lnSpc>
            </a:pPr>
            <a:r>
              <a:rPr lang="en-US" sz="2620" dirty="0">
                <a:solidFill>
                  <a:srgbClr val="000000"/>
                </a:solidFill>
                <a:latin typeface="IreneFlorentina"/>
                <a:ea typeface="IreneFlorentina"/>
                <a:cs typeface="IreneFlorentina"/>
                <a:sym typeface="IreneFlorentina"/>
              </a:rPr>
              <a:t>Example</a:t>
            </a:r>
          </a:p>
        </p:txBody>
      </p:sp>
      <p:sp>
        <p:nvSpPr>
          <p:cNvPr id="37" name="TextBox 37"/>
          <p:cNvSpPr txBox="1"/>
          <p:nvPr/>
        </p:nvSpPr>
        <p:spPr>
          <a:xfrm rot="327248">
            <a:off x="14732971" y="8973025"/>
            <a:ext cx="900088" cy="556312"/>
          </a:xfrm>
          <a:prstGeom prst="rect">
            <a:avLst/>
          </a:prstGeom>
        </p:spPr>
        <p:txBody>
          <a:bodyPr lIns="0" tIns="0" rIns="0" bIns="0" rtlCol="0" anchor="t">
            <a:spAutoFit/>
          </a:bodyPr>
          <a:lstStyle/>
          <a:p>
            <a:pPr algn="ctr">
              <a:lnSpc>
                <a:spcPts val="4043"/>
              </a:lnSpc>
            </a:pPr>
            <a:r>
              <a:rPr lang="en-US" sz="4493">
                <a:solidFill>
                  <a:srgbClr val="FFFFFF"/>
                </a:solidFill>
                <a:latin typeface="Bobby Jones"/>
                <a:ea typeface="Bobby Jones"/>
                <a:cs typeface="Bobby Jones"/>
                <a:sym typeface="Bobby Jones"/>
              </a:rPr>
              <a:t>B</a:t>
            </a:r>
          </a:p>
        </p:txBody>
      </p:sp>
      <p:sp>
        <p:nvSpPr>
          <p:cNvPr id="38" name="TextBox 38"/>
          <p:cNvSpPr txBox="1"/>
          <p:nvPr/>
        </p:nvSpPr>
        <p:spPr>
          <a:xfrm rot="528283">
            <a:off x="14803366" y="6023960"/>
            <a:ext cx="1784338" cy="463686"/>
          </a:xfrm>
          <a:prstGeom prst="rect">
            <a:avLst/>
          </a:prstGeom>
        </p:spPr>
        <p:txBody>
          <a:bodyPr lIns="0" tIns="0" rIns="0" bIns="0" rtlCol="0" anchor="t">
            <a:spAutoFit/>
          </a:bodyPr>
          <a:lstStyle/>
          <a:p>
            <a:pPr algn="ctr">
              <a:lnSpc>
                <a:spcPts val="3657"/>
              </a:lnSpc>
            </a:pPr>
            <a:r>
              <a:rPr lang="en-US" sz="2612" dirty="0">
                <a:solidFill>
                  <a:srgbClr val="000000"/>
                </a:solidFill>
                <a:latin typeface="IreneFlorentina"/>
                <a:ea typeface="IreneFlorentina"/>
                <a:cs typeface="IreneFlorentina"/>
                <a:sym typeface="IreneFlorentina"/>
              </a:rPr>
              <a:t>Example</a:t>
            </a:r>
          </a:p>
        </p:txBody>
      </p:sp>
      <p:sp>
        <p:nvSpPr>
          <p:cNvPr id="39" name="TextBox 39"/>
          <p:cNvSpPr txBox="1"/>
          <p:nvPr/>
        </p:nvSpPr>
        <p:spPr>
          <a:xfrm>
            <a:off x="920572" y="5590317"/>
            <a:ext cx="2322221" cy="1162050"/>
          </a:xfrm>
          <a:prstGeom prst="rect">
            <a:avLst/>
          </a:prstGeom>
        </p:spPr>
        <p:txBody>
          <a:bodyPr lIns="0" tIns="0" rIns="0" bIns="0" rtlCol="0" anchor="t">
            <a:spAutoFit/>
          </a:bodyPr>
          <a:lstStyle/>
          <a:p>
            <a:pPr algn="ctr">
              <a:lnSpc>
                <a:spcPts val="3060"/>
              </a:lnSpc>
            </a:pPr>
            <a:r>
              <a:rPr lang="en-US" sz="2550" dirty="0">
                <a:solidFill>
                  <a:srgbClr val="000000"/>
                </a:solidFill>
                <a:latin typeface="IreneFlorentina"/>
                <a:ea typeface="IreneFlorentina"/>
                <a:cs typeface="IreneFlorentina"/>
                <a:sym typeface="IreneFlorentina"/>
              </a:rPr>
              <a:t>She is just jealous of you</a:t>
            </a:r>
          </a:p>
        </p:txBody>
      </p:sp>
      <p:sp>
        <p:nvSpPr>
          <p:cNvPr id="40" name="TextBox 40"/>
          <p:cNvSpPr txBox="1"/>
          <p:nvPr/>
        </p:nvSpPr>
        <p:spPr>
          <a:xfrm>
            <a:off x="8614078" y="6252312"/>
            <a:ext cx="1916476" cy="1162050"/>
          </a:xfrm>
          <a:prstGeom prst="rect">
            <a:avLst/>
          </a:prstGeom>
        </p:spPr>
        <p:txBody>
          <a:bodyPr lIns="0" tIns="0" rIns="0" bIns="0" rtlCol="0" anchor="t">
            <a:spAutoFit/>
          </a:bodyPr>
          <a:lstStyle/>
          <a:p>
            <a:pPr algn="ctr">
              <a:lnSpc>
                <a:spcPts val="3060"/>
              </a:lnSpc>
            </a:pPr>
            <a:r>
              <a:rPr lang="en-US" sz="2550" dirty="0">
                <a:solidFill>
                  <a:srgbClr val="000000"/>
                </a:solidFill>
                <a:latin typeface="IreneFlorentina"/>
                <a:ea typeface="IreneFlorentina"/>
                <a:cs typeface="IreneFlorentina"/>
                <a:sym typeface="IreneFlorentina"/>
              </a:rPr>
              <a:t>I am not like other girls</a:t>
            </a:r>
          </a:p>
        </p:txBody>
      </p:sp>
      <p:sp>
        <p:nvSpPr>
          <p:cNvPr id="41" name="TextBox 41"/>
          <p:cNvSpPr txBox="1"/>
          <p:nvPr/>
        </p:nvSpPr>
        <p:spPr>
          <a:xfrm>
            <a:off x="6373920" y="2605582"/>
            <a:ext cx="2212866" cy="781050"/>
          </a:xfrm>
          <a:prstGeom prst="rect">
            <a:avLst/>
          </a:prstGeom>
        </p:spPr>
        <p:txBody>
          <a:bodyPr lIns="0" tIns="0" rIns="0" bIns="0" rtlCol="0" anchor="t">
            <a:spAutoFit/>
          </a:bodyPr>
          <a:lstStyle/>
          <a:p>
            <a:pPr algn="ctr">
              <a:lnSpc>
                <a:spcPts val="3060"/>
              </a:lnSpc>
            </a:pPr>
            <a:r>
              <a:rPr lang="en-US" sz="2550">
                <a:solidFill>
                  <a:srgbClr val="000000"/>
                </a:solidFill>
                <a:latin typeface="IreneFlorentina"/>
                <a:ea typeface="IreneFlorentina"/>
                <a:cs typeface="IreneFlorentina"/>
                <a:sym typeface="IreneFlorentina"/>
              </a:rPr>
              <a:t>That’s not ladylike</a:t>
            </a:r>
          </a:p>
        </p:txBody>
      </p:sp>
      <p:sp>
        <p:nvSpPr>
          <p:cNvPr id="42" name="TextBox 42"/>
          <p:cNvSpPr txBox="1"/>
          <p:nvPr/>
        </p:nvSpPr>
        <p:spPr>
          <a:xfrm>
            <a:off x="9374468" y="4183505"/>
            <a:ext cx="2127253" cy="781050"/>
          </a:xfrm>
          <a:prstGeom prst="rect">
            <a:avLst/>
          </a:prstGeom>
        </p:spPr>
        <p:txBody>
          <a:bodyPr lIns="0" tIns="0" rIns="0" bIns="0" rtlCol="0" anchor="t">
            <a:spAutoFit/>
          </a:bodyPr>
          <a:lstStyle/>
          <a:p>
            <a:pPr algn="ctr">
              <a:lnSpc>
                <a:spcPts val="3060"/>
              </a:lnSpc>
            </a:pPr>
            <a:r>
              <a:rPr lang="en-US" sz="2550">
                <a:solidFill>
                  <a:srgbClr val="FFFFFF"/>
                </a:solidFill>
                <a:latin typeface="IreneFlorentina"/>
                <a:ea typeface="IreneFlorentina"/>
                <a:cs typeface="IreneFlorentina"/>
                <a:sym typeface="IreneFlorentina"/>
              </a:rPr>
              <a:t>Girls are drama</a:t>
            </a:r>
          </a:p>
        </p:txBody>
      </p:sp>
      <p:sp>
        <p:nvSpPr>
          <p:cNvPr id="43" name="TextBox 43"/>
          <p:cNvSpPr txBox="1"/>
          <p:nvPr/>
        </p:nvSpPr>
        <p:spPr>
          <a:xfrm>
            <a:off x="920572" y="470606"/>
            <a:ext cx="12055445" cy="981710"/>
          </a:xfrm>
          <a:prstGeom prst="rect">
            <a:avLst/>
          </a:prstGeom>
        </p:spPr>
        <p:txBody>
          <a:bodyPr lIns="0" tIns="0" rIns="0" bIns="0" rtlCol="0" anchor="t">
            <a:spAutoFit/>
          </a:bodyPr>
          <a:lstStyle/>
          <a:p>
            <a:pPr algn="l">
              <a:lnSpc>
                <a:spcPts val="7840"/>
              </a:lnSpc>
            </a:pPr>
            <a:r>
              <a:rPr lang="en-US" sz="5600">
                <a:solidFill>
                  <a:srgbClr val="FFFFFF"/>
                </a:solidFill>
                <a:latin typeface="Bobby Jones"/>
                <a:ea typeface="Bobby Jones"/>
                <a:cs typeface="Bobby Jones"/>
                <a:sym typeface="Bobby Jones"/>
              </a:rPr>
              <a:t>Internalised misogyny, For example </a:t>
            </a:r>
          </a:p>
        </p:txBody>
      </p:sp>
      <p:sp>
        <p:nvSpPr>
          <p:cNvPr id="44" name="Freeform 44"/>
          <p:cNvSpPr/>
          <p:nvPr/>
        </p:nvSpPr>
        <p:spPr>
          <a:xfrm flipH="1">
            <a:off x="226335" y="1446373"/>
            <a:ext cx="2895893" cy="2579992"/>
          </a:xfrm>
          <a:custGeom>
            <a:avLst/>
            <a:gdLst/>
            <a:ahLst/>
            <a:cxnLst/>
            <a:rect l="l" t="t" r="r" b="b"/>
            <a:pathLst>
              <a:path w="2571676" h="2487512">
                <a:moveTo>
                  <a:pt x="2571676" y="0"/>
                </a:moveTo>
                <a:lnTo>
                  <a:pt x="0" y="0"/>
                </a:lnTo>
                <a:lnTo>
                  <a:pt x="0" y="2487513"/>
                </a:lnTo>
                <a:lnTo>
                  <a:pt x="2571676" y="2487513"/>
                </a:lnTo>
                <a:lnTo>
                  <a:pt x="257167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5" name="TextBox 45"/>
          <p:cNvSpPr txBox="1"/>
          <p:nvPr/>
        </p:nvSpPr>
        <p:spPr>
          <a:xfrm>
            <a:off x="315367" y="2032314"/>
            <a:ext cx="2456041" cy="1162050"/>
          </a:xfrm>
          <a:prstGeom prst="rect">
            <a:avLst/>
          </a:prstGeom>
        </p:spPr>
        <p:txBody>
          <a:bodyPr lIns="0" tIns="0" rIns="0" bIns="0" rtlCol="0" anchor="t">
            <a:spAutoFit/>
          </a:bodyPr>
          <a:lstStyle/>
          <a:p>
            <a:pPr algn="ctr">
              <a:lnSpc>
                <a:spcPts val="3060"/>
              </a:lnSpc>
            </a:pPr>
            <a:r>
              <a:rPr lang="en-US" sz="2550" dirty="0">
                <a:solidFill>
                  <a:srgbClr val="FFFFFF"/>
                </a:solidFill>
                <a:latin typeface="IreneFlorentina"/>
                <a:ea typeface="IreneFlorentina"/>
                <a:cs typeface="IreneFlorentina"/>
                <a:sym typeface="IreneFlorentina"/>
              </a:rPr>
              <a:t>Math is more a guy thing</a:t>
            </a:r>
          </a:p>
        </p:txBody>
      </p:sp>
      <p:sp>
        <p:nvSpPr>
          <p:cNvPr id="46" name="Freeform 46"/>
          <p:cNvSpPr/>
          <p:nvPr/>
        </p:nvSpPr>
        <p:spPr>
          <a:xfrm rot="-10800000">
            <a:off x="9313435" y="7804436"/>
            <a:ext cx="2379652" cy="2301772"/>
          </a:xfrm>
          <a:custGeom>
            <a:avLst/>
            <a:gdLst/>
            <a:ahLst/>
            <a:cxnLst/>
            <a:rect l="l" t="t" r="r" b="b"/>
            <a:pathLst>
              <a:path w="2379652" h="2301772">
                <a:moveTo>
                  <a:pt x="0" y="0"/>
                </a:moveTo>
                <a:lnTo>
                  <a:pt x="2379652" y="0"/>
                </a:lnTo>
                <a:lnTo>
                  <a:pt x="2379652" y="2301772"/>
                </a:lnTo>
                <a:lnTo>
                  <a:pt x="0" y="23017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7" name="TextBox 47"/>
          <p:cNvSpPr txBox="1"/>
          <p:nvPr/>
        </p:nvSpPr>
        <p:spPr>
          <a:xfrm>
            <a:off x="9545024" y="8742045"/>
            <a:ext cx="1916476" cy="781050"/>
          </a:xfrm>
          <a:prstGeom prst="rect">
            <a:avLst/>
          </a:prstGeom>
        </p:spPr>
        <p:txBody>
          <a:bodyPr lIns="0" tIns="0" rIns="0" bIns="0" rtlCol="0" anchor="t">
            <a:spAutoFit/>
          </a:bodyPr>
          <a:lstStyle/>
          <a:p>
            <a:pPr algn="ctr">
              <a:lnSpc>
                <a:spcPts val="3060"/>
              </a:lnSpc>
            </a:pPr>
            <a:r>
              <a:rPr lang="en-US" sz="2550">
                <a:solidFill>
                  <a:srgbClr val="FFFFFF"/>
                </a:solidFill>
                <a:latin typeface="IreneFlorentina"/>
                <a:ea typeface="IreneFlorentina"/>
                <a:cs typeface="IreneFlorentina"/>
                <a:sym typeface="IreneFlorentina"/>
              </a:rPr>
              <a:t>I am all natural</a:t>
            </a:r>
          </a:p>
        </p:txBody>
      </p:sp>
      <p:sp>
        <p:nvSpPr>
          <p:cNvPr id="48" name="TextBox 48"/>
          <p:cNvSpPr txBox="1"/>
          <p:nvPr/>
        </p:nvSpPr>
        <p:spPr>
          <a:xfrm>
            <a:off x="4339267" y="5350446"/>
            <a:ext cx="2912553" cy="1504950"/>
          </a:xfrm>
          <a:prstGeom prst="rect">
            <a:avLst/>
          </a:prstGeom>
        </p:spPr>
        <p:txBody>
          <a:bodyPr lIns="0" tIns="0" rIns="0" bIns="0" rtlCol="0" anchor="t">
            <a:spAutoFit/>
          </a:bodyPr>
          <a:lstStyle/>
          <a:p>
            <a:pPr algn="ctr">
              <a:lnSpc>
                <a:spcPts val="2999"/>
              </a:lnSpc>
            </a:pPr>
            <a:r>
              <a:rPr lang="en-US" sz="2499" dirty="0">
                <a:solidFill>
                  <a:srgbClr val="FFFFFF"/>
                </a:solidFill>
                <a:latin typeface="IreneFlorentina"/>
                <a:ea typeface="IreneFlorentina"/>
                <a:cs typeface="IreneFlorentina"/>
                <a:sym typeface="IreneFlorentina"/>
              </a:rPr>
              <a:t>I don’t need feminism, I believe in equality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458" y="0"/>
            <a:ext cx="18287542" cy="10287000"/>
            <a:chOff x="0" y="0"/>
            <a:chExt cx="24383390" cy="13716000"/>
          </a:xfrm>
        </p:grpSpPr>
        <p:sp>
          <p:nvSpPr>
            <p:cNvPr id="3" name="Freeform 3"/>
            <p:cNvSpPr/>
            <p:nvPr/>
          </p:nvSpPr>
          <p:spPr>
            <a:xfrm>
              <a:off x="0" y="0"/>
              <a:ext cx="24383364" cy="13716000"/>
            </a:xfrm>
            <a:custGeom>
              <a:avLst/>
              <a:gdLst/>
              <a:ahLst/>
              <a:cxnLst/>
              <a:rect l="l" t="t" r="r" b="b"/>
              <a:pathLst>
                <a:path w="24383364" h="13716000">
                  <a:moveTo>
                    <a:pt x="0" y="0"/>
                  </a:moveTo>
                  <a:lnTo>
                    <a:pt x="24383364" y="0"/>
                  </a:lnTo>
                  <a:lnTo>
                    <a:pt x="24383364" y="13716000"/>
                  </a:lnTo>
                  <a:lnTo>
                    <a:pt x="0" y="13716000"/>
                  </a:lnTo>
                  <a:close/>
                </a:path>
              </a:pathLst>
            </a:custGeom>
            <a:solidFill>
              <a:srgbClr val="660087"/>
            </a:solidFill>
          </p:spPr>
          <p:txBody>
            <a:bodyPr/>
            <a:lstStyle/>
            <a:p>
              <a:endParaRPr lang="en-GB"/>
            </a:p>
          </p:txBody>
        </p:sp>
      </p:grpSp>
      <p:sp>
        <p:nvSpPr>
          <p:cNvPr id="4" name="TextBox 4"/>
          <p:cNvSpPr txBox="1"/>
          <p:nvPr/>
        </p:nvSpPr>
        <p:spPr>
          <a:xfrm>
            <a:off x="1028700" y="3019425"/>
            <a:ext cx="8714349" cy="4219575"/>
          </a:xfrm>
          <a:prstGeom prst="rect">
            <a:avLst/>
          </a:prstGeom>
        </p:spPr>
        <p:txBody>
          <a:bodyPr lIns="0" tIns="0" rIns="0" bIns="0" rtlCol="0" anchor="t">
            <a:spAutoFit/>
          </a:bodyPr>
          <a:lstStyle/>
          <a:p>
            <a:pPr algn="l">
              <a:lnSpc>
                <a:spcPts val="16560"/>
              </a:lnSpc>
            </a:pPr>
            <a:r>
              <a:rPr lang="en-US" sz="13800">
                <a:solidFill>
                  <a:srgbClr val="FFFFFF"/>
                </a:solidFill>
                <a:latin typeface="Bobby Jones"/>
                <a:ea typeface="Bobby Jones"/>
                <a:cs typeface="Bobby Jones"/>
                <a:sym typeface="Bobby Jones"/>
              </a:rPr>
              <a:t>What do you think?</a:t>
            </a:r>
          </a:p>
        </p:txBody>
      </p:sp>
      <p:grpSp>
        <p:nvGrpSpPr>
          <p:cNvPr id="5" name="Group 5"/>
          <p:cNvGrpSpPr/>
          <p:nvPr/>
        </p:nvGrpSpPr>
        <p:grpSpPr>
          <a:xfrm>
            <a:off x="11369704" y="0"/>
            <a:ext cx="6918296" cy="10287000"/>
            <a:chOff x="0" y="0"/>
            <a:chExt cx="9224395" cy="13716000"/>
          </a:xfrm>
        </p:grpSpPr>
        <p:grpSp>
          <p:nvGrpSpPr>
            <p:cNvPr id="6" name="Group 6"/>
            <p:cNvGrpSpPr/>
            <p:nvPr/>
          </p:nvGrpSpPr>
          <p:grpSpPr>
            <a:xfrm>
              <a:off x="1827179" y="0"/>
              <a:ext cx="7397216" cy="13716000"/>
              <a:chOff x="0" y="0"/>
              <a:chExt cx="1876701" cy="3479800"/>
            </a:xfrm>
          </p:grpSpPr>
          <p:sp>
            <p:nvSpPr>
              <p:cNvPr id="7" name="Freeform 7"/>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8" name="Freeform 8"/>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9" name="Freeform 9"/>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10" name="Freeform 10"/>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9213856" y="3186984"/>
            <a:ext cx="8193015" cy="4432935"/>
          </a:xfrm>
          <a:prstGeom prst="rect">
            <a:avLst/>
          </a:prstGeom>
        </p:spPr>
        <p:txBody>
          <a:bodyPr lIns="0" tIns="0" rIns="0" bIns="0" rtlCol="0" anchor="t">
            <a:spAutoFit/>
          </a:bodyPr>
          <a:lstStyle/>
          <a:p>
            <a:pPr marL="651053" lvl="1" indent="-325526" algn="l">
              <a:lnSpc>
                <a:spcPts val="5040"/>
              </a:lnSpc>
              <a:buFont typeface="Arial"/>
              <a:buChar char="•"/>
            </a:pPr>
            <a:r>
              <a:rPr lang="en-US" sz="3600">
                <a:solidFill>
                  <a:srgbClr val="FFFFFF"/>
                </a:solidFill>
                <a:latin typeface="Quicksand 1"/>
                <a:ea typeface="Quicksand 1"/>
                <a:cs typeface="Quicksand 1"/>
                <a:sym typeface="Quicksand 1"/>
              </a:rPr>
              <a:t>Consider the statement presented.</a:t>
            </a:r>
          </a:p>
          <a:p>
            <a:pPr algn="l">
              <a:lnSpc>
                <a:spcPts val="5040"/>
              </a:lnSpc>
            </a:pPr>
            <a:r>
              <a:rPr lang="en-US" sz="3600">
                <a:solidFill>
                  <a:srgbClr val="FFFFFF"/>
                </a:solidFill>
                <a:latin typeface="Quicksand 1"/>
                <a:ea typeface="Quicksand 1"/>
                <a:cs typeface="Quicksand 1"/>
                <a:sym typeface="Quicksand 1"/>
              </a:rPr>
              <a:t> </a:t>
            </a:r>
          </a:p>
          <a:p>
            <a:pPr marL="651053" lvl="1" indent="-325526" algn="l">
              <a:lnSpc>
                <a:spcPts val="5040"/>
              </a:lnSpc>
              <a:buFont typeface="Arial"/>
              <a:buChar char="•"/>
            </a:pPr>
            <a:r>
              <a:rPr lang="en-US" sz="3600">
                <a:solidFill>
                  <a:srgbClr val="FFFFFF"/>
                </a:solidFill>
                <a:latin typeface="Quicksand 1"/>
                <a:ea typeface="Quicksand 1"/>
                <a:cs typeface="Quicksand 1"/>
                <a:sym typeface="Quicksand 1"/>
              </a:rPr>
              <a:t>What do you think about it?</a:t>
            </a:r>
          </a:p>
          <a:p>
            <a:pPr algn="l">
              <a:lnSpc>
                <a:spcPts val="5040"/>
              </a:lnSpc>
            </a:pPr>
            <a:endParaRPr lang="en-US" sz="3600">
              <a:solidFill>
                <a:srgbClr val="FFFFFF"/>
              </a:solidFill>
              <a:latin typeface="Quicksand 1"/>
              <a:ea typeface="Quicksand 1"/>
              <a:cs typeface="Quicksand 1"/>
              <a:sym typeface="Quicksand 1"/>
            </a:endParaRPr>
          </a:p>
          <a:p>
            <a:pPr marL="651510" lvl="1" indent="-325755" algn="l">
              <a:lnSpc>
                <a:spcPts val="5040"/>
              </a:lnSpc>
              <a:buFont typeface="Arial"/>
              <a:buChar char="•"/>
            </a:pPr>
            <a:r>
              <a:rPr lang="en-US" sz="3600">
                <a:solidFill>
                  <a:srgbClr val="FFFFFF"/>
                </a:solidFill>
                <a:latin typeface="Quicksand 1"/>
                <a:ea typeface="Quicksand 1"/>
                <a:cs typeface="Quicksand 1"/>
                <a:sym typeface="Quicksand 1"/>
              </a:rPr>
              <a:t>If you think it is harmful, how could you use your top value to challenge the statement in a safe way?</a:t>
            </a:r>
          </a:p>
        </p:txBody>
      </p:sp>
      <p:sp>
        <p:nvSpPr>
          <p:cNvPr id="3" name="TextBox 3"/>
          <p:cNvSpPr txBox="1"/>
          <p:nvPr/>
        </p:nvSpPr>
        <p:spPr>
          <a:xfrm>
            <a:off x="929786" y="895350"/>
            <a:ext cx="16230600" cy="981710"/>
          </a:xfrm>
          <a:prstGeom prst="rect">
            <a:avLst/>
          </a:prstGeom>
        </p:spPr>
        <p:txBody>
          <a:bodyPr lIns="0" tIns="0" rIns="0" bIns="0" rtlCol="0" anchor="t">
            <a:spAutoFit/>
          </a:bodyPr>
          <a:lstStyle/>
          <a:p>
            <a:pPr algn="l">
              <a:lnSpc>
                <a:spcPts val="7840"/>
              </a:lnSpc>
            </a:pPr>
            <a:r>
              <a:rPr lang="en-US" sz="5600">
                <a:solidFill>
                  <a:srgbClr val="FFFFFF"/>
                </a:solidFill>
                <a:latin typeface="Bobby Jones"/>
                <a:ea typeface="Bobby Jones"/>
                <a:cs typeface="Bobby Jones"/>
                <a:sym typeface="Bobby Jones"/>
              </a:rPr>
              <a:t>Let’s Bring our values back!</a:t>
            </a:r>
          </a:p>
        </p:txBody>
      </p:sp>
      <p:sp>
        <p:nvSpPr>
          <p:cNvPr id="4" name="Freeform 4"/>
          <p:cNvSpPr/>
          <p:nvPr/>
        </p:nvSpPr>
        <p:spPr>
          <a:xfrm>
            <a:off x="663201" y="5553291"/>
            <a:ext cx="4441599" cy="2883001"/>
          </a:xfrm>
          <a:custGeom>
            <a:avLst/>
            <a:gdLst/>
            <a:ahLst/>
            <a:cxnLst/>
            <a:rect l="l" t="t" r="r" b="b"/>
            <a:pathLst>
              <a:path w="4441599" h="2883001">
                <a:moveTo>
                  <a:pt x="0" y="0"/>
                </a:moveTo>
                <a:lnTo>
                  <a:pt x="4441599" y="0"/>
                </a:lnTo>
                <a:lnTo>
                  <a:pt x="4441599" y="2883001"/>
                </a:lnTo>
                <a:lnTo>
                  <a:pt x="0" y="28830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663201" y="2703918"/>
            <a:ext cx="4202967" cy="2728108"/>
          </a:xfrm>
          <a:custGeom>
            <a:avLst/>
            <a:gdLst/>
            <a:ahLst/>
            <a:cxnLst/>
            <a:rect l="l" t="t" r="r" b="b"/>
            <a:pathLst>
              <a:path w="4202967" h="2728108">
                <a:moveTo>
                  <a:pt x="0" y="0"/>
                </a:moveTo>
                <a:lnTo>
                  <a:pt x="4202968" y="0"/>
                </a:lnTo>
                <a:lnTo>
                  <a:pt x="4202968" y="2728108"/>
                </a:lnTo>
                <a:lnTo>
                  <a:pt x="0" y="2728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flipH="1">
            <a:off x="4515594" y="3731957"/>
            <a:ext cx="4281412" cy="2779026"/>
          </a:xfrm>
          <a:custGeom>
            <a:avLst/>
            <a:gdLst/>
            <a:ahLst/>
            <a:cxnLst/>
            <a:rect l="l" t="t" r="r" b="b"/>
            <a:pathLst>
              <a:path w="4281412" h="2779026">
                <a:moveTo>
                  <a:pt x="4281412" y="0"/>
                </a:moveTo>
                <a:lnTo>
                  <a:pt x="0" y="0"/>
                </a:lnTo>
                <a:lnTo>
                  <a:pt x="0" y="2779025"/>
                </a:lnTo>
                <a:lnTo>
                  <a:pt x="4281412" y="2779025"/>
                </a:lnTo>
                <a:lnTo>
                  <a:pt x="428141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3302888" y="2983382"/>
            <a:ext cx="999032" cy="1539934"/>
          </a:xfrm>
          <a:custGeom>
            <a:avLst/>
            <a:gdLst/>
            <a:ahLst/>
            <a:cxnLst/>
            <a:rect l="l" t="t" r="r" b="b"/>
            <a:pathLst>
              <a:path w="999032" h="1539934">
                <a:moveTo>
                  <a:pt x="0" y="0"/>
                </a:moveTo>
                <a:lnTo>
                  <a:pt x="999032" y="0"/>
                </a:lnTo>
                <a:lnTo>
                  <a:pt x="999032" y="1539934"/>
                </a:lnTo>
                <a:lnTo>
                  <a:pt x="0" y="1539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a:off x="4919137" y="4120451"/>
            <a:ext cx="1017526" cy="1568441"/>
          </a:xfrm>
          <a:custGeom>
            <a:avLst/>
            <a:gdLst/>
            <a:ahLst/>
            <a:cxnLst/>
            <a:rect l="l" t="t" r="r" b="b"/>
            <a:pathLst>
              <a:path w="1017526" h="1568441">
                <a:moveTo>
                  <a:pt x="0" y="0"/>
                </a:moveTo>
                <a:lnTo>
                  <a:pt x="1017526" y="0"/>
                </a:lnTo>
                <a:lnTo>
                  <a:pt x="1017526" y="1568441"/>
                </a:lnTo>
                <a:lnTo>
                  <a:pt x="0" y="15684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Freeform 9"/>
          <p:cNvSpPr/>
          <p:nvPr/>
        </p:nvSpPr>
        <p:spPr>
          <a:xfrm>
            <a:off x="3984406" y="6194989"/>
            <a:ext cx="798084" cy="1230187"/>
          </a:xfrm>
          <a:custGeom>
            <a:avLst/>
            <a:gdLst/>
            <a:ahLst/>
            <a:cxnLst/>
            <a:rect l="l" t="t" r="r" b="b"/>
            <a:pathLst>
              <a:path w="798084" h="1230187">
                <a:moveTo>
                  <a:pt x="0" y="0"/>
                </a:moveTo>
                <a:lnTo>
                  <a:pt x="798084" y="0"/>
                </a:lnTo>
                <a:lnTo>
                  <a:pt x="798084" y="1230187"/>
                </a:lnTo>
                <a:lnTo>
                  <a:pt x="0" y="12301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3691643"/>
            <a:ext cx="9869350" cy="2263140"/>
          </a:xfrm>
          <a:prstGeom prst="rect">
            <a:avLst/>
          </a:prstGeom>
        </p:spPr>
        <p:txBody>
          <a:bodyPr lIns="0" tIns="0" rIns="0" bIns="0" rtlCol="0" anchor="t">
            <a:spAutoFit/>
          </a:bodyPr>
          <a:lstStyle/>
          <a:p>
            <a:pPr algn="l">
              <a:lnSpc>
                <a:spcPts val="17940"/>
              </a:lnSpc>
            </a:pPr>
            <a:r>
              <a:rPr lang="en-US" sz="13800">
                <a:solidFill>
                  <a:srgbClr val="FFFFFF"/>
                </a:solidFill>
                <a:latin typeface="Bobby Jones"/>
                <a:ea typeface="Bobby Jones"/>
                <a:cs typeface="Bobby Jones"/>
                <a:sym typeface="Bobby Jones"/>
              </a:rPr>
              <a:t>GROUP WORK</a:t>
            </a:r>
          </a:p>
        </p:txBody>
      </p:sp>
      <p:grpSp>
        <p:nvGrpSpPr>
          <p:cNvPr id="3" name="Group 3"/>
          <p:cNvGrpSpPr/>
          <p:nvPr/>
        </p:nvGrpSpPr>
        <p:grpSpPr>
          <a:xfrm>
            <a:off x="11369704" y="0"/>
            <a:ext cx="6918296" cy="10287000"/>
            <a:chOff x="0" y="0"/>
            <a:chExt cx="9224395" cy="13716000"/>
          </a:xfrm>
        </p:grpSpPr>
        <p:grpSp>
          <p:nvGrpSpPr>
            <p:cNvPr id="4" name="Group 4"/>
            <p:cNvGrpSpPr/>
            <p:nvPr/>
          </p:nvGrpSpPr>
          <p:grpSpPr>
            <a:xfrm>
              <a:off x="1827179" y="0"/>
              <a:ext cx="7397216" cy="13716000"/>
              <a:chOff x="0" y="0"/>
              <a:chExt cx="1876701" cy="3479800"/>
            </a:xfrm>
          </p:grpSpPr>
          <p:sp>
            <p:nvSpPr>
              <p:cNvPr id="5" name="Freeform 5"/>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6" name="Freeform 6"/>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7" name="Freeform 7"/>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8" name="Freeform 8"/>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rot="-10800000">
            <a:off x="3625970" y="5296368"/>
            <a:ext cx="725145" cy="408800"/>
          </a:xfrm>
          <a:custGeom>
            <a:avLst/>
            <a:gdLst/>
            <a:ahLst/>
            <a:cxnLst/>
            <a:rect l="l" t="t" r="r" b="b"/>
            <a:pathLst>
              <a:path w="725145" h="408800">
                <a:moveTo>
                  <a:pt x="0" y="0"/>
                </a:moveTo>
                <a:lnTo>
                  <a:pt x="725145" y="0"/>
                </a:lnTo>
                <a:lnTo>
                  <a:pt x="725145" y="408801"/>
                </a:lnTo>
                <a:lnTo>
                  <a:pt x="0" y="4088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10800000" flipH="1" flipV="1">
            <a:off x="15355440" y="7716765"/>
            <a:ext cx="725145" cy="408800"/>
          </a:xfrm>
          <a:custGeom>
            <a:avLst/>
            <a:gdLst/>
            <a:ahLst/>
            <a:cxnLst/>
            <a:rect l="l" t="t" r="r" b="b"/>
            <a:pathLst>
              <a:path w="725145" h="408800">
                <a:moveTo>
                  <a:pt x="725145" y="408801"/>
                </a:moveTo>
                <a:lnTo>
                  <a:pt x="0" y="408801"/>
                </a:lnTo>
                <a:lnTo>
                  <a:pt x="0" y="0"/>
                </a:lnTo>
                <a:lnTo>
                  <a:pt x="725145" y="0"/>
                </a:lnTo>
                <a:lnTo>
                  <a:pt x="725145" y="40880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flipH="1">
            <a:off x="8972737" y="4407296"/>
            <a:ext cx="8045002" cy="5221938"/>
          </a:xfrm>
          <a:custGeom>
            <a:avLst/>
            <a:gdLst/>
            <a:ahLst/>
            <a:cxnLst/>
            <a:rect l="l" t="t" r="r" b="b"/>
            <a:pathLst>
              <a:path w="8045002" h="5221938">
                <a:moveTo>
                  <a:pt x="8045002" y="0"/>
                </a:moveTo>
                <a:lnTo>
                  <a:pt x="0" y="0"/>
                </a:lnTo>
                <a:lnTo>
                  <a:pt x="0" y="5221938"/>
                </a:lnTo>
                <a:lnTo>
                  <a:pt x="8045002" y="5221938"/>
                </a:lnTo>
                <a:lnTo>
                  <a:pt x="804500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857362" y="2661919"/>
            <a:ext cx="8417384" cy="5463647"/>
          </a:xfrm>
          <a:custGeom>
            <a:avLst/>
            <a:gdLst/>
            <a:ahLst/>
            <a:cxnLst/>
            <a:rect l="l" t="t" r="r" b="b"/>
            <a:pathLst>
              <a:path w="8417384" h="5463647">
                <a:moveTo>
                  <a:pt x="0" y="0"/>
                </a:moveTo>
                <a:lnTo>
                  <a:pt x="8417384" y="0"/>
                </a:lnTo>
                <a:lnTo>
                  <a:pt x="8417384" y="5463647"/>
                </a:lnTo>
                <a:lnTo>
                  <a:pt x="0" y="54636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TextBox 6"/>
          <p:cNvSpPr txBox="1"/>
          <p:nvPr/>
        </p:nvSpPr>
        <p:spPr>
          <a:xfrm>
            <a:off x="1159371" y="4254896"/>
            <a:ext cx="7813366" cy="1245872"/>
          </a:xfrm>
          <a:prstGeom prst="rect">
            <a:avLst/>
          </a:prstGeom>
        </p:spPr>
        <p:txBody>
          <a:bodyPr lIns="0" tIns="0" rIns="0" bIns="0" rtlCol="0" anchor="t">
            <a:spAutoFit/>
          </a:bodyPr>
          <a:lstStyle/>
          <a:p>
            <a:pPr algn="ctr">
              <a:lnSpc>
                <a:spcPts val="10079"/>
              </a:lnSpc>
              <a:spcBef>
                <a:spcPct val="0"/>
              </a:spcBef>
            </a:pPr>
            <a:r>
              <a:rPr lang="en-US" sz="7199" spc="-71">
                <a:solidFill>
                  <a:srgbClr val="343434"/>
                </a:solidFill>
                <a:latin typeface="Bobby Jones"/>
                <a:ea typeface="Bobby Jones"/>
                <a:cs typeface="Bobby Jones"/>
                <a:sym typeface="Bobby Jones"/>
              </a:rPr>
              <a:t>Boys will be boys</a:t>
            </a:r>
          </a:p>
        </p:txBody>
      </p:sp>
      <p:sp>
        <p:nvSpPr>
          <p:cNvPr id="7" name="TextBox 7"/>
          <p:cNvSpPr txBox="1"/>
          <p:nvPr/>
        </p:nvSpPr>
        <p:spPr>
          <a:xfrm>
            <a:off x="9485578" y="5128165"/>
            <a:ext cx="6744952" cy="2725420"/>
          </a:xfrm>
          <a:prstGeom prst="rect">
            <a:avLst/>
          </a:prstGeom>
        </p:spPr>
        <p:txBody>
          <a:bodyPr lIns="0" tIns="0" rIns="0" bIns="0" rtlCol="0" anchor="t">
            <a:spAutoFit/>
          </a:bodyPr>
          <a:lstStyle/>
          <a:p>
            <a:pPr algn="ctr">
              <a:lnSpc>
                <a:spcPts val="7280"/>
              </a:lnSpc>
            </a:pPr>
            <a:r>
              <a:rPr lang="en-US" sz="5200">
                <a:solidFill>
                  <a:srgbClr val="FFFFFF"/>
                </a:solidFill>
                <a:latin typeface="Quicksand 2"/>
                <a:ea typeface="Quicksand 2"/>
                <a:cs typeface="Quicksand 2"/>
                <a:sym typeface="Quicksand 2"/>
              </a:rPr>
              <a:t>How could you use one of the values you have chosen?</a:t>
            </a:r>
          </a:p>
        </p:txBody>
      </p:sp>
      <p:sp>
        <p:nvSpPr>
          <p:cNvPr id="8" name="TextBox 8"/>
          <p:cNvSpPr txBox="1"/>
          <p:nvPr/>
        </p:nvSpPr>
        <p:spPr>
          <a:xfrm>
            <a:off x="1028700" y="895350"/>
            <a:ext cx="16230600" cy="981710"/>
          </a:xfrm>
          <a:prstGeom prst="rect">
            <a:avLst/>
          </a:prstGeom>
        </p:spPr>
        <p:txBody>
          <a:bodyPr lIns="0" tIns="0" rIns="0" bIns="0" rtlCol="0" anchor="t">
            <a:spAutoFit/>
          </a:bodyPr>
          <a:lstStyle/>
          <a:p>
            <a:pPr algn="l">
              <a:lnSpc>
                <a:spcPts val="7840"/>
              </a:lnSpc>
            </a:pPr>
            <a:r>
              <a:rPr lang="en-US" sz="5600">
                <a:solidFill>
                  <a:srgbClr val="FFFFFF"/>
                </a:solidFill>
                <a:latin typeface="Bobby Jones"/>
                <a:ea typeface="Bobby Jones"/>
                <a:cs typeface="Bobby Jones"/>
                <a:sym typeface="Bobby Jones"/>
              </a:rPr>
              <a:t>What do you think about this statement?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rot="-10800000">
            <a:off x="3625970" y="5296368"/>
            <a:ext cx="725145" cy="408800"/>
          </a:xfrm>
          <a:custGeom>
            <a:avLst/>
            <a:gdLst/>
            <a:ahLst/>
            <a:cxnLst/>
            <a:rect l="l" t="t" r="r" b="b"/>
            <a:pathLst>
              <a:path w="725145" h="408800">
                <a:moveTo>
                  <a:pt x="0" y="0"/>
                </a:moveTo>
                <a:lnTo>
                  <a:pt x="725145" y="0"/>
                </a:lnTo>
                <a:lnTo>
                  <a:pt x="725145" y="408801"/>
                </a:lnTo>
                <a:lnTo>
                  <a:pt x="0" y="4088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10800000" flipH="1" flipV="1">
            <a:off x="15355440" y="7716765"/>
            <a:ext cx="725145" cy="408800"/>
          </a:xfrm>
          <a:custGeom>
            <a:avLst/>
            <a:gdLst/>
            <a:ahLst/>
            <a:cxnLst/>
            <a:rect l="l" t="t" r="r" b="b"/>
            <a:pathLst>
              <a:path w="725145" h="408800">
                <a:moveTo>
                  <a:pt x="725145" y="408801"/>
                </a:moveTo>
                <a:lnTo>
                  <a:pt x="0" y="408801"/>
                </a:lnTo>
                <a:lnTo>
                  <a:pt x="0" y="0"/>
                </a:lnTo>
                <a:lnTo>
                  <a:pt x="725145" y="0"/>
                </a:lnTo>
                <a:lnTo>
                  <a:pt x="725145" y="40880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flipH="1">
            <a:off x="8972737" y="4407296"/>
            <a:ext cx="8045002" cy="5221938"/>
          </a:xfrm>
          <a:custGeom>
            <a:avLst/>
            <a:gdLst/>
            <a:ahLst/>
            <a:cxnLst/>
            <a:rect l="l" t="t" r="r" b="b"/>
            <a:pathLst>
              <a:path w="8045002" h="5221938">
                <a:moveTo>
                  <a:pt x="8045002" y="0"/>
                </a:moveTo>
                <a:lnTo>
                  <a:pt x="0" y="0"/>
                </a:lnTo>
                <a:lnTo>
                  <a:pt x="0" y="5221938"/>
                </a:lnTo>
                <a:lnTo>
                  <a:pt x="8045002" y="5221938"/>
                </a:lnTo>
                <a:lnTo>
                  <a:pt x="804500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857362" y="2661919"/>
            <a:ext cx="8417384" cy="5463647"/>
          </a:xfrm>
          <a:custGeom>
            <a:avLst/>
            <a:gdLst/>
            <a:ahLst/>
            <a:cxnLst/>
            <a:rect l="l" t="t" r="r" b="b"/>
            <a:pathLst>
              <a:path w="8417384" h="5463647">
                <a:moveTo>
                  <a:pt x="0" y="0"/>
                </a:moveTo>
                <a:lnTo>
                  <a:pt x="8417384" y="0"/>
                </a:lnTo>
                <a:lnTo>
                  <a:pt x="8417384" y="5463647"/>
                </a:lnTo>
                <a:lnTo>
                  <a:pt x="0" y="54636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TextBox 6"/>
          <p:cNvSpPr txBox="1"/>
          <p:nvPr/>
        </p:nvSpPr>
        <p:spPr>
          <a:xfrm>
            <a:off x="1395680" y="3536275"/>
            <a:ext cx="7340747" cy="2522222"/>
          </a:xfrm>
          <a:prstGeom prst="rect">
            <a:avLst/>
          </a:prstGeom>
        </p:spPr>
        <p:txBody>
          <a:bodyPr lIns="0" tIns="0" rIns="0" bIns="0" rtlCol="0" anchor="t">
            <a:spAutoFit/>
          </a:bodyPr>
          <a:lstStyle/>
          <a:p>
            <a:pPr algn="ctr">
              <a:lnSpc>
                <a:spcPts val="10079"/>
              </a:lnSpc>
              <a:spcBef>
                <a:spcPct val="0"/>
              </a:spcBef>
            </a:pPr>
            <a:r>
              <a:rPr lang="en-US" sz="7199" spc="-71">
                <a:solidFill>
                  <a:srgbClr val="343434"/>
                </a:solidFill>
                <a:latin typeface="Bobby Jones"/>
                <a:ea typeface="Bobby Jones"/>
                <a:cs typeface="Bobby Jones"/>
                <a:sym typeface="Bobby Jones"/>
              </a:rPr>
              <a:t>I think he just needs to man up!</a:t>
            </a:r>
          </a:p>
        </p:txBody>
      </p:sp>
      <p:sp>
        <p:nvSpPr>
          <p:cNvPr id="7" name="TextBox 7"/>
          <p:cNvSpPr txBox="1"/>
          <p:nvPr/>
        </p:nvSpPr>
        <p:spPr>
          <a:xfrm>
            <a:off x="9485578" y="5128165"/>
            <a:ext cx="6744952" cy="2725420"/>
          </a:xfrm>
          <a:prstGeom prst="rect">
            <a:avLst/>
          </a:prstGeom>
        </p:spPr>
        <p:txBody>
          <a:bodyPr lIns="0" tIns="0" rIns="0" bIns="0" rtlCol="0" anchor="t">
            <a:spAutoFit/>
          </a:bodyPr>
          <a:lstStyle/>
          <a:p>
            <a:pPr algn="ctr">
              <a:lnSpc>
                <a:spcPts val="7280"/>
              </a:lnSpc>
            </a:pPr>
            <a:r>
              <a:rPr lang="en-US" sz="5200">
                <a:solidFill>
                  <a:srgbClr val="FFFFFF"/>
                </a:solidFill>
                <a:latin typeface="Quicksand 2"/>
                <a:ea typeface="Quicksand 2"/>
                <a:cs typeface="Quicksand 2"/>
                <a:sym typeface="Quicksand 2"/>
              </a:rPr>
              <a:t>How could you use one of the values you have chosen?</a:t>
            </a:r>
          </a:p>
        </p:txBody>
      </p:sp>
      <p:sp>
        <p:nvSpPr>
          <p:cNvPr id="8" name="TextBox 8"/>
          <p:cNvSpPr txBox="1"/>
          <p:nvPr/>
        </p:nvSpPr>
        <p:spPr>
          <a:xfrm>
            <a:off x="1028700" y="895350"/>
            <a:ext cx="16230600" cy="981710"/>
          </a:xfrm>
          <a:prstGeom prst="rect">
            <a:avLst/>
          </a:prstGeom>
        </p:spPr>
        <p:txBody>
          <a:bodyPr lIns="0" tIns="0" rIns="0" bIns="0" rtlCol="0" anchor="t">
            <a:spAutoFit/>
          </a:bodyPr>
          <a:lstStyle/>
          <a:p>
            <a:pPr algn="l">
              <a:lnSpc>
                <a:spcPts val="7840"/>
              </a:lnSpc>
            </a:pPr>
            <a:r>
              <a:rPr lang="en-US" sz="5600">
                <a:solidFill>
                  <a:srgbClr val="FFFFFF"/>
                </a:solidFill>
                <a:latin typeface="Bobby Jones"/>
                <a:ea typeface="Bobby Jones"/>
                <a:cs typeface="Bobby Jones"/>
                <a:sym typeface="Bobby Jones"/>
              </a:rPr>
              <a:t>What do you think about this statement?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rot="-10800000">
            <a:off x="3625970" y="5296368"/>
            <a:ext cx="725145" cy="408800"/>
          </a:xfrm>
          <a:custGeom>
            <a:avLst/>
            <a:gdLst/>
            <a:ahLst/>
            <a:cxnLst/>
            <a:rect l="l" t="t" r="r" b="b"/>
            <a:pathLst>
              <a:path w="725145" h="408800">
                <a:moveTo>
                  <a:pt x="0" y="0"/>
                </a:moveTo>
                <a:lnTo>
                  <a:pt x="725145" y="0"/>
                </a:lnTo>
                <a:lnTo>
                  <a:pt x="725145" y="408801"/>
                </a:lnTo>
                <a:lnTo>
                  <a:pt x="0" y="4088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10800000" flipH="1" flipV="1">
            <a:off x="15355440" y="7716765"/>
            <a:ext cx="725145" cy="408800"/>
          </a:xfrm>
          <a:custGeom>
            <a:avLst/>
            <a:gdLst/>
            <a:ahLst/>
            <a:cxnLst/>
            <a:rect l="l" t="t" r="r" b="b"/>
            <a:pathLst>
              <a:path w="725145" h="408800">
                <a:moveTo>
                  <a:pt x="725145" y="408801"/>
                </a:moveTo>
                <a:lnTo>
                  <a:pt x="0" y="408801"/>
                </a:lnTo>
                <a:lnTo>
                  <a:pt x="0" y="0"/>
                </a:lnTo>
                <a:lnTo>
                  <a:pt x="725145" y="0"/>
                </a:lnTo>
                <a:lnTo>
                  <a:pt x="725145" y="40880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flipH="1">
            <a:off x="8972737" y="4407296"/>
            <a:ext cx="8045002" cy="5221938"/>
          </a:xfrm>
          <a:custGeom>
            <a:avLst/>
            <a:gdLst/>
            <a:ahLst/>
            <a:cxnLst/>
            <a:rect l="l" t="t" r="r" b="b"/>
            <a:pathLst>
              <a:path w="8045002" h="5221938">
                <a:moveTo>
                  <a:pt x="8045002" y="0"/>
                </a:moveTo>
                <a:lnTo>
                  <a:pt x="0" y="0"/>
                </a:lnTo>
                <a:lnTo>
                  <a:pt x="0" y="5221938"/>
                </a:lnTo>
                <a:lnTo>
                  <a:pt x="8045002" y="5221938"/>
                </a:lnTo>
                <a:lnTo>
                  <a:pt x="804500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857362" y="2661919"/>
            <a:ext cx="8417384" cy="5463647"/>
          </a:xfrm>
          <a:custGeom>
            <a:avLst/>
            <a:gdLst/>
            <a:ahLst/>
            <a:cxnLst/>
            <a:rect l="l" t="t" r="r" b="b"/>
            <a:pathLst>
              <a:path w="8417384" h="5463647">
                <a:moveTo>
                  <a:pt x="0" y="0"/>
                </a:moveTo>
                <a:lnTo>
                  <a:pt x="8417384" y="0"/>
                </a:lnTo>
                <a:lnTo>
                  <a:pt x="8417384" y="5463647"/>
                </a:lnTo>
                <a:lnTo>
                  <a:pt x="0" y="54636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TextBox 6"/>
          <p:cNvSpPr txBox="1"/>
          <p:nvPr/>
        </p:nvSpPr>
        <p:spPr>
          <a:xfrm>
            <a:off x="1526405" y="3352387"/>
            <a:ext cx="7340747" cy="3181350"/>
          </a:xfrm>
          <a:prstGeom prst="rect">
            <a:avLst/>
          </a:prstGeom>
        </p:spPr>
        <p:txBody>
          <a:bodyPr lIns="0" tIns="0" rIns="0" bIns="0" rtlCol="0" anchor="t">
            <a:spAutoFit/>
          </a:bodyPr>
          <a:lstStyle/>
          <a:p>
            <a:pPr algn="ctr">
              <a:lnSpc>
                <a:spcPts val="6239"/>
              </a:lnSpc>
            </a:pPr>
            <a:r>
              <a:rPr lang="en-US" sz="5199" spc="-51">
                <a:solidFill>
                  <a:srgbClr val="343434"/>
                </a:solidFill>
                <a:latin typeface="Bobby Jones"/>
                <a:ea typeface="Bobby Jones"/>
                <a:cs typeface="Bobby Jones"/>
                <a:sym typeface="Bobby Jones"/>
              </a:rPr>
              <a:t>Misogyny is absolutely wrong, whether it’s a man against a woman or a woman against a man.</a:t>
            </a:r>
          </a:p>
        </p:txBody>
      </p:sp>
      <p:sp>
        <p:nvSpPr>
          <p:cNvPr id="7" name="TextBox 7"/>
          <p:cNvSpPr txBox="1"/>
          <p:nvPr/>
        </p:nvSpPr>
        <p:spPr>
          <a:xfrm>
            <a:off x="9485578" y="5128165"/>
            <a:ext cx="6744952" cy="2725420"/>
          </a:xfrm>
          <a:prstGeom prst="rect">
            <a:avLst/>
          </a:prstGeom>
        </p:spPr>
        <p:txBody>
          <a:bodyPr lIns="0" tIns="0" rIns="0" bIns="0" rtlCol="0" anchor="t">
            <a:spAutoFit/>
          </a:bodyPr>
          <a:lstStyle/>
          <a:p>
            <a:pPr algn="ctr">
              <a:lnSpc>
                <a:spcPts val="7280"/>
              </a:lnSpc>
            </a:pPr>
            <a:r>
              <a:rPr lang="en-US" sz="5200">
                <a:solidFill>
                  <a:srgbClr val="FFFFFF"/>
                </a:solidFill>
                <a:latin typeface="Quicksand 2"/>
                <a:ea typeface="Quicksand 2"/>
                <a:cs typeface="Quicksand 2"/>
                <a:sym typeface="Quicksand 2"/>
              </a:rPr>
              <a:t>How could you use one of the values you have chosen?</a:t>
            </a:r>
          </a:p>
        </p:txBody>
      </p:sp>
      <p:sp>
        <p:nvSpPr>
          <p:cNvPr id="8" name="TextBox 8"/>
          <p:cNvSpPr txBox="1"/>
          <p:nvPr/>
        </p:nvSpPr>
        <p:spPr>
          <a:xfrm>
            <a:off x="1028700" y="895350"/>
            <a:ext cx="16230600" cy="981710"/>
          </a:xfrm>
          <a:prstGeom prst="rect">
            <a:avLst/>
          </a:prstGeom>
        </p:spPr>
        <p:txBody>
          <a:bodyPr lIns="0" tIns="0" rIns="0" bIns="0" rtlCol="0" anchor="t">
            <a:spAutoFit/>
          </a:bodyPr>
          <a:lstStyle/>
          <a:p>
            <a:pPr algn="l">
              <a:lnSpc>
                <a:spcPts val="7840"/>
              </a:lnSpc>
            </a:pPr>
            <a:r>
              <a:rPr lang="en-US" sz="5600">
                <a:solidFill>
                  <a:srgbClr val="FFFFFF"/>
                </a:solidFill>
                <a:latin typeface="Bobby Jones"/>
                <a:ea typeface="Bobby Jones"/>
                <a:cs typeface="Bobby Jones"/>
                <a:sym typeface="Bobby Jones"/>
              </a:rPr>
              <a:t>What do you think about this statement?</a:t>
            </a:r>
          </a:p>
        </p:txBody>
      </p:sp>
      <p:sp>
        <p:nvSpPr>
          <p:cNvPr id="9" name="TextBox 9"/>
          <p:cNvSpPr txBox="1"/>
          <p:nvPr/>
        </p:nvSpPr>
        <p:spPr>
          <a:xfrm>
            <a:off x="1028700" y="9220200"/>
            <a:ext cx="9087934" cy="306705"/>
          </a:xfrm>
          <a:prstGeom prst="rect">
            <a:avLst/>
          </a:prstGeom>
        </p:spPr>
        <p:txBody>
          <a:bodyPr lIns="0" tIns="0" rIns="0" bIns="0" rtlCol="0" anchor="t">
            <a:spAutoFit/>
          </a:bodyPr>
          <a:lstStyle/>
          <a:p>
            <a:pPr algn="l">
              <a:lnSpc>
                <a:spcPts val="2520"/>
              </a:lnSpc>
            </a:pPr>
            <a:r>
              <a:rPr lang="en-US" sz="1800">
                <a:solidFill>
                  <a:srgbClr val="FFFFFF"/>
                </a:solidFill>
                <a:latin typeface="Quicksand 2 Medium"/>
                <a:ea typeface="Quicksand 2 Medium"/>
                <a:cs typeface="Quicksand 2 Medium"/>
                <a:sym typeface="Quicksand 2 Medium"/>
              </a:rPr>
              <a:t> Quote from Dominic Raab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rot="-10800000">
            <a:off x="3625970" y="5296368"/>
            <a:ext cx="725145" cy="408800"/>
          </a:xfrm>
          <a:custGeom>
            <a:avLst/>
            <a:gdLst/>
            <a:ahLst/>
            <a:cxnLst/>
            <a:rect l="l" t="t" r="r" b="b"/>
            <a:pathLst>
              <a:path w="725145" h="408800">
                <a:moveTo>
                  <a:pt x="0" y="0"/>
                </a:moveTo>
                <a:lnTo>
                  <a:pt x="725145" y="0"/>
                </a:lnTo>
                <a:lnTo>
                  <a:pt x="725145" y="408801"/>
                </a:lnTo>
                <a:lnTo>
                  <a:pt x="0" y="4088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10800000" flipH="1" flipV="1">
            <a:off x="15355440" y="7716765"/>
            <a:ext cx="725145" cy="408800"/>
          </a:xfrm>
          <a:custGeom>
            <a:avLst/>
            <a:gdLst/>
            <a:ahLst/>
            <a:cxnLst/>
            <a:rect l="l" t="t" r="r" b="b"/>
            <a:pathLst>
              <a:path w="725145" h="408800">
                <a:moveTo>
                  <a:pt x="725145" y="408801"/>
                </a:moveTo>
                <a:lnTo>
                  <a:pt x="0" y="408801"/>
                </a:lnTo>
                <a:lnTo>
                  <a:pt x="0" y="0"/>
                </a:lnTo>
                <a:lnTo>
                  <a:pt x="725145" y="0"/>
                </a:lnTo>
                <a:lnTo>
                  <a:pt x="725145" y="40880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flipH="1">
            <a:off x="8972737" y="4407296"/>
            <a:ext cx="8045002" cy="5221938"/>
          </a:xfrm>
          <a:custGeom>
            <a:avLst/>
            <a:gdLst/>
            <a:ahLst/>
            <a:cxnLst/>
            <a:rect l="l" t="t" r="r" b="b"/>
            <a:pathLst>
              <a:path w="8045002" h="5221938">
                <a:moveTo>
                  <a:pt x="8045002" y="0"/>
                </a:moveTo>
                <a:lnTo>
                  <a:pt x="0" y="0"/>
                </a:lnTo>
                <a:lnTo>
                  <a:pt x="0" y="5221938"/>
                </a:lnTo>
                <a:lnTo>
                  <a:pt x="8045002" y="5221938"/>
                </a:lnTo>
                <a:lnTo>
                  <a:pt x="804500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857362" y="2661919"/>
            <a:ext cx="8417384" cy="5463647"/>
          </a:xfrm>
          <a:custGeom>
            <a:avLst/>
            <a:gdLst/>
            <a:ahLst/>
            <a:cxnLst/>
            <a:rect l="l" t="t" r="r" b="b"/>
            <a:pathLst>
              <a:path w="8417384" h="5463647">
                <a:moveTo>
                  <a:pt x="0" y="0"/>
                </a:moveTo>
                <a:lnTo>
                  <a:pt x="8417384" y="0"/>
                </a:lnTo>
                <a:lnTo>
                  <a:pt x="8417384" y="5463647"/>
                </a:lnTo>
                <a:lnTo>
                  <a:pt x="0" y="54636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TextBox 6"/>
          <p:cNvSpPr txBox="1"/>
          <p:nvPr/>
        </p:nvSpPr>
        <p:spPr>
          <a:xfrm>
            <a:off x="1526405" y="3290475"/>
            <a:ext cx="7340747" cy="3305175"/>
          </a:xfrm>
          <a:prstGeom prst="rect">
            <a:avLst/>
          </a:prstGeom>
        </p:spPr>
        <p:txBody>
          <a:bodyPr lIns="0" tIns="0" rIns="0" bIns="0" rtlCol="0" anchor="t">
            <a:spAutoFit/>
          </a:bodyPr>
          <a:lstStyle/>
          <a:p>
            <a:pPr algn="ctr">
              <a:lnSpc>
                <a:spcPts val="8639"/>
              </a:lnSpc>
            </a:pPr>
            <a:r>
              <a:rPr lang="en-US" sz="7199" spc="-71">
                <a:solidFill>
                  <a:srgbClr val="343434"/>
                </a:solidFill>
                <a:latin typeface="Bobby Jones"/>
                <a:ea typeface="Bobby Jones"/>
                <a:cs typeface="Bobby Jones"/>
                <a:sym typeface="Bobby Jones"/>
              </a:rPr>
              <a:t>Girls are too emotional to be leaders </a:t>
            </a:r>
          </a:p>
        </p:txBody>
      </p:sp>
      <p:sp>
        <p:nvSpPr>
          <p:cNvPr id="7" name="TextBox 7"/>
          <p:cNvSpPr txBox="1"/>
          <p:nvPr/>
        </p:nvSpPr>
        <p:spPr>
          <a:xfrm>
            <a:off x="9485578" y="5128165"/>
            <a:ext cx="6744952" cy="2725420"/>
          </a:xfrm>
          <a:prstGeom prst="rect">
            <a:avLst/>
          </a:prstGeom>
        </p:spPr>
        <p:txBody>
          <a:bodyPr lIns="0" tIns="0" rIns="0" bIns="0" rtlCol="0" anchor="t">
            <a:spAutoFit/>
          </a:bodyPr>
          <a:lstStyle/>
          <a:p>
            <a:pPr algn="ctr">
              <a:lnSpc>
                <a:spcPts val="7280"/>
              </a:lnSpc>
            </a:pPr>
            <a:r>
              <a:rPr lang="en-US" sz="5200">
                <a:solidFill>
                  <a:srgbClr val="FFFFFF"/>
                </a:solidFill>
                <a:latin typeface="Quicksand 2"/>
                <a:ea typeface="Quicksand 2"/>
                <a:cs typeface="Quicksand 2"/>
                <a:sym typeface="Quicksand 2"/>
              </a:rPr>
              <a:t>How could you use one of the values you have chosen?</a:t>
            </a:r>
          </a:p>
        </p:txBody>
      </p:sp>
      <p:sp>
        <p:nvSpPr>
          <p:cNvPr id="8" name="TextBox 8"/>
          <p:cNvSpPr txBox="1"/>
          <p:nvPr/>
        </p:nvSpPr>
        <p:spPr>
          <a:xfrm>
            <a:off x="1028700" y="895350"/>
            <a:ext cx="16230600" cy="981710"/>
          </a:xfrm>
          <a:prstGeom prst="rect">
            <a:avLst/>
          </a:prstGeom>
        </p:spPr>
        <p:txBody>
          <a:bodyPr lIns="0" tIns="0" rIns="0" bIns="0" rtlCol="0" anchor="t">
            <a:spAutoFit/>
          </a:bodyPr>
          <a:lstStyle/>
          <a:p>
            <a:pPr algn="l">
              <a:lnSpc>
                <a:spcPts val="7840"/>
              </a:lnSpc>
            </a:pPr>
            <a:r>
              <a:rPr lang="en-US" sz="5600">
                <a:solidFill>
                  <a:srgbClr val="FFFFFF"/>
                </a:solidFill>
                <a:latin typeface="Bobby Jones"/>
                <a:ea typeface="Bobby Jones"/>
                <a:cs typeface="Bobby Jones"/>
                <a:sym typeface="Bobby Jones"/>
              </a:rPr>
              <a:t>What do you think about this statement?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rot="-10800000">
            <a:off x="3625970" y="5296368"/>
            <a:ext cx="725145" cy="408800"/>
          </a:xfrm>
          <a:custGeom>
            <a:avLst/>
            <a:gdLst/>
            <a:ahLst/>
            <a:cxnLst/>
            <a:rect l="l" t="t" r="r" b="b"/>
            <a:pathLst>
              <a:path w="725145" h="408800">
                <a:moveTo>
                  <a:pt x="0" y="0"/>
                </a:moveTo>
                <a:lnTo>
                  <a:pt x="725145" y="0"/>
                </a:lnTo>
                <a:lnTo>
                  <a:pt x="725145" y="408801"/>
                </a:lnTo>
                <a:lnTo>
                  <a:pt x="0" y="4088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10800000" flipH="1" flipV="1">
            <a:off x="15355440" y="7716765"/>
            <a:ext cx="725145" cy="408800"/>
          </a:xfrm>
          <a:custGeom>
            <a:avLst/>
            <a:gdLst/>
            <a:ahLst/>
            <a:cxnLst/>
            <a:rect l="l" t="t" r="r" b="b"/>
            <a:pathLst>
              <a:path w="725145" h="408800">
                <a:moveTo>
                  <a:pt x="725145" y="408801"/>
                </a:moveTo>
                <a:lnTo>
                  <a:pt x="0" y="408801"/>
                </a:lnTo>
                <a:lnTo>
                  <a:pt x="0" y="0"/>
                </a:lnTo>
                <a:lnTo>
                  <a:pt x="725145" y="0"/>
                </a:lnTo>
                <a:lnTo>
                  <a:pt x="725145" y="40880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flipH="1">
            <a:off x="8972737" y="4407296"/>
            <a:ext cx="8045002" cy="5221938"/>
          </a:xfrm>
          <a:custGeom>
            <a:avLst/>
            <a:gdLst/>
            <a:ahLst/>
            <a:cxnLst/>
            <a:rect l="l" t="t" r="r" b="b"/>
            <a:pathLst>
              <a:path w="8045002" h="5221938">
                <a:moveTo>
                  <a:pt x="8045002" y="0"/>
                </a:moveTo>
                <a:lnTo>
                  <a:pt x="0" y="0"/>
                </a:lnTo>
                <a:lnTo>
                  <a:pt x="0" y="5221938"/>
                </a:lnTo>
                <a:lnTo>
                  <a:pt x="8045002" y="5221938"/>
                </a:lnTo>
                <a:lnTo>
                  <a:pt x="804500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857362" y="2661919"/>
            <a:ext cx="8417384" cy="5463647"/>
          </a:xfrm>
          <a:custGeom>
            <a:avLst/>
            <a:gdLst/>
            <a:ahLst/>
            <a:cxnLst/>
            <a:rect l="l" t="t" r="r" b="b"/>
            <a:pathLst>
              <a:path w="8417384" h="5463647">
                <a:moveTo>
                  <a:pt x="0" y="0"/>
                </a:moveTo>
                <a:lnTo>
                  <a:pt x="8417384" y="0"/>
                </a:lnTo>
                <a:lnTo>
                  <a:pt x="8417384" y="5463647"/>
                </a:lnTo>
                <a:lnTo>
                  <a:pt x="0" y="54636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TextBox 6"/>
          <p:cNvSpPr txBox="1"/>
          <p:nvPr/>
        </p:nvSpPr>
        <p:spPr>
          <a:xfrm>
            <a:off x="1963829" y="3838162"/>
            <a:ext cx="6204451" cy="2209800"/>
          </a:xfrm>
          <a:prstGeom prst="rect">
            <a:avLst/>
          </a:prstGeom>
        </p:spPr>
        <p:txBody>
          <a:bodyPr lIns="0" tIns="0" rIns="0" bIns="0" rtlCol="0" anchor="t">
            <a:spAutoFit/>
          </a:bodyPr>
          <a:lstStyle/>
          <a:p>
            <a:pPr algn="ctr">
              <a:lnSpc>
                <a:spcPts val="8639"/>
              </a:lnSpc>
            </a:pPr>
            <a:r>
              <a:rPr lang="en-US" sz="7199" spc="-71">
                <a:solidFill>
                  <a:srgbClr val="343434"/>
                </a:solidFill>
                <a:latin typeface="Bobby Jones"/>
                <a:ea typeface="Bobby Jones"/>
                <a:cs typeface="Bobby Jones"/>
                <a:sym typeface="Bobby Jones"/>
              </a:rPr>
              <a:t>He throws like a girl</a:t>
            </a:r>
          </a:p>
        </p:txBody>
      </p:sp>
      <p:sp>
        <p:nvSpPr>
          <p:cNvPr id="7" name="TextBox 7"/>
          <p:cNvSpPr txBox="1"/>
          <p:nvPr/>
        </p:nvSpPr>
        <p:spPr>
          <a:xfrm>
            <a:off x="9485578" y="5128165"/>
            <a:ext cx="6744952" cy="2725420"/>
          </a:xfrm>
          <a:prstGeom prst="rect">
            <a:avLst/>
          </a:prstGeom>
        </p:spPr>
        <p:txBody>
          <a:bodyPr lIns="0" tIns="0" rIns="0" bIns="0" rtlCol="0" anchor="t">
            <a:spAutoFit/>
          </a:bodyPr>
          <a:lstStyle/>
          <a:p>
            <a:pPr algn="ctr">
              <a:lnSpc>
                <a:spcPts val="7280"/>
              </a:lnSpc>
            </a:pPr>
            <a:r>
              <a:rPr lang="en-US" sz="5200">
                <a:solidFill>
                  <a:srgbClr val="FFFFFF"/>
                </a:solidFill>
                <a:latin typeface="Quicksand 2"/>
                <a:ea typeface="Quicksand 2"/>
                <a:cs typeface="Quicksand 2"/>
                <a:sym typeface="Quicksand 2"/>
              </a:rPr>
              <a:t>How could you use one of the values you have chosen?</a:t>
            </a:r>
          </a:p>
        </p:txBody>
      </p:sp>
      <p:sp>
        <p:nvSpPr>
          <p:cNvPr id="8" name="TextBox 8"/>
          <p:cNvSpPr txBox="1"/>
          <p:nvPr/>
        </p:nvSpPr>
        <p:spPr>
          <a:xfrm>
            <a:off x="1028700" y="895350"/>
            <a:ext cx="16230600" cy="981710"/>
          </a:xfrm>
          <a:prstGeom prst="rect">
            <a:avLst/>
          </a:prstGeom>
        </p:spPr>
        <p:txBody>
          <a:bodyPr lIns="0" tIns="0" rIns="0" bIns="0" rtlCol="0" anchor="t">
            <a:spAutoFit/>
          </a:bodyPr>
          <a:lstStyle/>
          <a:p>
            <a:pPr algn="l">
              <a:lnSpc>
                <a:spcPts val="7840"/>
              </a:lnSpc>
            </a:pPr>
            <a:r>
              <a:rPr lang="en-US" sz="5600">
                <a:solidFill>
                  <a:srgbClr val="FFFFFF"/>
                </a:solidFill>
                <a:latin typeface="Bobby Jones"/>
                <a:ea typeface="Bobby Jones"/>
                <a:cs typeface="Bobby Jones"/>
                <a:sym typeface="Bobby Jones"/>
              </a:rPr>
              <a:t>What do you think about this statement?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0088" y="0"/>
            <a:ext cx="5657850" cy="10287000"/>
            <a:chOff x="0" y="0"/>
            <a:chExt cx="1913890" cy="3479800"/>
          </a:xfrm>
        </p:grpSpPr>
        <p:sp>
          <p:nvSpPr>
            <p:cNvPr id="3" name="Freeform 3"/>
            <p:cNvSpPr/>
            <p:nvPr/>
          </p:nvSpPr>
          <p:spPr>
            <a:xfrm>
              <a:off x="0" y="0"/>
              <a:ext cx="1913890" cy="3479800"/>
            </a:xfrm>
            <a:custGeom>
              <a:avLst/>
              <a:gdLst/>
              <a:ahLst/>
              <a:cxnLst/>
              <a:rect l="l" t="t" r="r" b="b"/>
              <a:pathLst>
                <a:path w="1913890" h="3479800">
                  <a:moveTo>
                    <a:pt x="0" y="0"/>
                  </a:moveTo>
                  <a:lnTo>
                    <a:pt x="1913890" y="0"/>
                  </a:lnTo>
                  <a:lnTo>
                    <a:pt x="1913890" y="3479800"/>
                  </a:lnTo>
                  <a:lnTo>
                    <a:pt x="0" y="3479800"/>
                  </a:lnTo>
                  <a:close/>
                </a:path>
              </a:pathLst>
            </a:custGeom>
            <a:solidFill>
              <a:srgbClr val="660087"/>
            </a:solidFill>
          </p:spPr>
          <p:txBody>
            <a:bodyPr/>
            <a:lstStyle/>
            <a:p>
              <a:endParaRPr lang="en-GB"/>
            </a:p>
          </p:txBody>
        </p:sp>
      </p:grpSp>
      <p:sp>
        <p:nvSpPr>
          <p:cNvPr id="4" name="TextBox 4"/>
          <p:cNvSpPr txBox="1"/>
          <p:nvPr/>
        </p:nvSpPr>
        <p:spPr>
          <a:xfrm>
            <a:off x="1028700" y="2011506"/>
            <a:ext cx="11044336" cy="7162800"/>
          </a:xfrm>
          <a:prstGeom prst="rect">
            <a:avLst/>
          </a:prstGeom>
        </p:spPr>
        <p:txBody>
          <a:bodyPr lIns="0" tIns="0" rIns="0" bIns="0" rtlCol="0" anchor="t">
            <a:spAutoFit/>
          </a:bodyPr>
          <a:lstStyle/>
          <a:p>
            <a:pPr marL="863599" lvl="1" indent="-431800" algn="l">
              <a:lnSpc>
                <a:spcPts val="7199"/>
              </a:lnSpc>
              <a:buFont typeface="Arial"/>
              <a:buChar char="•"/>
            </a:pPr>
            <a:r>
              <a:rPr lang="en-US" sz="3999">
                <a:solidFill>
                  <a:srgbClr val="000000"/>
                </a:solidFill>
                <a:latin typeface="Quicksand 1 Medium"/>
                <a:ea typeface="Quicksand 1 Medium"/>
                <a:cs typeface="Quicksand 1 Medium"/>
                <a:sym typeface="Quicksand 1 Medium"/>
              </a:rPr>
              <a:t>Values</a:t>
            </a:r>
          </a:p>
          <a:p>
            <a:pPr marL="863599" lvl="1" indent="-431800" algn="l">
              <a:lnSpc>
                <a:spcPts val="7199"/>
              </a:lnSpc>
              <a:buFont typeface="Arial"/>
              <a:buChar char="•"/>
            </a:pPr>
            <a:r>
              <a:rPr lang="en-US" sz="3999">
                <a:solidFill>
                  <a:srgbClr val="000000"/>
                </a:solidFill>
                <a:latin typeface="Quicksand 1 Medium"/>
                <a:ea typeface="Quicksand 1 Medium"/>
                <a:cs typeface="Quicksand 1 Medium"/>
                <a:sym typeface="Quicksand 1 Medium"/>
              </a:rPr>
              <a:t>Patriarchy </a:t>
            </a:r>
          </a:p>
          <a:p>
            <a:pPr marL="863599" lvl="1" indent="-431800" algn="l">
              <a:lnSpc>
                <a:spcPts val="7199"/>
              </a:lnSpc>
              <a:buFont typeface="Arial"/>
              <a:buChar char="•"/>
            </a:pPr>
            <a:r>
              <a:rPr lang="en-US" sz="3999">
                <a:solidFill>
                  <a:srgbClr val="000000"/>
                </a:solidFill>
                <a:latin typeface="Quicksand 1 Medium"/>
                <a:ea typeface="Quicksand 1 Medium"/>
                <a:cs typeface="Quicksand 1 Medium"/>
                <a:sym typeface="Quicksand 1 Medium"/>
              </a:rPr>
              <a:t>Misogyny </a:t>
            </a:r>
          </a:p>
          <a:p>
            <a:pPr marL="863599" lvl="1" indent="-431800" algn="l">
              <a:lnSpc>
                <a:spcPts val="7199"/>
              </a:lnSpc>
              <a:buFont typeface="Arial"/>
              <a:buChar char="•"/>
            </a:pPr>
            <a:r>
              <a:rPr lang="en-US" sz="3999">
                <a:solidFill>
                  <a:srgbClr val="000000"/>
                </a:solidFill>
                <a:latin typeface="Quicksand 1 Medium"/>
                <a:ea typeface="Quicksand 1 Medium"/>
                <a:cs typeface="Quicksand 1 Medium"/>
                <a:sym typeface="Quicksand 1 Medium"/>
              </a:rPr>
              <a:t>Group activity - let’s bring out values back </a:t>
            </a:r>
          </a:p>
          <a:p>
            <a:pPr marL="863599" lvl="1" indent="-431800" algn="l">
              <a:lnSpc>
                <a:spcPts val="7199"/>
              </a:lnSpc>
              <a:buFont typeface="Arial"/>
              <a:buChar char="•"/>
            </a:pPr>
            <a:r>
              <a:rPr lang="en-US" sz="3999">
                <a:solidFill>
                  <a:srgbClr val="000000"/>
                </a:solidFill>
                <a:latin typeface="Quicksand 1 Medium"/>
                <a:ea typeface="Quicksand 1 Medium"/>
                <a:cs typeface="Quicksand 1 Medium"/>
                <a:sym typeface="Quicksand 1 Medium"/>
              </a:rPr>
              <a:t>Misogyny - a hate crime?</a:t>
            </a:r>
          </a:p>
          <a:p>
            <a:pPr marL="863599" lvl="1" indent="-431800" algn="l">
              <a:lnSpc>
                <a:spcPts val="7199"/>
              </a:lnSpc>
              <a:buFont typeface="Arial"/>
              <a:buChar char="•"/>
            </a:pPr>
            <a:r>
              <a:rPr lang="en-US" sz="3999">
                <a:solidFill>
                  <a:srgbClr val="000000"/>
                </a:solidFill>
                <a:latin typeface="Quicksand 1 Medium"/>
                <a:ea typeface="Quicksand 1 Medium"/>
                <a:cs typeface="Quicksand 1 Medium"/>
                <a:sym typeface="Quicksand 1 Medium"/>
              </a:rPr>
              <a:t>Positive role models</a:t>
            </a:r>
          </a:p>
          <a:p>
            <a:pPr marL="863599" lvl="1" indent="-431800" algn="l">
              <a:lnSpc>
                <a:spcPts val="7199"/>
              </a:lnSpc>
              <a:buFont typeface="Arial"/>
              <a:buChar char="•"/>
            </a:pPr>
            <a:r>
              <a:rPr lang="en-US" sz="3999">
                <a:solidFill>
                  <a:srgbClr val="000000"/>
                </a:solidFill>
                <a:latin typeface="Quicksand 1 Medium"/>
                <a:ea typeface="Quicksand 1 Medium"/>
                <a:cs typeface="Quicksand 1 Medium"/>
                <a:sym typeface="Quicksand 1 Medium"/>
              </a:rPr>
              <a:t>She is SOMEONE</a:t>
            </a:r>
          </a:p>
          <a:p>
            <a:pPr marL="863599" lvl="1" indent="-431800" algn="l">
              <a:lnSpc>
                <a:spcPts val="7199"/>
              </a:lnSpc>
              <a:buFont typeface="Arial"/>
              <a:buChar char="•"/>
            </a:pPr>
            <a:r>
              <a:rPr lang="en-US" sz="3999">
                <a:solidFill>
                  <a:srgbClr val="000000"/>
                </a:solidFill>
                <a:latin typeface="Quicksand 1 Medium"/>
                <a:ea typeface="Quicksand 1 Medium"/>
                <a:cs typeface="Quicksand 1 Medium"/>
                <a:sym typeface="Quicksand 1 Medium"/>
              </a:rPr>
              <a:t>A pledge</a:t>
            </a:r>
          </a:p>
        </p:txBody>
      </p:sp>
      <p:sp>
        <p:nvSpPr>
          <p:cNvPr id="5" name="TextBox 5"/>
          <p:cNvSpPr txBox="1"/>
          <p:nvPr/>
        </p:nvSpPr>
        <p:spPr>
          <a:xfrm>
            <a:off x="12602858" y="4315371"/>
            <a:ext cx="5685142" cy="2175193"/>
          </a:xfrm>
          <a:prstGeom prst="rect">
            <a:avLst/>
          </a:prstGeom>
        </p:spPr>
        <p:txBody>
          <a:bodyPr lIns="0" tIns="0" rIns="0" bIns="0" rtlCol="0" anchor="t">
            <a:spAutoFit/>
          </a:bodyPr>
          <a:lstStyle/>
          <a:p>
            <a:pPr algn="ctr">
              <a:lnSpc>
                <a:spcPts val="8687"/>
              </a:lnSpc>
            </a:pPr>
            <a:r>
              <a:rPr lang="en-US" sz="6949">
                <a:solidFill>
                  <a:srgbClr val="F2F3F5"/>
                </a:solidFill>
                <a:latin typeface="Quicksand 1 Medium"/>
                <a:ea typeface="Quicksand 1 Medium"/>
                <a:cs typeface="Quicksand 1 Medium"/>
                <a:sym typeface="Quicksand 1 Medium"/>
              </a:rPr>
              <a:t>Trigger warning</a:t>
            </a:r>
          </a:p>
        </p:txBody>
      </p:sp>
      <p:sp>
        <p:nvSpPr>
          <p:cNvPr id="6" name="TextBox 6"/>
          <p:cNvSpPr txBox="1"/>
          <p:nvPr/>
        </p:nvSpPr>
        <p:spPr>
          <a:xfrm>
            <a:off x="13399333" y="6744866"/>
            <a:ext cx="4339360" cy="1531620"/>
          </a:xfrm>
          <a:prstGeom prst="rect">
            <a:avLst/>
          </a:prstGeom>
        </p:spPr>
        <p:txBody>
          <a:bodyPr lIns="0" tIns="0" rIns="0" bIns="0" rtlCol="0" anchor="t">
            <a:spAutoFit/>
          </a:bodyPr>
          <a:lstStyle/>
          <a:p>
            <a:pPr algn="ctr">
              <a:lnSpc>
                <a:spcPts val="4095"/>
              </a:lnSpc>
            </a:pPr>
            <a:r>
              <a:rPr lang="en-US" sz="3150">
                <a:solidFill>
                  <a:srgbClr val="F2F3F5"/>
                </a:solidFill>
                <a:latin typeface="Quicksand 1 Medium"/>
                <a:ea typeface="Quicksand 1 Medium"/>
                <a:cs typeface="Quicksand 1 Medium"/>
                <a:sym typeface="Quicksand 1 Medium"/>
              </a:rPr>
              <a:t>Some content in this training might be triggering</a:t>
            </a:r>
          </a:p>
        </p:txBody>
      </p:sp>
      <p:sp>
        <p:nvSpPr>
          <p:cNvPr id="7" name="TextBox 7"/>
          <p:cNvSpPr txBox="1"/>
          <p:nvPr/>
        </p:nvSpPr>
        <p:spPr>
          <a:xfrm>
            <a:off x="1028700" y="565006"/>
            <a:ext cx="16230600" cy="981710"/>
          </a:xfrm>
          <a:prstGeom prst="rect">
            <a:avLst/>
          </a:prstGeom>
        </p:spPr>
        <p:txBody>
          <a:bodyPr lIns="0" tIns="0" rIns="0" bIns="0" rtlCol="0" anchor="t">
            <a:spAutoFit/>
          </a:bodyPr>
          <a:lstStyle/>
          <a:p>
            <a:pPr algn="l">
              <a:lnSpc>
                <a:spcPts val="7840"/>
              </a:lnSpc>
            </a:pPr>
            <a:r>
              <a:rPr lang="en-US" sz="5600">
                <a:solidFill>
                  <a:srgbClr val="343434"/>
                </a:solidFill>
                <a:latin typeface="Bobby Jones"/>
                <a:ea typeface="Bobby Jones"/>
                <a:cs typeface="Bobby Jones"/>
                <a:sym typeface="Bobby Jones"/>
              </a:rPr>
              <a:t>Overview of the workshop</a:t>
            </a:r>
          </a:p>
        </p:txBody>
      </p:sp>
      <p:sp>
        <p:nvSpPr>
          <p:cNvPr id="8" name="Freeform 8"/>
          <p:cNvSpPr/>
          <p:nvPr/>
        </p:nvSpPr>
        <p:spPr>
          <a:xfrm>
            <a:off x="15022710" y="1358832"/>
            <a:ext cx="1092606" cy="2443233"/>
          </a:xfrm>
          <a:custGeom>
            <a:avLst/>
            <a:gdLst/>
            <a:ahLst/>
            <a:cxnLst/>
            <a:rect l="l" t="t" r="r" b="b"/>
            <a:pathLst>
              <a:path w="1092606" h="2443233">
                <a:moveTo>
                  <a:pt x="0" y="0"/>
                </a:moveTo>
                <a:lnTo>
                  <a:pt x="1092606" y="0"/>
                </a:lnTo>
                <a:lnTo>
                  <a:pt x="1092606" y="2443233"/>
                </a:lnTo>
                <a:lnTo>
                  <a:pt x="0" y="244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rot="-10800000">
            <a:off x="3625970" y="5296368"/>
            <a:ext cx="725145" cy="408800"/>
          </a:xfrm>
          <a:custGeom>
            <a:avLst/>
            <a:gdLst/>
            <a:ahLst/>
            <a:cxnLst/>
            <a:rect l="l" t="t" r="r" b="b"/>
            <a:pathLst>
              <a:path w="725145" h="408800">
                <a:moveTo>
                  <a:pt x="0" y="0"/>
                </a:moveTo>
                <a:lnTo>
                  <a:pt x="725145" y="0"/>
                </a:lnTo>
                <a:lnTo>
                  <a:pt x="725145" y="408801"/>
                </a:lnTo>
                <a:lnTo>
                  <a:pt x="0" y="4088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10800000" flipH="1" flipV="1">
            <a:off x="15355440" y="7716765"/>
            <a:ext cx="725145" cy="408800"/>
          </a:xfrm>
          <a:custGeom>
            <a:avLst/>
            <a:gdLst/>
            <a:ahLst/>
            <a:cxnLst/>
            <a:rect l="l" t="t" r="r" b="b"/>
            <a:pathLst>
              <a:path w="725145" h="408800">
                <a:moveTo>
                  <a:pt x="725145" y="408801"/>
                </a:moveTo>
                <a:lnTo>
                  <a:pt x="0" y="408801"/>
                </a:lnTo>
                <a:lnTo>
                  <a:pt x="0" y="0"/>
                </a:lnTo>
                <a:lnTo>
                  <a:pt x="725145" y="0"/>
                </a:lnTo>
                <a:lnTo>
                  <a:pt x="725145" y="40880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flipH="1">
            <a:off x="8972737" y="4407296"/>
            <a:ext cx="8045002" cy="5221938"/>
          </a:xfrm>
          <a:custGeom>
            <a:avLst/>
            <a:gdLst/>
            <a:ahLst/>
            <a:cxnLst/>
            <a:rect l="l" t="t" r="r" b="b"/>
            <a:pathLst>
              <a:path w="8045002" h="5221938">
                <a:moveTo>
                  <a:pt x="8045002" y="0"/>
                </a:moveTo>
                <a:lnTo>
                  <a:pt x="0" y="0"/>
                </a:lnTo>
                <a:lnTo>
                  <a:pt x="0" y="5221938"/>
                </a:lnTo>
                <a:lnTo>
                  <a:pt x="8045002" y="5221938"/>
                </a:lnTo>
                <a:lnTo>
                  <a:pt x="804500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857362" y="2661919"/>
            <a:ext cx="8417384" cy="5463647"/>
          </a:xfrm>
          <a:custGeom>
            <a:avLst/>
            <a:gdLst/>
            <a:ahLst/>
            <a:cxnLst/>
            <a:rect l="l" t="t" r="r" b="b"/>
            <a:pathLst>
              <a:path w="8417384" h="5463647">
                <a:moveTo>
                  <a:pt x="0" y="0"/>
                </a:moveTo>
                <a:lnTo>
                  <a:pt x="8417384" y="0"/>
                </a:lnTo>
                <a:lnTo>
                  <a:pt x="8417384" y="5463647"/>
                </a:lnTo>
                <a:lnTo>
                  <a:pt x="0" y="54636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TextBox 6"/>
          <p:cNvSpPr txBox="1"/>
          <p:nvPr/>
        </p:nvSpPr>
        <p:spPr>
          <a:xfrm>
            <a:off x="1963829" y="3838162"/>
            <a:ext cx="6204451" cy="2209800"/>
          </a:xfrm>
          <a:prstGeom prst="rect">
            <a:avLst/>
          </a:prstGeom>
        </p:spPr>
        <p:txBody>
          <a:bodyPr lIns="0" tIns="0" rIns="0" bIns="0" rtlCol="0" anchor="t">
            <a:spAutoFit/>
          </a:bodyPr>
          <a:lstStyle/>
          <a:p>
            <a:pPr algn="ctr">
              <a:lnSpc>
                <a:spcPts val="8639"/>
              </a:lnSpc>
            </a:pPr>
            <a:r>
              <a:rPr lang="en-US" sz="7199" spc="-71">
                <a:solidFill>
                  <a:srgbClr val="343434"/>
                </a:solidFill>
                <a:latin typeface="Bobby Jones"/>
                <a:ea typeface="Bobby Jones"/>
                <a:cs typeface="Bobby Jones"/>
                <a:sym typeface="Bobby Jones"/>
              </a:rPr>
              <a:t>He throws like a girl</a:t>
            </a:r>
          </a:p>
        </p:txBody>
      </p:sp>
      <p:sp>
        <p:nvSpPr>
          <p:cNvPr id="7" name="TextBox 7"/>
          <p:cNvSpPr txBox="1"/>
          <p:nvPr/>
        </p:nvSpPr>
        <p:spPr>
          <a:xfrm>
            <a:off x="9485578" y="5128165"/>
            <a:ext cx="6744952" cy="2725420"/>
          </a:xfrm>
          <a:prstGeom prst="rect">
            <a:avLst/>
          </a:prstGeom>
        </p:spPr>
        <p:txBody>
          <a:bodyPr lIns="0" tIns="0" rIns="0" bIns="0" rtlCol="0" anchor="t">
            <a:spAutoFit/>
          </a:bodyPr>
          <a:lstStyle/>
          <a:p>
            <a:pPr algn="ctr">
              <a:lnSpc>
                <a:spcPts val="7280"/>
              </a:lnSpc>
            </a:pPr>
            <a:r>
              <a:rPr lang="en-US" sz="5200">
                <a:solidFill>
                  <a:srgbClr val="FFFFFF"/>
                </a:solidFill>
                <a:latin typeface="Quicksand 2"/>
                <a:ea typeface="Quicksand 2"/>
                <a:cs typeface="Quicksand 2"/>
                <a:sym typeface="Quicksand 2"/>
              </a:rPr>
              <a:t>How could you use one of the values you have chosen?</a:t>
            </a:r>
          </a:p>
        </p:txBody>
      </p:sp>
      <p:sp>
        <p:nvSpPr>
          <p:cNvPr id="8" name="TextBox 8"/>
          <p:cNvSpPr txBox="1"/>
          <p:nvPr/>
        </p:nvSpPr>
        <p:spPr>
          <a:xfrm>
            <a:off x="1028700" y="895350"/>
            <a:ext cx="16230600" cy="981710"/>
          </a:xfrm>
          <a:prstGeom prst="rect">
            <a:avLst/>
          </a:prstGeom>
        </p:spPr>
        <p:txBody>
          <a:bodyPr lIns="0" tIns="0" rIns="0" bIns="0" rtlCol="0" anchor="t">
            <a:spAutoFit/>
          </a:bodyPr>
          <a:lstStyle/>
          <a:p>
            <a:pPr algn="l">
              <a:lnSpc>
                <a:spcPts val="7840"/>
              </a:lnSpc>
            </a:pPr>
            <a:r>
              <a:rPr lang="en-US" sz="5600">
                <a:solidFill>
                  <a:srgbClr val="FFFFFF"/>
                </a:solidFill>
                <a:latin typeface="Bobby Jones"/>
                <a:ea typeface="Bobby Jones"/>
                <a:cs typeface="Bobby Jones"/>
                <a:sym typeface="Bobby Jones"/>
              </a:rPr>
              <a:t>What do you think about this statement?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771403" y="3019425"/>
            <a:ext cx="14346619" cy="4219575"/>
          </a:xfrm>
          <a:prstGeom prst="rect">
            <a:avLst/>
          </a:prstGeom>
        </p:spPr>
        <p:txBody>
          <a:bodyPr lIns="0" tIns="0" rIns="0" bIns="0" rtlCol="0" anchor="t">
            <a:spAutoFit/>
          </a:bodyPr>
          <a:lstStyle/>
          <a:p>
            <a:pPr algn="l">
              <a:lnSpc>
                <a:spcPts val="16560"/>
              </a:lnSpc>
            </a:pPr>
            <a:r>
              <a:rPr lang="en-US" sz="13800">
                <a:solidFill>
                  <a:srgbClr val="FFFFFF"/>
                </a:solidFill>
                <a:latin typeface="Bobby Jones"/>
                <a:ea typeface="Bobby Jones"/>
                <a:cs typeface="Bobby Jones"/>
                <a:sym typeface="Bobby Jones"/>
              </a:rPr>
              <a:t>misogyny: </a:t>
            </a:r>
          </a:p>
          <a:p>
            <a:pPr algn="l">
              <a:lnSpc>
                <a:spcPts val="16560"/>
              </a:lnSpc>
            </a:pPr>
            <a:r>
              <a:rPr lang="en-US" sz="13800">
                <a:solidFill>
                  <a:srgbClr val="FFFFFF"/>
                </a:solidFill>
                <a:latin typeface="Bobby Jones"/>
                <a:ea typeface="Bobby Jones"/>
                <a:cs typeface="Bobby Jones"/>
                <a:sym typeface="Bobby Jones"/>
              </a:rPr>
              <a:t>a hate crime?</a:t>
            </a:r>
          </a:p>
        </p:txBody>
      </p:sp>
      <p:grpSp>
        <p:nvGrpSpPr>
          <p:cNvPr id="3" name="Group 3"/>
          <p:cNvGrpSpPr/>
          <p:nvPr/>
        </p:nvGrpSpPr>
        <p:grpSpPr>
          <a:xfrm>
            <a:off x="11369704" y="0"/>
            <a:ext cx="6918296" cy="10287000"/>
            <a:chOff x="0" y="0"/>
            <a:chExt cx="9224395" cy="13716000"/>
          </a:xfrm>
        </p:grpSpPr>
        <p:grpSp>
          <p:nvGrpSpPr>
            <p:cNvPr id="4" name="Group 4"/>
            <p:cNvGrpSpPr/>
            <p:nvPr/>
          </p:nvGrpSpPr>
          <p:grpSpPr>
            <a:xfrm>
              <a:off x="1827179" y="0"/>
              <a:ext cx="7397216" cy="13716000"/>
              <a:chOff x="0" y="0"/>
              <a:chExt cx="1876701" cy="3479800"/>
            </a:xfrm>
          </p:grpSpPr>
          <p:sp>
            <p:nvSpPr>
              <p:cNvPr id="5" name="Freeform 5"/>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6" name="Freeform 6"/>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7" name="Freeform 7"/>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8" name="Freeform 8"/>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526098"/>
            <a:ext cx="10628560" cy="929005"/>
          </a:xfrm>
          <a:prstGeom prst="rect">
            <a:avLst/>
          </a:prstGeom>
        </p:spPr>
        <p:txBody>
          <a:bodyPr lIns="0" tIns="0" rIns="0" bIns="0" rtlCol="0" anchor="t">
            <a:spAutoFit/>
          </a:bodyPr>
          <a:lstStyle/>
          <a:p>
            <a:pPr algn="l">
              <a:lnSpc>
                <a:spcPts val="7280"/>
              </a:lnSpc>
            </a:pPr>
            <a:r>
              <a:rPr lang="en-US" sz="5600">
                <a:solidFill>
                  <a:srgbClr val="F2F3F5"/>
                </a:solidFill>
                <a:latin typeface="Bobby Jones"/>
                <a:ea typeface="Bobby Jones"/>
                <a:cs typeface="Bobby Jones"/>
                <a:sym typeface="Bobby Jones"/>
              </a:rPr>
              <a:t>WHY MISOGYNY IS A HATE CRIME </a:t>
            </a:r>
          </a:p>
        </p:txBody>
      </p:sp>
      <p:pic>
        <p:nvPicPr>
          <p:cNvPr id="5" name="Picture 4" descr="A person with her hands out&#10;&#10;Description automatically generated">
            <a:hlinkClick r:id="rId2"/>
            <a:extLst>
              <a:ext uri="{FF2B5EF4-FFF2-40B4-BE49-F238E27FC236}">
                <a16:creationId xmlns:a16="http://schemas.microsoft.com/office/drawing/2014/main" id="{029283BE-4440-52F4-FB63-5C3F7BB74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560" y="1790700"/>
            <a:ext cx="13602879" cy="768162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19300"/>
            <a:ext cx="16230600" cy="5474960"/>
          </a:xfrm>
          <a:prstGeom prst="rect">
            <a:avLst/>
          </a:prstGeom>
        </p:spPr>
        <p:txBody>
          <a:bodyPr lIns="0" tIns="0" rIns="0" bIns="0" rtlCol="0" anchor="t">
            <a:spAutoFit/>
          </a:bodyPr>
          <a:lstStyle/>
          <a:p>
            <a:pPr algn="l">
              <a:lnSpc>
                <a:spcPts val="3919"/>
              </a:lnSpc>
              <a:spcBef>
                <a:spcPct val="0"/>
              </a:spcBef>
            </a:pPr>
            <a:r>
              <a:rPr lang="en-US" sz="3200" dirty="0">
                <a:solidFill>
                  <a:srgbClr val="000000"/>
                </a:solidFill>
                <a:latin typeface="Quicksand 1 Medium"/>
                <a:ea typeface="Quicksand 1 Medium"/>
                <a:cs typeface="Quicksand 1 Medium"/>
                <a:sym typeface="Quicksand 1 Medium"/>
              </a:rPr>
              <a:t>A hate crime refers to criminal offences which are motivated by prejudice against elements of a person’s identity. </a:t>
            </a:r>
          </a:p>
          <a:p>
            <a:pPr algn="l">
              <a:lnSpc>
                <a:spcPts val="3919"/>
              </a:lnSpc>
              <a:spcBef>
                <a:spcPct val="0"/>
              </a:spcBef>
            </a:pPr>
            <a:endParaRPr lang="en-US" sz="3200" dirty="0">
              <a:solidFill>
                <a:srgbClr val="000000"/>
              </a:solidFill>
              <a:latin typeface="Quicksand 1 Medium"/>
              <a:ea typeface="Quicksand 1 Medium"/>
              <a:cs typeface="Quicksand 1 Medium"/>
              <a:sym typeface="Quicksand 1 Medium"/>
            </a:endParaRPr>
          </a:p>
          <a:p>
            <a:pPr algn="l">
              <a:lnSpc>
                <a:spcPts val="3919"/>
              </a:lnSpc>
              <a:spcBef>
                <a:spcPct val="0"/>
              </a:spcBef>
            </a:pPr>
            <a:r>
              <a:rPr lang="en-US" sz="3200" dirty="0">
                <a:solidFill>
                  <a:srgbClr val="000000"/>
                </a:solidFill>
                <a:latin typeface="Quicksand 1 Medium"/>
                <a:ea typeface="Quicksand 1 Medium"/>
                <a:cs typeface="Quicksand 1 Medium"/>
                <a:sym typeface="Quicksand 1 Medium"/>
              </a:rPr>
              <a:t>Crimes which are categorised as such can lead to tougher or ‘enhanced’ sentencing, in recognition of the additional harm that is caused when someone is targeted for who they are.</a:t>
            </a:r>
          </a:p>
          <a:p>
            <a:pPr algn="l">
              <a:lnSpc>
                <a:spcPts val="3919"/>
              </a:lnSpc>
              <a:spcBef>
                <a:spcPct val="0"/>
              </a:spcBef>
            </a:pPr>
            <a:endParaRPr lang="en-US" sz="3200" dirty="0">
              <a:solidFill>
                <a:srgbClr val="000000"/>
              </a:solidFill>
              <a:latin typeface="Quicksand 1 Medium"/>
              <a:ea typeface="Quicksand 1 Medium"/>
              <a:cs typeface="Quicksand 1 Medium"/>
              <a:sym typeface="Quicksand 1 Medium"/>
            </a:endParaRPr>
          </a:p>
          <a:p>
            <a:pPr algn="l">
              <a:lnSpc>
                <a:spcPts val="3919"/>
              </a:lnSpc>
              <a:spcBef>
                <a:spcPct val="0"/>
              </a:spcBef>
            </a:pPr>
            <a:r>
              <a:rPr lang="en-US" sz="3200" dirty="0">
                <a:solidFill>
                  <a:srgbClr val="000000"/>
                </a:solidFill>
                <a:latin typeface="Quicksand 1 Medium"/>
                <a:ea typeface="Quicksand 1 Medium"/>
                <a:cs typeface="Quicksand 1 Medium"/>
                <a:sym typeface="Quicksand 1 Medium"/>
              </a:rPr>
              <a:t>Including misogyny within this framework would mean that the behaviours women experience every day because of their gender, whether on the street, in public spaces or online, would be recognised for the discrimination and power imbalances that underpin them. </a:t>
            </a:r>
          </a:p>
        </p:txBody>
      </p:sp>
      <p:sp>
        <p:nvSpPr>
          <p:cNvPr id="3" name="TextBox 3"/>
          <p:cNvSpPr txBox="1"/>
          <p:nvPr/>
        </p:nvSpPr>
        <p:spPr>
          <a:xfrm>
            <a:off x="1028700" y="8272145"/>
            <a:ext cx="16230600" cy="986155"/>
          </a:xfrm>
          <a:prstGeom prst="rect">
            <a:avLst/>
          </a:prstGeom>
        </p:spPr>
        <p:txBody>
          <a:bodyPr lIns="0" tIns="0" rIns="0" bIns="0" rtlCol="0" anchor="t">
            <a:spAutoFit/>
          </a:bodyPr>
          <a:lstStyle/>
          <a:p>
            <a:pPr algn="l">
              <a:lnSpc>
                <a:spcPts val="3919"/>
              </a:lnSpc>
              <a:spcBef>
                <a:spcPct val="0"/>
              </a:spcBef>
            </a:pPr>
            <a:r>
              <a:rPr lang="en-US" sz="2799">
                <a:solidFill>
                  <a:srgbClr val="000000"/>
                </a:solidFill>
                <a:latin typeface="Quicksand 1 Medium"/>
                <a:ea typeface="Quicksand 1 Medium"/>
                <a:cs typeface="Quicksand 1 Medium"/>
                <a:sym typeface="Quicksand 1 Medium"/>
              </a:rPr>
              <a:t>To report a hate crime you can call 101 if it isn't an emergency or complete an online form at: https://www.gov.uk/report-hate-crime</a:t>
            </a:r>
          </a:p>
        </p:txBody>
      </p:sp>
      <p:sp>
        <p:nvSpPr>
          <p:cNvPr id="4" name="TextBox 4"/>
          <p:cNvSpPr txBox="1"/>
          <p:nvPr/>
        </p:nvSpPr>
        <p:spPr>
          <a:xfrm>
            <a:off x="1028700" y="526098"/>
            <a:ext cx="10628560" cy="929005"/>
          </a:xfrm>
          <a:prstGeom prst="rect">
            <a:avLst/>
          </a:prstGeom>
        </p:spPr>
        <p:txBody>
          <a:bodyPr lIns="0" tIns="0" rIns="0" bIns="0" rtlCol="0" anchor="t">
            <a:spAutoFit/>
          </a:bodyPr>
          <a:lstStyle/>
          <a:p>
            <a:pPr algn="l">
              <a:lnSpc>
                <a:spcPts val="7280"/>
              </a:lnSpc>
            </a:pPr>
            <a:r>
              <a:rPr lang="en-US" sz="5600">
                <a:solidFill>
                  <a:srgbClr val="343434"/>
                </a:solidFill>
                <a:latin typeface="Bobby Jones"/>
                <a:ea typeface="Bobby Jones"/>
                <a:cs typeface="Bobby Jones"/>
                <a:sym typeface="Bobby Jones"/>
              </a:rPr>
              <a:t>misogyny: a hate crime?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506405"/>
            <a:ext cx="7731571" cy="3334607"/>
            <a:chOff x="0" y="0"/>
            <a:chExt cx="4473035" cy="1929209"/>
          </a:xfrm>
        </p:grpSpPr>
        <p:sp>
          <p:nvSpPr>
            <p:cNvPr id="3" name="Freeform 3"/>
            <p:cNvSpPr/>
            <p:nvPr/>
          </p:nvSpPr>
          <p:spPr>
            <a:xfrm>
              <a:off x="0" y="0"/>
              <a:ext cx="4473035" cy="1929209"/>
            </a:xfrm>
            <a:custGeom>
              <a:avLst/>
              <a:gdLst/>
              <a:ahLst/>
              <a:cxnLst/>
              <a:rect l="l" t="t" r="r" b="b"/>
              <a:pathLst>
                <a:path w="4473035" h="1929209">
                  <a:moveTo>
                    <a:pt x="4348575" y="1929209"/>
                  </a:moveTo>
                  <a:lnTo>
                    <a:pt x="124460" y="1929209"/>
                  </a:lnTo>
                  <a:cubicBezTo>
                    <a:pt x="55880" y="1929209"/>
                    <a:pt x="0" y="1873329"/>
                    <a:pt x="0" y="1804749"/>
                  </a:cubicBezTo>
                  <a:lnTo>
                    <a:pt x="0" y="124460"/>
                  </a:lnTo>
                  <a:cubicBezTo>
                    <a:pt x="0" y="55880"/>
                    <a:pt x="55880" y="0"/>
                    <a:pt x="124460" y="0"/>
                  </a:cubicBezTo>
                  <a:lnTo>
                    <a:pt x="4348575" y="0"/>
                  </a:lnTo>
                  <a:cubicBezTo>
                    <a:pt x="4417155" y="0"/>
                    <a:pt x="4473035" y="55880"/>
                    <a:pt x="4473035" y="124460"/>
                  </a:cubicBezTo>
                  <a:lnTo>
                    <a:pt x="4473035" y="1804749"/>
                  </a:lnTo>
                  <a:cubicBezTo>
                    <a:pt x="4473035" y="1873329"/>
                    <a:pt x="4417155" y="1929209"/>
                    <a:pt x="4348575" y="1929209"/>
                  </a:cubicBezTo>
                  <a:close/>
                </a:path>
              </a:pathLst>
            </a:custGeom>
            <a:solidFill>
              <a:srgbClr val="D8DE26"/>
            </a:solidFill>
          </p:spPr>
          <p:txBody>
            <a:bodyPr/>
            <a:lstStyle/>
            <a:p>
              <a:endParaRPr lang="en-GB"/>
            </a:p>
          </p:txBody>
        </p:sp>
      </p:grpSp>
      <p:grpSp>
        <p:nvGrpSpPr>
          <p:cNvPr id="4" name="Group 4"/>
          <p:cNvGrpSpPr/>
          <p:nvPr/>
        </p:nvGrpSpPr>
        <p:grpSpPr>
          <a:xfrm>
            <a:off x="2140518" y="6152026"/>
            <a:ext cx="5507936" cy="708757"/>
            <a:chOff x="0" y="0"/>
            <a:chExt cx="7595376" cy="977367"/>
          </a:xfrm>
        </p:grpSpPr>
        <p:sp>
          <p:nvSpPr>
            <p:cNvPr id="5" name="Freeform 5"/>
            <p:cNvSpPr/>
            <p:nvPr/>
          </p:nvSpPr>
          <p:spPr>
            <a:xfrm>
              <a:off x="0" y="0"/>
              <a:ext cx="7595376" cy="977368"/>
            </a:xfrm>
            <a:custGeom>
              <a:avLst/>
              <a:gdLst/>
              <a:ahLst/>
              <a:cxnLst/>
              <a:rect l="l" t="t" r="r" b="b"/>
              <a:pathLst>
                <a:path w="7595376" h="977368">
                  <a:moveTo>
                    <a:pt x="7470916" y="977367"/>
                  </a:moveTo>
                  <a:lnTo>
                    <a:pt x="124460" y="977367"/>
                  </a:lnTo>
                  <a:cubicBezTo>
                    <a:pt x="55880" y="977367"/>
                    <a:pt x="0" y="921487"/>
                    <a:pt x="0" y="852907"/>
                  </a:cubicBezTo>
                  <a:lnTo>
                    <a:pt x="0" y="124460"/>
                  </a:lnTo>
                  <a:cubicBezTo>
                    <a:pt x="0" y="55880"/>
                    <a:pt x="55880" y="0"/>
                    <a:pt x="124460" y="0"/>
                  </a:cubicBezTo>
                  <a:lnTo>
                    <a:pt x="7470916" y="0"/>
                  </a:lnTo>
                  <a:cubicBezTo>
                    <a:pt x="7539496" y="0"/>
                    <a:pt x="7595376" y="55880"/>
                    <a:pt x="7595376" y="124460"/>
                  </a:cubicBezTo>
                  <a:lnTo>
                    <a:pt x="7595376" y="852908"/>
                  </a:lnTo>
                  <a:cubicBezTo>
                    <a:pt x="7595376" y="921487"/>
                    <a:pt x="7539496" y="977368"/>
                    <a:pt x="7470916" y="977368"/>
                  </a:cubicBezTo>
                  <a:close/>
                </a:path>
              </a:pathLst>
            </a:custGeom>
            <a:solidFill>
              <a:srgbClr val="FFFFFF"/>
            </a:solidFill>
          </p:spPr>
          <p:txBody>
            <a:bodyPr/>
            <a:lstStyle/>
            <a:p>
              <a:endParaRPr lang="en-GB"/>
            </a:p>
          </p:txBody>
        </p:sp>
      </p:grpSp>
      <p:sp>
        <p:nvSpPr>
          <p:cNvPr id="6" name="TextBox 6"/>
          <p:cNvSpPr txBox="1"/>
          <p:nvPr/>
        </p:nvSpPr>
        <p:spPr>
          <a:xfrm>
            <a:off x="3866794" y="6200331"/>
            <a:ext cx="2055383" cy="565149"/>
          </a:xfrm>
          <a:prstGeom prst="rect">
            <a:avLst/>
          </a:prstGeom>
        </p:spPr>
        <p:txBody>
          <a:bodyPr lIns="0" tIns="0" rIns="0" bIns="0" rtlCol="0" anchor="t">
            <a:spAutoFit/>
          </a:bodyPr>
          <a:lstStyle/>
          <a:p>
            <a:pPr algn="ctr">
              <a:lnSpc>
                <a:spcPts val="4550"/>
              </a:lnSpc>
            </a:pPr>
            <a:r>
              <a:rPr lang="en-US" sz="3500">
                <a:solidFill>
                  <a:srgbClr val="343434"/>
                </a:solidFill>
                <a:latin typeface="Bobby Jones"/>
                <a:ea typeface="Bobby Jones"/>
                <a:cs typeface="Bobby Jones"/>
                <a:sym typeface="Bobby Jones"/>
              </a:rPr>
              <a:t>RELIGION</a:t>
            </a:r>
          </a:p>
        </p:txBody>
      </p:sp>
      <p:grpSp>
        <p:nvGrpSpPr>
          <p:cNvPr id="7" name="Group 7"/>
          <p:cNvGrpSpPr/>
          <p:nvPr/>
        </p:nvGrpSpPr>
        <p:grpSpPr>
          <a:xfrm>
            <a:off x="9527729" y="6506405"/>
            <a:ext cx="7731571" cy="3334607"/>
            <a:chOff x="0" y="0"/>
            <a:chExt cx="4473035" cy="1929209"/>
          </a:xfrm>
        </p:grpSpPr>
        <p:sp>
          <p:nvSpPr>
            <p:cNvPr id="8" name="Freeform 8"/>
            <p:cNvSpPr/>
            <p:nvPr/>
          </p:nvSpPr>
          <p:spPr>
            <a:xfrm>
              <a:off x="0" y="0"/>
              <a:ext cx="4473035" cy="1929209"/>
            </a:xfrm>
            <a:custGeom>
              <a:avLst/>
              <a:gdLst/>
              <a:ahLst/>
              <a:cxnLst/>
              <a:rect l="l" t="t" r="r" b="b"/>
              <a:pathLst>
                <a:path w="4473035" h="1929209">
                  <a:moveTo>
                    <a:pt x="4348575" y="1929209"/>
                  </a:moveTo>
                  <a:lnTo>
                    <a:pt x="124460" y="1929209"/>
                  </a:lnTo>
                  <a:cubicBezTo>
                    <a:pt x="55880" y="1929209"/>
                    <a:pt x="0" y="1873329"/>
                    <a:pt x="0" y="1804749"/>
                  </a:cubicBezTo>
                  <a:lnTo>
                    <a:pt x="0" y="124460"/>
                  </a:lnTo>
                  <a:cubicBezTo>
                    <a:pt x="0" y="55880"/>
                    <a:pt x="55880" y="0"/>
                    <a:pt x="124460" y="0"/>
                  </a:cubicBezTo>
                  <a:lnTo>
                    <a:pt x="4348575" y="0"/>
                  </a:lnTo>
                  <a:cubicBezTo>
                    <a:pt x="4417155" y="0"/>
                    <a:pt x="4473035" y="55880"/>
                    <a:pt x="4473035" y="124460"/>
                  </a:cubicBezTo>
                  <a:lnTo>
                    <a:pt x="4473035" y="1804749"/>
                  </a:lnTo>
                  <a:cubicBezTo>
                    <a:pt x="4473035" y="1873329"/>
                    <a:pt x="4417155" y="1929209"/>
                    <a:pt x="4348575" y="1929209"/>
                  </a:cubicBezTo>
                  <a:close/>
                </a:path>
              </a:pathLst>
            </a:custGeom>
            <a:solidFill>
              <a:srgbClr val="2D7D9E"/>
            </a:solidFill>
          </p:spPr>
          <p:txBody>
            <a:bodyPr/>
            <a:lstStyle/>
            <a:p>
              <a:endParaRPr lang="en-GB"/>
            </a:p>
          </p:txBody>
        </p:sp>
      </p:grpSp>
      <p:sp>
        <p:nvSpPr>
          <p:cNvPr id="9" name="TextBox 9"/>
          <p:cNvSpPr txBox="1"/>
          <p:nvPr/>
        </p:nvSpPr>
        <p:spPr>
          <a:xfrm>
            <a:off x="9766995" y="6993037"/>
            <a:ext cx="7253040" cy="2594610"/>
          </a:xfrm>
          <a:prstGeom prst="rect">
            <a:avLst/>
          </a:prstGeom>
        </p:spPr>
        <p:txBody>
          <a:bodyPr lIns="0" tIns="0" rIns="0" bIns="0" rtlCol="0" anchor="t">
            <a:spAutoFit/>
          </a:bodyPr>
          <a:lstStyle/>
          <a:p>
            <a:pPr algn="l">
              <a:lnSpc>
                <a:spcPts val="2940"/>
              </a:lnSpc>
              <a:spcBef>
                <a:spcPct val="0"/>
              </a:spcBef>
            </a:pPr>
            <a:r>
              <a:rPr lang="en-US" sz="2100">
                <a:solidFill>
                  <a:srgbClr val="FFFFFF"/>
                </a:solidFill>
                <a:latin typeface="Quicksand 1 Medium"/>
                <a:ea typeface="Quicksand 1 Medium"/>
                <a:cs typeface="Quicksand 1 Medium"/>
                <a:sym typeface="Quicksand 1 Medium"/>
              </a:rPr>
              <a:t>Disability Hate Crimes (DHC) are attacks against disabled people. These are often different from other hate offences in that these might be perpetrated by friends, family members or carers. This also means that disability hate crimes are less likely to be reported. Hostility against disabled people is happening in public, in the privacy of people’s homes and in care settings. </a:t>
            </a:r>
          </a:p>
        </p:txBody>
      </p:sp>
      <p:grpSp>
        <p:nvGrpSpPr>
          <p:cNvPr id="10" name="Group 10"/>
          <p:cNvGrpSpPr/>
          <p:nvPr/>
        </p:nvGrpSpPr>
        <p:grpSpPr>
          <a:xfrm>
            <a:off x="9527729" y="2100249"/>
            <a:ext cx="7731571" cy="3334607"/>
            <a:chOff x="0" y="0"/>
            <a:chExt cx="4473035" cy="1929209"/>
          </a:xfrm>
        </p:grpSpPr>
        <p:sp>
          <p:nvSpPr>
            <p:cNvPr id="11" name="Freeform 11"/>
            <p:cNvSpPr/>
            <p:nvPr/>
          </p:nvSpPr>
          <p:spPr>
            <a:xfrm>
              <a:off x="0" y="0"/>
              <a:ext cx="4473035" cy="1929209"/>
            </a:xfrm>
            <a:custGeom>
              <a:avLst/>
              <a:gdLst/>
              <a:ahLst/>
              <a:cxnLst/>
              <a:rect l="l" t="t" r="r" b="b"/>
              <a:pathLst>
                <a:path w="4473035" h="1929209">
                  <a:moveTo>
                    <a:pt x="4348575" y="1929209"/>
                  </a:moveTo>
                  <a:lnTo>
                    <a:pt x="124460" y="1929209"/>
                  </a:lnTo>
                  <a:cubicBezTo>
                    <a:pt x="55880" y="1929209"/>
                    <a:pt x="0" y="1873329"/>
                    <a:pt x="0" y="1804749"/>
                  </a:cubicBezTo>
                  <a:lnTo>
                    <a:pt x="0" y="124460"/>
                  </a:lnTo>
                  <a:cubicBezTo>
                    <a:pt x="0" y="55880"/>
                    <a:pt x="55880" y="0"/>
                    <a:pt x="124460" y="0"/>
                  </a:cubicBezTo>
                  <a:lnTo>
                    <a:pt x="4348575" y="0"/>
                  </a:lnTo>
                  <a:cubicBezTo>
                    <a:pt x="4417155" y="0"/>
                    <a:pt x="4473035" y="55880"/>
                    <a:pt x="4473035" y="124460"/>
                  </a:cubicBezTo>
                  <a:lnTo>
                    <a:pt x="4473035" y="1804749"/>
                  </a:lnTo>
                  <a:cubicBezTo>
                    <a:pt x="4473035" y="1873329"/>
                    <a:pt x="4417155" y="1929209"/>
                    <a:pt x="4348575" y="1929209"/>
                  </a:cubicBezTo>
                  <a:close/>
                </a:path>
              </a:pathLst>
            </a:custGeom>
            <a:solidFill>
              <a:srgbClr val="D8DE26"/>
            </a:solidFill>
          </p:spPr>
          <p:txBody>
            <a:bodyPr/>
            <a:lstStyle/>
            <a:p>
              <a:endParaRPr lang="en-GB"/>
            </a:p>
          </p:txBody>
        </p:sp>
      </p:grpSp>
      <p:grpSp>
        <p:nvGrpSpPr>
          <p:cNvPr id="12" name="Group 12"/>
          <p:cNvGrpSpPr/>
          <p:nvPr/>
        </p:nvGrpSpPr>
        <p:grpSpPr>
          <a:xfrm>
            <a:off x="10639547" y="1745870"/>
            <a:ext cx="5507936" cy="708757"/>
            <a:chOff x="0" y="0"/>
            <a:chExt cx="7595376" cy="977367"/>
          </a:xfrm>
        </p:grpSpPr>
        <p:sp>
          <p:nvSpPr>
            <p:cNvPr id="13" name="Freeform 13"/>
            <p:cNvSpPr/>
            <p:nvPr/>
          </p:nvSpPr>
          <p:spPr>
            <a:xfrm>
              <a:off x="0" y="0"/>
              <a:ext cx="7595376" cy="977368"/>
            </a:xfrm>
            <a:custGeom>
              <a:avLst/>
              <a:gdLst/>
              <a:ahLst/>
              <a:cxnLst/>
              <a:rect l="l" t="t" r="r" b="b"/>
              <a:pathLst>
                <a:path w="7595376" h="977368">
                  <a:moveTo>
                    <a:pt x="7470916" y="977367"/>
                  </a:moveTo>
                  <a:lnTo>
                    <a:pt x="124460" y="977367"/>
                  </a:lnTo>
                  <a:cubicBezTo>
                    <a:pt x="55880" y="977367"/>
                    <a:pt x="0" y="921487"/>
                    <a:pt x="0" y="852907"/>
                  </a:cubicBezTo>
                  <a:lnTo>
                    <a:pt x="0" y="124460"/>
                  </a:lnTo>
                  <a:cubicBezTo>
                    <a:pt x="0" y="55880"/>
                    <a:pt x="55880" y="0"/>
                    <a:pt x="124460" y="0"/>
                  </a:cubicBezTo>
                  <a:lnTo>
                    <a:pt x="7470916" y="0"/>
                  </a:lnTo>
                  <a:cubicBezTo>
                    <a:pt x="7539496" y="0"/>
                    <a:pt x="7595376" y="55880"/>
                    <a:pt x="7595376" y="124460"/>
                  </a:cubicBezTo>
                  <a:lnTo>
                    <a:pt x="7595376" y="852908"/>
                  </a:lnTo>
                  <a:cubicBezTo>
                    <a:pt x="7595376" y="921487"/>
                    <a:pt x="7539496" y="977368"/>
                    <a:pt x="7470916" y="977368"/>
                  </a:cubicBezTo>
                  <a:close/>
                </a:path>
              </a:pathLst>
            </a:custGeom>
            <a:solidFill>
              <a:srgbClr val="FFFFFF"/>
            </a:solidFill>
          </p:spPr>
          <p:txBody>
            <a:bodyPr/>
            <a:lstStyle/>
            <a:p>
              <a:endParaRPr lang="en-GB"/>
            </a:p>
          </p:txBody>
        </p:sp>
      </p:grpSp>
      <p:sp>
        <p:nvSpPr>
          <p:cNvPr id="14" name="TextBox 14"/>
          <p:cNvSpPr txBox="1"/>
          <p:nvPr/>
        </p:nvSpPr>
        <p:spPr>
          <a:xfrm>
            <a:off x="12798065" y="1785607"/>
            <a:ext cx="1190899" cy="565149"/>
          </a:xfrm>
          <a:prstGeom prst="rect">
            <a:avLst/>
          </a:prstGeom>
        </p:spPr>
        <p:txBody>
          <a:bodyPr lIns="0" tIns="0" rIns="0" bIns="0" rtlCol="0" anchor="t">
            <a:spAutoFit/>
          </a:bodyPr>
          <a:lstStyle/>
          <a:p>
            <a:pPr algn="ctr">
              <a:lnSpc>
                <a:spcPts val="4550"/>
              </a:lnSpc>
            </a:pPr>
            <a:r>
              <a:rPr lang="en-US" sz="3500">
                <a:solidFill>
                  <a:srgbClr val="343434"/>
                </a:solidFill>
                <a:latin typeface="Bobby Jones"/>
                <a:ea typeface="Bobby Jones"/>
                <a:cs typeface="Bobby Jones"/>
                <a:sym typeface="Bobby Jones"/>
              </a:rPr>
              <a:t>rACE</a:t>
            </a:r>
          </a:p>
        </p:txBody>
      </p:sp>
      <p:sp>
        <p:nvSpPr>
          <p:cNvPr id="15" name="TextBox 15"/>
          <p:cNvSpPr txBox="1"/>
          <p:nvPr/>
        </p:nvSpPr>
        <p:spPr>
          <a:xfrm>
            <a:off x="9834226" y="3189385"/>
            <a:ext cx="7253040" cy="1108710"/>
          </a:xfrm>
          <a:prstGeom prst="rect">
            <a:avLst/>
          </a:prstGeom>
        </p:spPr>
        <p:txBody>
          <a:bodyPr lIns="0" tIns="0" rIns="0" bIns="0" rtlCol="0" anchor="t">
            <a:spAutoFit/>
          </a:bodyPr>
          <a:lstStyle/>
          <a:p>
            <a:pPr algn="l">
              <a:lnSpc>
                <a:spcPts val="2940"/>
              </a:lnSpc>
              <a:spcBef>
                <a:spcPct val="0"/>
              </a:spcBef>
            </a:pPr>
            <a:r>
              <a:rPr lang="en-US" sz="2100">
                <a:solidFill>
                  <a:srgbClr val="000000"/>
                </a:solidFill>
                <a:latin typeface="Quicksand 1 Medium"/>
                <a:ea typeface="Quicksand 1 Medium"/>
                <a:cs typeface="Quicksand 1 Medium"/>
                <a:sym typeface="Quicksand 1 Medium"/>
              </a:rPr>
              <a:t>Racially motivated Hate Crimes are the highest reported type of Hate Crime in the UK. A total of 109,843 racially aggravated offences were recorded in 2021/2022</a:t>
            </a:r>
          </a:p>
        </p:txBody>
      </p:sp>
      <p:sp>
        <p:nvSpPr>
          <p:cNvPr id="16" name="TextBox 16"/>
          <p:cNvSpPr txBox="1"/>
          <p:nvPr/>
        </p:nvSpPr>
        <p:spPr>
          <a:xfrm>
            <a:off x="1308756" y="7203683"/>
            <a:ext cx="7171458" cy="2223135"/>
          </a:xfrm>
          <a:prstGeom prst="rect">
            <a:avLst/>
          </a:prstGeom>
        </p:spPr>
        <p:txBody>
          <a:bodyPr lIns="0" tIns="0" rIns="0" bIns="0" rtlCol="0" anchor="t">
            <a:spAutoFit/>
          </a:bodyPr>
          <a:lstStyle/>
          <a:p>
            <a:pPr algn="l">
              <a:lnSpc>
                <a:spcPts val="2940"/>
              </a:lnSpc>
            </a:pPr>
            <a:r>
              <a:rPr lang="en-US" sz="2100">
                <a:solidFill>
                  <a:srgbClr val="000000"/>
                </a:solidFill>
                <a:latin typeface="Quicksand 1 Medium"/>
                <a:ea typeface="Quicksand 1 Medium"/>
                <a:cs typeface="Quicksand 1 Medium"/>
                <a:sym typeface="Quicksand 1 Medium"/>
              </a:rPr>
              <a:t>Religious Hate Crimes occur when someone is targeted because of their identity to a Religious group.</a:t>
            </a:r>
          </a:p>
          <a:p>
            <a:pPr algn="l">
              <a:lnSpc>
                <a:spcPts val="2940"/>
              </a:lnSpc>
              <a:spcBef>
                <a:spcPct val="0"/>
              </a:spcBef>
            </a:pPr>
            <a:r>
              <a:rPr lang="en-US" sz="2100">
                <a:solidFill>
                  <a:srgbClr val="000000"/>
                </a:solidFill>
                <a:latin typeface="Quicksand 1 Medium"/>
                <a:ea typeface="Quicksand 1 Medium"/>
                <a:cs typeface="Quicksand 1 Medium"/>
                <a:sym typeface="Quicksand 1 Medium"/>
              </a:rPr>
              <a:t>A religious group means a group of people who share the same religious belief such as Muslims, Hindus and Christians. It also includes people with no religious belief at all.</a:t>
            </a:r>
          </a:p>
        </p:txBody>
      </p:sp>
      <p:grpSp>
        <p:nvGrpSpPr>
          <p:cNvPr id="17" name="Group 17"/>
          <p:cNvGrpSpPr/>
          <p:nvPr/>
        </p:nvGrpSpPr>
        <p:grpSpPr>
          <a:xfrm>
            <a:off x="1028700" y="2100249"/>
            <a:ext cx="7731571" cy="3334607"/>
            <a:chOff x="0" y="0"/>
            <a:chExt cx="4473035" cy="1929209"/>
          </a:xfrm>
        </p:grpSpPr>
        <p:sp>
          <p:nvSpPr>
            <p:cNvPr id="18" name="Freeform 18"/>
            <p:cNvSpPr/>
            <p:nvPr/>
          </p:nvSpPr>
          <p:spPr>
            <a:xfrm>
              <a:off x="0" y="0"/>
              <a:ext cx="4473035" cy="1929209"/>
            </a:xfrm>
            <a:custGeom>
              <a:avLst/>
              <a:gdLst/>
              <a:ahLst/>
              <a:cxnLst/>
              <a:rect l="l" t="t" r="r" b="b"/>
              <a:pathLst>
                <a:path w="4473035" h="1929209">
                  <a:moveTo>
                    <a:pt x="4348575" y="1929209"/>
                  </a:moveTo>
                  <a:lnTo>
                    <a:pt x="124460" y="1929209"/>
                  </a:lnTo>
                  <a:cubicBezTo>
                    <a:pt x="55880" y="1929209"/>
                    <a:pt x="0" y="1873329"/>
                    <a:pt x="0" y="1804749"/>
                  </a:cubicBezTo>
                  <a:lnTo>
                    <a:pt x="0" y="124460"/>
                  </a:lnTo>
                  <a:cubicBezTo>
                    <a:pt x="0" y="55880"/>
                    <a:pt x="55880" y="0"/>
                    <a:pt x="124460" y="0"/>
                  </a:cubicBezTo>
                  <a:lnTo>
                    <a:pt x="4348575" y="0"/>
                  </a:lnTo>
                  <a:cubicBezTo>
                    <a:pt x="4417155" y="0"/>
                    <a:pt x="4473035" y="55880"/>
                    <a:pt x="4473035" y="124460"/>
                  </a:cubicBezTo>
                  <a:lnTo>
                    <a:pt x="4473035" y="1804749"/>
                  </a:lnTo>
                  <a:cubicBezTo>
                    <a:pt x="4473035" y="1873329"/>
                    <a:pt x="4417155" y="1929209"/>
                    <a:pt x="4348575" y="1929209"/>
                  </a:cubicBezTo>
                  <a:close/>
                </a:path>
              </a:pathLst>
            </a:custGeom>
            <a:solidFill>
              <a:srgbClr val="2D7D9E"/>
            </a:solidFill>
          </p:spPr>
          <p:txBody>
            <a:bodyPr/>
            <a:lstStyle/>
            <a:p>
              <a:endParaRPr lang="en-GB"/>
            </a:p>
          </p:txBody>
        </p:sp>
      </p:grpSp>
      <p:grpSp>
        <p:nvGrpSpPr>
          <p:cNvPr id="19" name="Group 19"/>
          <p:cNvGrpSpPr/>
          <p:nvPr/>
        </p:nvGrpSpPr>
        <p:grpSpPr>
          <a:xfrm>
            <a:off x="2140518" y="1745870"/>
            <a:ext cx="5507936" cy="708757"/>
            <a:chOff x="0" y="0"/>
            <a:chExt cx="7595376" cy="977367"/>
          </a:xfrm>
        </p:grpSpPr>
        <p:sp>
          <p:nvSpPr>
            <p:cNvPr id="20" name="Freeform 20"/>
            <p:cNvSpPr/>
            <p:nvPr/>
          </p:nvSpPr>
          <p:spPr>
            <a:xfrm>
              <a:off x="0" y="0"/>
              <a:ext cx="7595376" cy="977368"/>
            </a:xfrm>
            <a:custGeom>
              <a:avLst/>
              <a:gdLst/>
              <a:ahLst/>
              <a:cxnLst/>
              <a:rect l="l" t="t" r="r" b="b"/>
              <a:pathLst>
                <a:path w="7595376" h="977368">
                  <a:moveTo>
                    <a:pt x="7470916" y="977367"/>
                  </a:moveTo>
                  <a:lnTo>
                    <a:pt x="124460" y="977367"/>
                  </a:lnTo>
                  <a:cubicBezTo>
                    <a:pt x="55880" y="977367"/>
                    <a:pt x="0" y="921487"/>
                    <a:pt x="0" y="852907"/>
                  </a:cubicBezTo>
                  <a:lnTo>
                    <a:pt x="0" y="124460"/>
                  </a:lnTo>
                  <a:cubicBezTo>
                    <a:pt x="0" y="55880"/>
                    <a:pt x="55880" y="0"/>
                    <a:pt x="124460" y="0"/>
                  </a:cubicBezTo>
                  <a:lnTo>
                    <a:pt x="7470916" y="0"/>
                  </a:lnTo>
                  <a:cubicBezTo>
                    <a:pt x="7539496" y="0"/>
                    <a:pt x="7595376" y="55880"/>
                    <a:pt x="7595376" y="124460"/>
                  </a:cubicBezTo>
                  <a:lnTo>
                    <a:pt x="7595376" y="852908"/>
                  </a:lnTo>
                  <a:cubicBezTo>
                    <a:pt x="7595376" y="921487"/>
                    <a:pt x="7539496" y="977368"/>
                    <a:pt x="7470916" y="977368"/>
                  </a:cubicBezTo>
                  <a:close/>
                </a:path>
              </a:pathLst>
            </a:custGeom>
            <a:solidFill>
              <a:srgbClr val="FFFFFF"/>
            </a:solidFill>
          </p:spPr>
          <p:txBody>
            <a:bodyPr/>
            <a:lstStyle/>
            <a:p>
              <a:endParaRPr lang="en-GB"/>
            </a:p>
          </p:txBody>
        </p:sp>
      </p:grpSp>
      <p:sp>
        <p:nvSpPr>
          <p:cNvPr id="21" name="TextBox 21"/>
          <p:cNvSpPr txBox="1"/>
          <p:nvPr/>
        </p:nvSpPr>
        <p:spPr>
          <a:xfrm>
            <a:off x="1308756" y="2548890"/>
            <a:ext cx="7171458" cy="2594610"/>
          </a:xfrm>
          <a:prstGeom prst="rect">
            <a:avLst/>
          </a:prstGeom>
        </p:spPr>
        <p:txBody>
          <a:bodyPr lIns="0" tIns="0" rIns="0" bIns="0" rtlCol="0" anchor="t">
            <a:spAutoFit/>
          </a:bodyPr>
          <a:lstStyle/>
          <a:p>
            <a:pPr algn="l">
              <a:lnSpc>
                <a:spcPts val="2940"/>
              </a:lnSpc>
              <a:spcBef>
                <a:spcPct val="0"/>
              </a:spcBef>
            </a:pPr>
            <a:r>
              <a:rPr lang="en-US" sz="2100">
                <a:solidFill>
                  <a:srgbClr val="FFFFFF"/>
                </a:solidFill>
                <a:latin typeface="Quicksand 1 Medium"/>
                <a:ea typeface="Quicksand 1 Medium"/>
                <a:cs typeface="Quicksand 1 Medium"/>
                <a:sym typeface="Quicksand 1 Medium"/>
              </a:rPr>
              <a:t>A sexual orientation hate crime could target someone who is not themselves from the targeted group and the harmed person could be, for example, the child of a same-sex couple or someone mistaken as having a particular sexual orientation, so long as the offender was motivated, wholly or partially, by a hostility to that sexual orientation.</a:t>
            </a:r>
          </a:p>
        </p:txBody>
      </p:sp>
      <p:sp>
        <p:nvSpPr>
          <p:cNvPr id="22" name="TextBox 22"/>
          <p:cNvSpPr txBox="1"/>
          <p:nvPr/>
        </p:nvSpPr>
        <p:spPr>
          <a:xfrm>
            <a:off x="2279287" y="1838327"/>
            <a:ext cx="5230395" cy="539114"/>
          </a:xfrm>
          <a:prstGeom prst="rect">
            <a:avLst/>
          </a:prstGeom>
        </p:spPr>
        <p:txBody>
          <a:bodyPr lIns="0" tIns="0" rIns="0" bIns="0" rtlCol="0" anchor="t">
            <a:spAutoFit/>
          </a:bodyPr>
          <a:lstStyle/>
          <a:p>
            <a:pPr algn="ctr">
              <a:lnSpc>
                <a:spcPts val="4290"/>
              </a:lnSpc>
            </a:pPr>
            <a:r>
              <a:rPr lang="en-US" sz="3300" dirty="0">
                <a:solidFill>
                  <a:srgbClr val="343434"/>
                </a:solidFill>
                <a:latin typeface="Bobby Jones"/>
                <a:ea typeface="Bobby Jones"/>
                <a:cs typeface="Bobby Jones"/>
                <a:sym typeface="Bobby Jones"/>
              </a:rPr>
              <a:t>SEXUAL ORIENTATION/IDENTITY</a:t>
            </a:r>
          </a:p>
        </p:txBody>
      </p:sp>
      <p:sp>
        <p:nvSpPr>
          <p:cNvPr id="23" name="TextBox 23"/>
          <p:cNvSpPr txBox="1"/>
          <p:nvPr/>
        </p:nvSpPr>
        <p:spPr>
          <a:xfrm>
            <a:off x="1028700" y="526098"/>
            <a:ext cx="10628560" cy="929005"/>
          </a:xfrm>
          <a:prstGeom prst="rect">
            <a:avLst/>
          </a:prstGeom>
        </p:spPr>
        <p:txBody>
          <a:bodyPr lIns="0" tIns="0" rIns="0" bIns="0" rtlCol="0" anchor="t">
            <a:spAutoFit/>
          </a:bodyPr>
          <a:lstStyle/>
          <a:p>
            <a:pPr algn="l">
              <a:lnSpc>
                <a:spcPts val="7280"/>
              </a:lnSpc>
            </a:pPr>
            <a:r>
              <a:rPr lang="en-US" sz="5600" dirty="0">
                <a:solidFill>
                  <a:srgbClr val="FFFFFF"/>
                </a:solidFill>
                <a:latin typeface="Bobby Jones"/>
                <a:ea typeface="Bobby Jones"/>
                <a:cs typeface="Bobby Jones"/>
                <a:sym typeface="Bobby Jones"/>
              </a:rPr>
              <a:t>misogyny: a hate crime?</a:t>
            </a:r>
          </a:p>
        </p:txBody>
      </p:sp>
      <p:grpSp>
        <p:nvGrpSpPr>
          <p:cNvPr id="24" name="Group 24"/>
          <p:cNvGrpSpPr/>
          <p:nvPr/>
        </p:nvGrpSpPr>
        <p:grpSpPr>
          <a:xfrm>
            <a:off x="10639547" y="6152026"/>
            <a:ext cx="5507936" cy="708757"/>
            <a:chOff x="0" y="0"/>
            <a:chExt cx="7595376" cy="977367"/>
          </a:xfrm>
        </p:grpSpPr>
        <p:sp>
          <p:nvSpPr>
            <p:cNvPr id="25" name="Freeform 25"/>
            <p:cNvSpPr/>
            <p:nvPr/>
          </p:nvSpPr>
          <p:spPr>
            <a:xfrm>
              <a:off x="0" y="0"/>
              <a:ext cx="7595376" cy="977368"/>
            </a:xfrm>
            <a:custGeom>
              <a:avLst/>
              <a:gdLst/>
              <a:ahLst/>
              <a:cxnLst/>
              <a:rect l="l" t="t" r="r" b="b"/>
              <a:pathLst>
                <a:path w="7595376" h="977368">
                  <a:moveTo>
                    <a:pt x="7470916" y="977367"/>
                  </a:moveTo>
                  <a:lnTo>
                    <a:pt x="124460" y="977367"/>
                  </a:lnTo>
                  <a:cubicBezTo>
                    <a:pt x="55880" y="977367"/>
                    <a:pt x="0" y="921487"/>
                    <a:pt x="0" y="852907"/>
                  </a:cubicBezTo>
                  <a:lnTo>
                    <a:pt x="0" y="124460"/>
                  </a:lnTo>
                  <a:cubicBezTo>
                    <a:pt x="0" y="55880"/>
                    <a:pt x="55880" y="0"/>
                    <a:pt x="124460" y="0"/>
                  </a:cubicBezTo>
                  <a:lnTo>
                    <a:pt x="7470916" y="0"/>
                  </a:lnTo>
                  <a:cubicBezTo>
                    <a:pt x="7539496" y="0"/>
                    <a:pt x="7595376" y="55880"/>
                    <a:pt x="7595376" y="124460"/>
                  </a:cubicBezTo>
                  <a:lnTo>
                    <a:pt x="7595376" y="852908"/>
                  </a:lnTo>
                  <a:cubicBezTo>
                    <a:pt x="7595376" y="921487"/>
                    <a:pt x="7539496" y="977368"/>
                    <a:pt x="7470916" y="977368"/>
                  </a:cubicBezTo>
                  <a:close/>
                </a:path>
              </a:pathLst>
            </a:custGeom>
            <a:solidFill>
              <a:srgbClr val="FFFFFF"/>
            </a:solidFill>
          </p:spPr>
          <p:txBody>
            <a:bodyPr/>
            <a:lstStyle/>
            <a:p>
              <a:endParaRPr lang="en-GB"/>
            </a:p>
          </p:txBody>
        </p:sp>
      </p:grpSp>
      <p:sp>
        <p:nvSpPr>
          <p:cNvPr id="26" name="TextBox 26"/>
          <p:cNvSpPr txBox="1"/>
          <p:nvPr/>
        </p:nvSpPr>
        <p:spPr>
          <a:xfrm>
            <a:off x="12055825" y="6200331"/>
            <a:ext cx="2809841" cy="565149"/>
          </a:xfrm>
          <a:prstGeom prst="rect">
            <a:avLst/>
          </a:prstGeom>
        </p:spPr>
        <p:txBody>
          <a:bodyPr lIns="0" tIns="0" rIns="0" bIns="0" rtlCol="0" anchor="t">
            <a:spAutoFit/>
          </a:bodyPr>
          <a:lstStyle/>
          <a:p>
            <a:pPr algn="ctr">
              <a:lnSpc>
                <a:spcPts val="4550"/>
              </a:lnSpc>
            </a:pPr>
            <a:r>
              <a:rPr lang="en-US" sz="3500">
                <a:solidFill>
                  <a:srgbClr val="343434"/>
                </a:solidFill>
                <a:latin typeface="Bobby Jones"/>
                <a:ea typeface="Bobby Jones"/>
                <a:cs typeface="Bobby Jones"/>
                <a:sym typeface="Bobby Jones"/>
              </a:rPr>
              <a:t>dISABILITY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994596"/>
            <a:ext cx="7446325" cy="7042905"/>
          </a:xfrm>
          <a:prstGeom prst="rect">
            <a:avLst/>
          </a:prstGeom>
        </p:spPr>
        <p:txBody>
          <a:bodyPr lIns="0" tIns="0" rIns="0" bIns="0" rtlCol="0" anchor="t">
            <a:spAutoFit/>
          </a:bodyPr>
          <a:lstStyle/>
          <a:p>
            <a:pPr marL="0" lvl="0" indent="0" algn="l">
              <a:lnSpc>
                <a:spcPts val="3983"/>
              </a:lnSpc>
            </a:pPr>
            <a:r>
              <a:rPr lang="en-US" sz="2845">
                <a:solidFill>
                  <a:srgbClr val="100F0D"/>
                </a:solidFill>
                <a:latin typeface="Quicksand 1 Medium"/>
                <a:ea typeface="Quicksand 1 Medium"/>
                <a:cs typeface="Quicksand 1 Medium"/>
                <a:sym typeface="Quicksand 1 Medium"/>
              </a:rPr>
              <a:t>The Law Commission concluded in its ‘</a:t>
            </a:r>
            <a:r>
              <a:rPr lang="en-US" sz="2845" u="sng">
                <a:solidFill>
                  <a:srgbClr val="100F0D"/>
                </a:solidFill>
                <a:latin typeface="Quicksand 1 Medium"/>
                <a:ea typeface="Quicksand 1 Medium"/>
                <a:cs typeface="Quicksand 1 Medium"/>
                <a:sym typeface="Quicksand 1 Medium"/>
                <a:hlinkClick r:id="rId2" tooltip="https://s3-eu-west-2.amazonaws.com/lawcom-prod-storage-11jsxou24uy7q/uploads/2021/12/Hate-crime-report-accessible.pdf"/>
              </a:rPr>
              <a:t>Hate Crime Laws: Final Report </a:t>
            </a:r>
            <a:r>
              <a:rPr lang="en-US" sz="2845">
                <a:solidFill>
                  <a:srgbClr val="100F0D"/>
                </a:solidFill>
                <a:latin typeface="Quicksand 1 Medium"/>
                <a:ea typeface="Quicksand 1 Medium"/>
                <a:cs typeface="Quicksand 1 Medium"/>
                <a:sym typeface="Quicksand 1 Medium"/>
              </a:rPr>
              <a:t> (published 7 December 2021) that making misogyny a hate crime may be: “more harmful than helpful, both to victims of violence against women and girls, and also to efforts to tackle hate crime more broadly” and that “…we have reached the view that hate crime recognition would not be an effective solution to the very real problem of violence, abuse and harassment of women and girls in England and Wales, and may in fact be counterproductive in some respects.”</a:t>
            </a:r>
          </a:p>
        </p:txBody>
      </p:sp>
      <p:grpSp>
        <p:nvGrpSpPr>
          <p:cNvPr id="3" name="Group 3"/>
          <p:cNvGrpSpPr/>
          <p:nvPr/>
        </p:nvGrpSpPr>
        <p:grpSpPr>
          <a:xfrm rot="1501089">
            <a:off x="12383195" y="1943375"/>
            <a:ext cx="4769096" cy="5574992"/>
            <a:chOff x="0" y="0"/>
            <a:chExt cx="6358795" cy="7433323"/>
          </a:xfrm>
        </p:grpSpPr>
        <p:sp>
          <p:nvSpPr>
            <p:cNvPr id="4" name="Freeform 4"/>
            <p:cNvSpPr/>
            <p:nvPr/>
          </p:nvSpPr>
          <p:spPr>
            <a:xfrm rot="-354413">
              <a:off x="339211" y="274011"/>
              <a:ext cx="5680373" cy="6885301"/>
            </a:xfrm>
            <a:custGeom>
              <a:avLst/>
              <a:gdLst/>
              <a:ahLst/>
              <a:cxnLst/>
              <a:rect l="l" t="t" r="r" b="b"/>
              <a:pathLst>
                <a:path w="5680373" h="6885301">
                  <a:moveTo>
                    <a:pt x="0" y="0"/>
                  </a:moveTo>
                  <a:lnTo>
                    <a:pt x="5680373" y="0"/>
                  </a:lnTo>
                  <a:lnTo>
                    <a:pt x="5680373" y="6885301"/>
                  </a:lnTo>
                  <a:lnTo>
                    <a:pt x="0" y="6885301"/>
                  </a:lnTo>
                  <a:lnTo>
                    <a:pt x="0" y="0"/>
                  </a:lnTo>
                  <a:close/>
                </a:path>
              </a:pathLst>
            </a:custGeom>
            <a:blipFill>
              <a:blip r:embed="rId3"/>
              <a:stretch>
                <a:fillRect/>
              </a:stretch>
            </a:blipFill>
          </p:spPr>
          <p:txBody>
            <a:bodyPr/>
            <a:lstStyle/>
            <a:p>
              <a:endParaRPr lang="en-GB"/>
            </a:p>
          </p:txBody>
        </p:sp>
        <p:grpSp>
          <p:nvGrpSpPr>
            <p:cNvPr id="5" name="Group 5"/>
            <p:cNvGrpSpPr>
              <a:grpSpLocks noChangeAspect="1"/>
            </p:cNvGrpSpPr>
            <p:nvPr/>
          </p:nvGrpSpPr>
          <p:grpSpPr>
            <a:xfrm rot="-354413">
              <a:off x="485130" y="566465"/>
              <a:ext cx="5199638" cy="5199618"/>
              <a:chOff x="0" y="0"/>
              <a:chExt cx="6350025" cy="6350000"/>
            </a:xfrm>
          </p:grpSpPr>
          <p:sp>
            <p:nvSpPr>
              <p:cNvPr id="6" name="Freeform 6"/>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89960" t="-23712"/>
                </a:stretch>
              </a:blipFill>
            </p:spPr>
            <p:txBody>
              <a:bodyPr/>
              <a:lstStyle/>
              <a:p>
                <a:endParaRPr lang="en-GB"/>
              </a:p>
            </p:txBody>
          </p:sp>
        </p:grpSp>
      </p:grpSp>
      <p:grpSp>
        <p:nvGrpSpPr>
          <p:cNvPr id="7" name="Group 7"/>
          <p:cNvGrpSpPr/>
          <p:nvPr/>
        </p:nvGrpSpPr>
        <p:grpSpPr>
          <a:xfrm rot="-284321">
            <a:off x="8806047" y="2956390"/>
            <a:ext cx="4769096" cy="5574992"/>
            <a:chOff x="0" y="0"/>
            <a:chExt cx="6358795" cy="7433323"/>
          </a:xfrm>
        </p:grpSpPr>
        <p:sp>
          <p:nvSpPr>
            <p:cNvPr id="8" name="Freeform 8"/>
            <p:cNvSpPr/>
            <p:nvPr/>
          </p:nvSpPr>
          <p:spPr>
            <a:xfrm rot="-354413">
              <a:off x="339211" y="274011"/>
              <a:ext cx="5680373" cy="6885301"/>
            </a:xfrm>
            <a:custGeom>
              <a:avLst/>
              <a:gdLst/>
              <a:ahLst/>
              <a:cxnLst/>
              <a:rect l="l" t="t" r="r" b="b"/>
              <a:pathLst>
                <a:path w="5680373" h="6885301">
                  <a:moveTo>
                    <a:pt x="0" y="0"/>
                  </a:moveTo>
                  <a:lnTo>
                    <a:pt x="5680373" y="0"/>
                  </a:lnTo>
                  <a:lnTo>
                    <a:pt x="5680373" y="6885301"/>
                  </a:lnTo>
                  <a:lnTo>
                    <a:pt x="0" y="6885301"/>
                  </a:lnTo>
                  <a:lnTo>
                    <a:pt x="0" y="0"/>
                  </a:lnTo>
                  <a:close/>
                </a:path>
              </a:pathLst>
            </a:custGeom>
            <a:blipFill>
              <a:blip r:embed="rId3"/>
              <a:stretch>
                <a:fillRect/>
              </a:stretch>
            </a:blipFill>
          </p:spPr>
          <p:txBody>
            <a:bodyPr/>
            <a:lstStyle/>
            <a:p>
              <a:endParaRPr lang="en-GB"/>
            </a:p>
          </p:txBody>
        </p:sp>
        <p:grpSp>
          <p:nvGrpSpPr>
            <p:cNvPr id="9" name="Group 9"/>
            <p:cNvGrpSpPr>
              <a:grpSpLocks noChangeAspect="1"/>
            </p:cNvGrpSpPr>
            <p:nvPr/>
          </p:nvGrpSpPr>
          <p:grpSpPr>
            <a:xfrm rot="-354413">
              <a:off x="481127" y="712108"/>
              <a:ext cx="5199638" cy="5199618"/>
              <a:chOff x="0" y="0"/>
              <a:chExt cx="6350025" cy="6350000"/>
            </a:xfrm>
          </p:grpSpPr>
          <p:sp>
            <p:nvSpPr>
              <p:cNvPr id="10" name="Freeform 10"/>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47016" t="-44" r="-28494" b="-17109"/>
                </a:stretch>
              </a:blipFill>
            </p:spPr>
            <p:txBody>
              <a:bodyPr/>
              <a:lstStyle/>
              <a:p>
                <a:endParaRPr lang="en-GB"/>
              </a:p>
            </p:txBody>
          </p:sp>
        </p:grpSp>
      </p:grpSp>
      <p:sp>
        <p:nvSpPr>
          <p:cNvPr id="11" name="TextBox 11"/>
          <p:cNvSpPr txBox="1"/>
          <p:nvPr/>
        </p:nvSpPr>
        <p:spPr>
          <a:xfrm>
            <a:off x="1028700" y="526098"/>
            <a:ext cx="10628560" cy="929005"/>
          </a:xfrm>
          <a:prstGeom prst="rect">
            <a:avLst/>
          </a:prstGeom>
        </p:spPr>
        <p:txBody>
          <a:bodyPr lIns="0" tIns="0" rIns="0" bIns="0" rtlCol="0" anchor="t">
            <a:spAutoFit/>
          </a:bodyPr>
          <a:lstStyle/>
          <a:p>
            <a:pPr algn="l">
              <a:lnSpc>
                <a:spcPts val="7280"/>
              </a:lnSpc>
            </a:pPr>
            <a:r>
              <a:rPr lang="en-US" sz="5600">
                <a:solidFill>
                  <a:srgbClr val="343434"/>
                </a:solidFill>
                <a:latin typeface="Bobby Jones"/>
                <a:ea typeface="Bobby Jones"/>
                <a:cs typeface="Bobby Jones"/>
                <a:sym typeface="Bobby Jones"/>
              </a:rPr>
              <a:t>A hate crime?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11369704" y="0"/>
            <a:ext cx="6918296" cy="10287000"/>
            <a:chOff x="0" y="0"/>
            <a:chExt cx="9224395" cy="13716000"/>
          </a:xfrm>
        </p:grpSpPr>
        <p:grpSp>
          <p:nvGrpSpPr>
            <p:cNvPr id="3" name="Group 3"/>
            <p:cNvGrpSpPr/>
            <p:nvPr/>
          </p:nvGrpSpPr>
          <p:grpSpPr>
            <a:xfrm>
              <a:off x="1827179" y="0"/>
              <a:ext cx="7397216" cy="13716000"/>
              <a:chOff x="0" y="0"/>
              <a:chExt cx="1876701" cy="3479800"/>
            </a:xfrm>
          </p:grpSpPr>
          <p:sp>
            <p:nvSpPr>
              <p:cNvPr id="4" name="Freeform 4"/>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5" name="Freeform 5"/>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6" name="Freeform 6"/>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7" name="Freeform 7"/>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
        <p:nvSpPr>
          <p:cNvPr id="8" name="TextBox 8"/>
          <p:cNvSpPr txBox="1"/>
          <p:nvPr/>
        </p:nvSpPr>
        <p:spPr>
          <a:xfrm>
            <a:off x="1028700" y="541899"/>
            <a:ext cx="16215856" cy="1852930"/>
          </a:xfrm>
          <a:prstGeom prst="rect">
            <a:avLst/>
          </a:prstGeom>
        </p:spPr>
        <p:txBody>
          <a:bodyPr lIns="0" tIns="0" rIns="0" bIns="0" rtlCol="0" anchor="t">
            <a:spAutoFit/>
          </a:bodyPr>
          <a:lstStyle/>
          <a:p>
            <a:pPr algn="l">
              <a:lnSpc>
                <a:spcPts val="7280"/>
              </a:lnSpc>
            </a:pPr>
            <a:r>
              <a:rPr lang="en-US" sz="5600">
                <a:solidFill>
                  <a:srgbClr val="F2F3F5"/>
                </a:solidFill>
                <a:latin typeface="Bobby Jones"/>
                <a:ea typeface="Bobby Jones"/>
                <a:cs typeface="Bobby Jones"/>
                <a:sym typeface="Bobby Jones"/>
              </a:rPr>
              <a:t>What are your thoughts on everything you have just heard? </a:t>
            </a:r>
          </a:p>
        </p:txBody>
      </p:sp>
      <p:sp>
        <p:nvSpPr>
          <p:cNvPr id="9" name="Freeform 9"/>
          <p:cNvSpPr/>
          <p:nvPr/>
        </p:nvSpPr>
        <p:spPr>
          <a:xfrm>
            <a:off x="3834838" y="6360192"/>
            <a:ext cx="5049145" cy="3277354"/>
          </a:xfrm>
          <a:custGeom>
            <a:avLst/>
            <a:gdLst/>
            <a:ahLst/>
            <a:cxnLst/>
            <a:rect l="l" t="t" r="r" b="b"/>
            <a:pathLst>
              <a:path w="5049145" h="3277354">
                <a:moveTo>
                  <a:pt x="0" y="0"/>
                </a:moveTo>
                <a:lnTo>
                  <a:pt x="5049145" y="0"/>
                </a:lnTo>
                <a:lnTo>
                  <a:pt x="5049145" y="3277354"/>
                </a:lnTo>
                <a:lnTo>
                  <a:pt x="0" y="32773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10"/>
          <p:cNvSpPr/>
          <p:nvPr/>
        </p:nvSpPr>
        <p:spPr>
          <a:xfrm>
            <a:off x="2889094" y="2758273"/>
            <a:ext cx="6360777" cy="4128722"/>
          </a:xfrm>
          <a:custGeom>
            <a:avLst/>
            <a:gdLst/>
            <a:ahLst/>
            <a:cxnLst/>
            <a:rect l="l" t="t" r="r" b="b"/>
            <a:pathLst>
              <a:path w="6360777" h="4128722">
                <a:moveTo>
                  <a:pt x="0" y="0"/>
                </a:moveTo>
                <a:lnTo>
                  <a:pt x="6360777" y="0"/>
                </a:lnTo>
                <a:lnTo>
                  <a:pt x="6360777" y="4128723"/>
                </a:lnTo>
                <a:lnTo>
                  <a:pt x="0" y="41287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flipH="1">
            <a:off x="8555203" y="4345136"/>
            <a:ext cx="5629001" cy="3653733"/>
          </a:xfrm>
          <a:custGeom>
            <a:avLst/>
            <a:gdLst/>
            <a:ahLst/>
            <a:cxnLst/>
            <a:rect l="l" t="t" r="r" b="b"/>
            <a:pathLst>
              <a:path w="5629001" h="3653733">
                <a:moveTo>
                  <a:pt x="5629001" y="0"/>
                </a:moveTo>
                <a:lnTo>
                  <a:pt x="0" y="0"/>
                </a:lnTo>
                <a:lnTo>
                  <a:pt x="0" y="3653733"/>
                </a:lnTo>
                <a:lnTo>
                  <a:pt x="5629001" y="3653733"/>
                </a:lnTo>
                <a:lnTo>
                  <a:pt x="562900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Freeform 12"/>
          <p:cNvSpPr/>
          <p:nvPr/>
        </p:nvSpPr>
        <p:spPr>
          <a:xfrm>
            <a:off x="6719891" y="3212242"/>
            <a:ext cx="1511937" cy="2330538"/>
          </a:xfrm>
          <a:custGeom>
            <a:avLst/>
            <a:gdLst/>
            <a:ahLst/>
            <a:cxnLst/>
            <a:rect l="l" t="t" r="r" b="b"/>
            <a:pathLst>
              <a:path w="1511937" h="2330538">
                <a:moveTo>
                  <a:pt x="0" y="0"/>
                </a:moveTo>
                <a:lnTo>
                  <a:pt x="1511937" y="0"/>
                </a:lnTo>
                <a:lnTo>
                  <a:pt x="1511937" y="2330538"/>
                </a:lnTo>
                <a:lnTo>
                  <a:pt x="0" y="23305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Freeform 13"/>
          <p:cNvSpPr/>
          <p:nvPr/>
        </p:nvSpPr>
        <p:spPr>
          <a:xfrm>
            <a:off x="9085763" y="4855910"/>
            <a:ext cx="1337796" cy="2062113"/>
          </a:xfrm>
          <a:custGeom>
            <a:avLst/>
            <a:gdLst/>
            <a:ahLst/>
            <a:cxnLst/>
            <a:rect l="l" t="t" r="r" b="b"/>
            <a:pathLst>
              <a:path w="1337796" h="2062113">
                <a:moveTo>
                  <a:pt x="0" y="0"/>
                </a:moveTo>
                <a:lnTo>
                  <a:pt x="1337796" y="0"/>
                </a:lnTo>
                <a:lnTo>
                  <a:pt x="1337796" y="2062113"/>
                </a:lnTo>
                <a:lnTo>
                  <a:pt x="0" y="20621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 name="Freeform 14"/>
          <p:cNvSpPr/>
          <p:nvPr/>
        </p:nvSpPr>
        <p:spPr>
          <a:xfrm>
            <a:off x="7610336" y="7089665"/>
            <a:ext cx="907250" cy="1398459"/>
          </a:xfrm>
          <a:custGeom>
            <a:avLst/>
            <a:gdLst/>
            <a:ahLst/>
            <a:cxnLst/>
            <a:rect l="l" t="t" r="r" b="b"/>
            <a:pathLst>
              <a:path w="907250" h="1398459">
                <a:moveTo>
                  <a:pt x="0" y="0"/>
                </a:moveTo>
                <a:lnTo>
                  <a:pt x="907250" y="0"/>
                </a:lnTo>
                <a:lnTo>
                  <a:pt x="907250" y="1398459"/>
                </a:lnTo>
                <a:lnTo>
                  <a:pt x="0" y="13984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9384508" y="4656732"/>
            <a:ext cx="5927584" cy="2295591"/>
          </a:xfrm>
          <a:custGeom>
            <a:avLst/>
            <a:gdLst/>
            <a:ahLst/>
            <a:cxnLst/>
            <a:rect l="l" t="t" r="r" b="b"/>
            <a:pathLst>
              <a:path w="5927584" h="2295591">
                <a:moveTo>
                  <a:pt x="5927584" y="0"/>
                </a:moveTo>
                <a:lnTo>
                  <a:pt x="0" y="0"/>
                </a:lnTo>
                <a:lnTo>
                  <a:pt x="0" y="2295592"/>
                </a:lnTo>
                <a:lnTo>
                  <a:pt x="5927584" y="2295592"/>
                </a:lnTo>
                <a:lnTo>
                  <a:pt x="592758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6877715" y="6540067"/>
            <a:ext cx="4532571" cy="2942050"/>
          </a:xfrm>
          <a:custGeom>
            <a:avLst/>
            <a:gdLst/>
            <a:ahLst/>
            <a:cxnLst/>
            <a:rect l="l" t="t" r="r" b="b"/>
            <a:pathLst>
              <a:path w="4532571" h="2942050">
                <a:moveTo>
                  <a:pt x="0" y="0"/>
                </a:moveTo>
                <a:lnTo>
                  <a:pt x="4532570" y="0"/>
                </a:lnTo>
                <a:lnTo>
                  <a:pt x="4532570" y="2942050"/>
                </a:lnTo>
                <a:lnTo>
                  <a:pt x="0" y="2942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4656347" y="4664208"/>
            <a:ext cx="4265091" cy="2768432"/>
          </a:xfrm>
          <a:custGeom>
            <a:avLst/>
            <a:gdLst/>
            <a:ahLst/>
            <a:cxnLst/>
            <a:rect l="l" t="t" r="r" b="b"/>
            <a:pathLst>
              <a:path w="4265091" h="2768432">
                <a:moveTo>
                  <a:pt x="4265091" y="0"/>
                </a:moveTo>
                <a:lnTo>
                  <a:pt x="0" y="0"/>
                </a:lnTo>
                <a:lnTo>
                  <a:pt x="0" y="2768431"/>
                </a:lnTo>
                <a:lnTo>
                  <a:pt x="4265091" y="2768431"/>
                </a:lnTo>
                <a:lnTo>
                  <a:pt x="426509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350762" y="1618654"/>
            <a:ext cx="5274055" cy="3423341"/>
          </a:xfrm>
          <a:custGeom>
            <a:avLst/>
            <a:gdLst/>
            <a:ahLst/>
            <a:cxnLst/>
            <a:rect l="l" t="t" r="r" b="b"/>
            <a:pathLst>
              <a:path w="5274055" h="3423341">
                <a:moveTo>
                  <a:pt x="0" y="0"/>
                </a:moveTo>
                <a:lnTo>
                  <a:pt x="5274056" y="0"/>
                </a:lnTo>
                <a:lnTo>
                  <a:pt x="5274056" y="3423341"/>
                </a:lnTo>
                <a:lnTo>
                  <a:pt x="0" y="34233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flipH="1">
            <a:off x="12494776" y="6599525"/>
            <a:ext cx="5464513" cy="2116257"/>
          </a:xfrm>
          <a:custGeom>
            <a:avLst/>
            <a:gdLst/>
            <a:ahLst/>
            <a:cxnLst/>
            <a:rect l="l" t="t" r="r" b="b"/>
            <a:pathLst>
              <a:path w="5464513" h="2116257">
                <a:moveTo>
                  <a:pt x="5464513" y="0"/>
                </a:moveTo>
                <a:lnTo>
                  <a:pt x="0" y="0"/>
                </a:lnTo>
                <a:lnTo>
                  <a:pt x="0" y="2116257"/>
                </a:lnTo>
                <a:lnTo>
                  <a:pt x="5464513" y="2116257"/>
                </a:lnTo>
                <a:lnTo>
                  <a:pt x="546451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flipH="1">
            <a:off x="6994531" y="2040875"/>
            <a:ext cx="4779954" cy="3102625"/>
          </a:xfrm>
          <a:custGeom>
            <a:avLst/>
            <a:gdLst/>
            <a:ahLst/>
            <a:cxnLst/>
            <a:rect l="l" t="t" r="r" b="b"/>
            <a:pathLst>
              <a:path w="4779954" h="3102625">
                <a:moveTo>
                  <a:pt x="4779955" y="0"/>
                </a:moveTo>
                <a:lnTo>
                  <a:pt x="0" y="0"/>
                </a:lnTo>
                <a:lnTo>
                  <a:pt x="0" y="3102625"/>
                </a:lnTo>
                <a:lnTo>
                  <a:pt x="4779955" y="3102625"/>
                </a:lnTo>
                <a:lnTo>
                  <a:pt x="4779955"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Freeform 8"/>
          <p:cNvSpPr/>
          <p:nvPr/>
        </p:nvSpPr>
        <p:spPr>
          <a:xfrm flipH="1">
            <a:off x="12860047" y="1650807"/>
            <a:ext cx="5188031" cy="3367504"/>
          </a:xfrm>
          <a:custGeom>
            <a:avLst/>
            <a:gdLst/>
            <a:ahLst/>
            <a:cxnLst/>
            <a:rect l="l" t="t" r="r" b="b"/>
            <a:pathLst>
              <a:path w="5188031" h="3367504">
                <a:moveTo>
                  <a:pt x="5188032" y="0"/>
                </a:moveTo>
                <a:lnTo>
                  <a:pt x="0" y="0"/>
                </a:lnTo>
                <a:lnTo>
                  <a:pt x="0" y="3367504"/>
                </a:lnTo>
                <a:lnTo>
                  <a:pt x="5188032" y="3367504"/>
                </a:lnTo>
                <a:lnTo>
                  <a:pt x="518803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flipH="1">
            <a:off x="786564" y="5350440"/>
            <a:ext cx="3687534" cy="3755821"/>
          </a:xfrm>
          <a:custGeom>
            <a:avLst/>
            <a:gdLst/>
            <a:ahLst/>
            <a:cxnLst/>
            <a:rect l="l" t="t" r="r" b="b"/>
            <a:pathLst>
              <a:path w="3687534" h="3755821">
                <a:moveTo>
                  <a:pt x="3687534" y="0"/>
                </a:moveTo>
                <a:lnTo>
                  <a:pt x="0" y="0"/>
                </a:lnTo>
                <a:lnTo>
                  <a:pt x="0" y="3755821"/>
                </a:lnTo>
                <a:lnTo>
                  <a:pt x="3687534" y="3755821"/>
                </a:lnTo>
                <a:lnTo>
                  <a:pt x="3687534"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 name="Freeform 10"/>
          <p:cNvSpPr/>
          <p:nvPr/>
        </p:nvSpPr>
        <p:spPr>
          <a:xfrm>
            <a:off x="14347988" y="8108561"/>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 name="Freeform 11"/>
          <p:cNvSpPr/>
          <p:nvPr/>
        </p:nvSpPr>
        <p:spPr>
          <a:xfrm>
            <a:off x="15454063" y="4576799"/>
            <a:ext cx="1777011" cy="1777011"/>
          </a:xfrm>
          <a:custGeom>
            <a:avLst/>
            <a:gdLst/>
            <a:ahLst/>
            <a:cxnLst/>
            <a:rect l="l" t="t" r="r" b="b"/>
            <a:pathLst>
              <a:path w="1777011" h="1777011">
                <a:moveTo>
                  <a:pt x="0" y="0"/>
                </a:moveTo>
                <a:lnTo>
                  <a:pt x="1777011" y="0"/>
                </a:lnTo>
                <a:lnTo>
                  <a:pt x="1777011" y="1777012"/>
                </a:lnTo>
                <a:lnTo>
                  <a:pt x="0" y="177701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2" name="Freeform 12"/>
          <p:cNvSpPr/>
          <p:nvPr/>
        </p:nvSpPr>
        <p:spPr>
          <a:xfrm>
            <a:off x="10717765" y="7984911"/>
            <a:ext cx="1777011" cy="1777011"/>
          </a:xfrm>
          <a:custGeom>
            <a:avLst/>
            <a:gdLst/>
            <a:ahLst/>
            <a:cxnLst/>
            <a:rect l="l" t="t" r="r" b="b"/>
            <a:pathLst>
              <a:path w="1777011" h="1777011">
                <a:moveTo>
                  <a:pt x="0" y="0"/>
                </a:moveTo>
                <a:lnTo>
                  <a:pt x="1777011" y="0"/>
                </a:lnTo>
                <a:lnTo>
                  <a:pt x="1777011" y="1777012"/>
                </a:lnTo>
                <a:lnTo>
                  <a:pt x="0" y="177701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3" name="Freeform 13"/>
          <p:cNvSpPr/>
          <p:nvPr/>
        </p:nvSpPr>
        <p:spPr>
          <a:xfrm>
            <a:off x="6291277" y="1152369"/>
            <a:ext cx="1777011" cy="1777011"/>
          </a:xfrm>
          <a:custGeom>
            <a:avLst/>
            <a:gdLst/>
            <a:ahLst/>
            <a:cxnLst/>
            <a:rect l="l" t="t" r="r" b="b"/>
            <a:pathLst>
              <a:path w="1777011" h="1777011">
                <a:moveTo>
                  <a:pt x="0" y="0"/>
                </a:moveTo>
                <a:lnTo>
                  <a:pt x="1777011" y="0"/>
                </a:lnTo>
                <a:lnTo>
                  <a:pt x="1777011" y="1777012"/>
                </a:lnTo>
                <a:lnTo>
                  <a:pt x="0" y="177701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4" name="Freeform 14"/>
          <p:cNvSpPr/>
          <p:nvPr/>
        </p:nvSpPr>
        <p:spPr>
          <a:xfrm>
            <a:off x="4431328" y="7481289"/>
            <a:ext cx="1777011" cy="1777011"/>
          </a:xfrm>
          <a:custGeom>
            <a:avLst/>
            <a:gdLst/>
            <a:ahLst/>
            <a:cxnLst/>
            <a:rect l="l" t="t" r="r" b="b"/>
            <a:pathLst>
              <a:path w="1777011" h="1777011">
                <a:moveTo>
                  <a:pt x="0" y="0"/>
                </a:moveTo>
                <a:lnTo>
                  <a:pt x="1777012" y="0"/>
                </a:lnTo>
                <a:lnTo>
                  <a:pt x="1777012" y="1777011"/>
                </a:lnTo>
                <a:lnTo>
                  <a:pt x="0" y="17770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5" name="Freeform 15"/>
          <p:cNvSpPr/>
          <p:nvPr/>
        </p:nvSpPr>
        <p:spPr>
          <a:xfrm>
            <a:off x="10600805" y="2454877"/>
            <a:ext cx="638076" cy="983547"/>
          </a:xfrm>
          <a:custGeom>
            <a:avLst/>
            <a:gdLst/>
            <a:ahLst/>
            <a:cxnLst/>
            <a:rect l="l" t="t" r="r" b="b"/>
            <a:pathLst>
              <a:path w="638076" h="983547">
                <a:moveTo>
                  <a:pt x="0" y="0"/>
                </a:moveTo>
                <a:lnTo>
                  <a:pt x="638076" y="0"/>
                </a:lnTo>
                <a:lnTo>
                  <a:pt x="638076" y="983547"/>
                </a:lnTo>
                <a:lnTo>
                  <a:pt x="0" y="98354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16" name="TextBox 16"/>
          <p:cNvSpPr txBox="1"/>
          <p:nvPr/>
        </p:nvSpPr>
        <p:spPr>
          <a:xfrm>
            <a:off x="1028700" y="459547"/>
            <a:ext cx="14079176" cy="981710"/>
          </a:xfrm>
          <a:prstGeom prst="rect">
            <a:avLst/>
          </a:prstGeom>
        </p:spPr>
        <p:txBody>
          <a:bodyPr lIns="0" tIns="0" rIns="0" bIns="0" rtlCol="0" anchor="t">
            <a:spAutoFit/>
          </a:bodyPr>
          <a:lstStyle/>
          <a:p>
            <a:pPr algn="l">
              <a:lnSpc>
                <a:spcPts val="7840"/>
              </a:lnSpc>
            </a:pPr>
            <a:r>
              <a:rPr lang="en-US" sz="5600">
                <a:solidFill>
                  <a:srgbClr val="343434"/>
                </a:solidFill>
                <a:latin typeface="Bobby Jones"/>
                <a:ea typeface="Bobby Jones"/>
                <a:cs typeface="Bobby Jones"/>
                <a:sym typeface="Bobby Jones"/>
              </a:rPr>
              <a:t>Role models</a:t>
            </a:r>
          </a:p>
        </p:txBody>
      </p:sp>
      <p:sp>
        <p:nvSpPr>
          <p:cNvPr id="17" name="TextBox 17"/>
          <p:cNvSpPr txBox="1"/>
          <p:nvPr/>
        </p:nvSpPr>
        <p:spPr>
          <a:xfrm>
            <a:off x="698238" y="1821579"/>
            <a:ext cx="4621595" cy="2435244"/>
          </a:xfrm>
          <a:prstGeom prst="rect">
            <a:avLst/>
          </a:prstGeom>
        </p:spPr>
        <p:txBody>
          <a:bodyPr wrap="square" lIns="0" tIns="0" rIns="0" bIns="0" rtlCol="0" anchor="t">
            <a:spAutoFit/>
          </a:bodyPr>
          <a:lstStyle/>
          <a:p>
            <a:pPr algn="ctr">
              <a:lnSpc>
                <a:spcPts val="3848"/>
              </a:lnSpc>
            </a:pPr>
            <a:r>
              <a:rPr lang="en-US" sz="2600" dirty="0">
                <a:solidFill>
                  <a:srgbClr val="343434"/>
                </a:solidFill>
                <a:latin typeface="IreneFlorentina"/>
                <a:ea typeface="IreneFlorentina"/>
                <a:cs typeface="IreneFlorentina"/>
                <a:sym typeface="IreneFlorentina"/>
              </a:rPr>
              <a:t>Think of some positive role models and the values they have that make them a role model.</a:t>
            </a:r>
          </a:p>
        </p:txBody>
      </p:sp>
      <p:sp>
        <p:nvSpPr>
          <p:cNvPr id="18" name="Freeform 18"/>
          <p:cNvSpPr/>
          <p:nvPr/>
        </p:nvSpPr>
        <p:spPr>
          <a:xfrm>
            <a:off x="16912036" y="2069185"/>
            <a:ext cx="638076" cy="983547"/>
          </a:xfrm>
          <a:custGeom>
            <a:avLst/>
            <a:gdLst/>
            <a:ahLst/>
            <a:cxnLst/>
            <a:rect l="l" t="t" r="r" b="b"/>
            <a:pathLst>
              <a:path w="638076" h="983547">
                <a:moveTo>
                  <a:pt x="0" y="0"/>
                </a:moveTo>
                <a:lnTo>
                  <a:pt x="638076" y="0"/>
                </a:lnTo>
                <a:lnTo>
                  <a:pt x="638076" y="983547"/>
                </a:lnTo>
                <a:lnTo>
                  <a:pt x="0" y="98354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19" name="Freeform 19"/>
          <p:cNvSpPr/>
          <p:nvPr/>
        </p:nvSpPr>
        <p:spPr>
          <a:xfrm>
            <a:off x="7430212" y="4905830"/>
            <a:ext cx="638076" cy="983547"/>
          </a:xfrm>
          <a:custGeom>
            <a:avLst/>
            <a:gdLst/>
            <a:ahLst/>
            <a:cxnLst/>
            <a:rect l="l" t="t" r="r" b="b"/>
            <a:pathLst>
              <a:path w="638076" h="983547">
                <a:moveTo>
                  <a:pt x="0" y="0"/>
                </a:moveTo>
                <a:lnTo>
                  <a:pt x="638076" y="0"/>
                </a:lnTo>
                <a:lnTo>
                  <a:pt x="638076" y="983547"/>
                </a:lnTo>
                <a:lnTo>
                  <a:pt x="0" y="983547"/>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GB"/>
          </a:p>
        </p:txBody>
      </p:sp>
      <p:sp>
        <p:nvSpPr>
          <p:cNvPr id="20" name="Freeform 20"/>
          <p:cNvSpPr/>
          <p:nvPr/>
        </p:nvSpPr>
        <p:spPr>
          <a:xfrm>
            <a:off x="3543847" y="5465305"/>
            <a:ext cx="638076" cy="983547"/>
          </a:xfrm>
          <a:custGeom>
            <a:avLst/>
            <a:gdLst/>
            <a:ahLst/>
            <a:cxnLst/>
            <a:rect l="l" t="t" r="r" b="b"/>
            <a:pathLst>
              <a:path w="638076" h="983547">
                <a:moveTo>
                  <a:pt x="0" y="0"/>
                </a:moveTo>
                <a:lnTo>
                  <a:pt x="638076" y="0"/>
                </a:lnTo>
                <a:lnTo>
                  <a:pt x="638076" y="983547"/>
                </a:lnTo>
                <a:lnTo>
                  <a:pt x="0" y="983547"/>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GB"/>
          </a:p>
        </p:txBody>
      </p:sp>
      <p:sp>
        <p:nvSpPr>
          <p:cNvPr id="21" name="Freeform 21"/>
          <p:cNvSpPr/>
          <p:nvPr/>
        </p:nvSpPr>
        <p:spPr>
          <a:xfrm>
            <a:off x="10398727" y="6736577"/>
            <a:ext cx="638076" cy="983547"/>
          </a:xfrm>
          <a:custGeom>
            <a:avLst/>
            <a:gdLst/>
            <a:ahLst/>
            <a:cxnLst/>
            <a:rect l="l" t="t" r="r" b="b"/>
            <a:pathLst>
              <a:path w="638076" h="983547">
                <a:moveTo>
                  <a:pt x="0" y="0"/>
                </a:moveTo>
                <a:lnTo>
                  <a:pt x="638076" y="0"/>
                </a:lnTo>
                <a:lnTo>
                  <a:pt x="638076" y="983547"/>
                </a:lnTo>
                <a:lnTo>
                  <a:pt x="0" y="98354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22" name="Freeform 22"/>
          <p:cNvSpPr/>
          <p:nvPr/>
        </p:nvSpPr>
        <p:spPr>
          <a:xfrm>
            <a:off x="17098952" y="6940866"/>
            <a:ext cx="638076" cy="983547"/>
          </a:xfrm>
          <a:custGeom>
            <a:avLst/>
            <a:gdLst/>
            <a:ahLst/>
            <a:cxnLst/>
            <a:rect l="l" t="t" r="r" b="b"/>
            <a:pathLst>
              <a:path w="638076" h="983547">
                <a:moveTo>
                  <a:pt x="0" y="0"/>
                </a:moveTo>
                <a:lnTo>
                  <a:pt x="638076" y="0"/>
                </a:lnTo>
                <a:lnTo>
                  <a:pt x="638076" y="983547"/>
                </a:lnTo>
                <a:lnTo>
                  <a:pt x="0" y="983547"/>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GB"/>
          </a:p>
        </p:txBody>
      </p:sp>
      <p:sp>
        <p:nvSpPr>
          <p:cNvPr id="23" name="Freeform 23"/>
          <p:cNvSpPr/>
          <p:nvPr/>
        </p:nvSpPr>
        <p:spPr>
          <a:xfrm>
            <a:off x="14347988" y="5227861"/>
            <a:ext cx="638076" cy="983547"/>
          </a:xfrm>
          <a:custGeom>
            <a:avLst/>
            <a:gdLst/>
            <a:ahLst/>
            <a:cxnLst/>
            <a:rect l="l" t="t" r="r" b="b"/>
            <a:pathLst>
              <a:path w="638076" h="983547">
                <a:moveTo>
                  <a:pt x="0" y="0"/>
                </a:moveTo>
                <a:lnTo>
                  <a:pt x="638076" y="0"/>
                </a:lnTo>
                <a:lnTo>
                  <a:pt x="638076" y="983547"/>
                </a:lnTo>
                <a:lnTo>
                  <a:pt x="0" y="983547"/>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GB"/>
          </a:p>
        </p:txBody>
      </p:sp>
      <p:sp>
        <p:nvSpPr>
          <p:cNvPr id="24" name="TextBox 24"/>
          <p:cNvSpPr txBox="1"/>
          <p:nvPr/>
        </p:nvSpPr>
        <p:spPr>
          <a:xfrm>
            <a:off x="7516715" y="2967007"/>
            <a:ext cx="3421022" cy="534689"/>
          </a:xfrm>
          <a:prstGeom prst="rect">
            <a:avLst/>
          </a:prstGeom>
        </p:spPr>
        <p:txBody>
          <a:bodyPr lIns="0" tIns="0" rIns="0" bIns="0" rtlCol="0" anchor="t">
            <a:spAutoFit/>
          </a:bodyPr>
          <a:lstStyle/>
          <a:p>
            <a:pPr algn="ctr">
              <a:lnSpc>
                <a:spcPts val="4128"/>
              </a:lnSpc>
            </a:pPr>
            <a:r>
              <a:rPr lang="en-US" sz="2949">
                <a:solidFill>
                  <a:srgbClr val="343434"/>
                </a:solidFill>
                <a:latin typeface="IreneFlorentina"/>
                <a:ea typeface="IreneFlorentina"/>
                <a:cs typeface="IreneFlorentina"/>
                <a:sym typeface="IreneFlorentina"/>
              </a:rPr>
              <a:t>Rosa Parks </a:t>
            </a:r>
          </a:p>
        </p:txBody>
      </p:sp>
      <p:sp>
        <p:nvSpPr>
          <p:cNvPr id="25" name="TextBox 25"/>
          <p:cNvSpPr txBox="1"/>
          <p:nvPr/>
        </p:nvSpPr>
        <p:spPr>
          <a:xfrm>
            <a:off x="13397365" y="2636443"/>
            <a:ext cx="3421022" cy="534689"/>
          </a:xfrm>
          <a:prstGeom prst="rect">
            <a:avLst/>
          </a:prstGeom>
        </p:spPr>
        <p:txBody>
          <a:bodyPr lIns="0" tIns="0" rIns="0" bIns="0" rtlCol="0" anchor="t">
            <a:spAutoFit/>
          </a:bodyPr>
          <a:lstStyle/>
          <a:p>
            <a:pPr algn="ctr">
              <a:lnSpc>
                <a:spcPts val="4128"/>
              </a:lnSpc>
            </a:pPr>
            <a:r>
              <a:rPr lang="en-US" sz="2949">
                <a:solidFill>
                  <a:srgbClr val="343434"/>
                </a:solidFill>
                <a:latin typeface="IreneFlorentina"/>
                <a:ea typeface="IreneFlorentina"/>
                <a:cs typeface="IreneFlorentina"/>
                <a:sym typeface="IreneFlorentina"/>
              </a:rPr>
              <a:t>Zara Sultana</a:t>
            </a:r>
          </a:p>
        </p:txBody>
      </p:sp>
      <p:sp>
        <p:nvSpPr>
          <p:cNvPr id="26" name="TextBox 26"/>
          <p:cNvSpPr txBox="1"/>
          <p:nvPr/>
        </p:nvSpPr>
        <p:spPr>
          <a:xfrm>
            <a:off x="7179783" y="7571928"/>
            <a:ext cx="3421022" cy="534689"/>
          </a:xfrm>
          <a:prstGeom prst="rect">
            <a:avLst/>
          </a:prstGeom>
        </p:spPr>
        <p:txBody>
          <a:bodyPr lIns="0" tIns="0" rIns="0" bIns="0" rtlCol="0" anchor="t">
            <a:spAutoFit/>
          </a:bodyPr>
          <a:lstStyle/>
          <a:p>
            <a:pPr algn="ctr">
              <a:lnSpc>
                <a:spcPts val="4128"/>
              </a:lnSpc>
            </a:pPr>
            <a:r>
              <a:rPr lang="en-US" sz="2949">
                <a:solidFill>
                  <a:srgbClr val="343434"/>
                </a:solidFill>
                <a:latin typeface="IreneFlorentina"/>
                <a:ea typeface="IreneFlorentina"/>
                <a:cs typeface="IreneFlorentina"/>
                <a:sym typeface="IreneFlorentina"/>
              </a:rPr>
              <a:t>Sylvia Rivera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1382927" y="3328736"/>
            <a:ext cx="15522146" cy="4618297"/>
          </a:xfrm>
          <a:custGeom>
            <a:avLst/>
            <a:gdLst/>
            <a:ahLst/>
            <a:cxnLst/>
            <a:rect l="l" t="t" r="r" b="b"/>
            <a:pathLst>
              <a:path w="15522146" h="4618297">
                <a:moveTo>
                  <a:pt x="0" y="0"/>
                </a:moveTo>
                <a:lnTo>
                  <a:pt x="15522146" y="0"/>
                </a:lnTo>
                <a:lnTo>
                  <a:pt x="15522146" y="4618297"/>
                </a:lnTo>
                <a:lnTo>
                  <a:pt x="0" y="4618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382927" y="2339967"/>
            <a:ext cx="15522146" cy="4618297"/>
          </a:xfrm>
          <a:custGeom>
            <a:avLst/>
            <a:gdLst/>
            <a:ahLst/>
            <a:cxnLst/>
            <a:rect l="l" t="t" r="r" b="b"/>
            <a:pathLst>
              <a:path w="15522146" h="4618297">
                <a:moveTo>
                  <a:pt x="0" y="0"/>
                </a:moveTo>
                <a:lnTo>
                  <a:pt x="15522146" y="0"/>
                </a:lnTo>
                <a:lnTo>
                  <a:pt x="15522146" y="4618297"/>
                </a:lnTo>
                <a:lnTo>
                  <a:pt x="0" y="4618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2880297" y="3736173"/>
            <a:ext cx="11334135" cy="2159636"/>
          </a:xfrm>
          <a:prstGeom prst="rect">
            <a:avLst/>
          </a:prstGeom>
        </p:spPr>
        <p:txBody>
          <a:bodyPr lIns="0" tIns="0" rIns="0" bIns="0" rtlCol="0" anchor="t">
            <a:spAutoFit/>
          </a:bodyPr>
          <a:lstStyle/>
          <a:p>
            <a:pPr algn="l">
              <a:lnSpc>
                <a:spcPts val="8539"/>
              </a:lnSpc>
            </a:pPr>
            <a:r>
              <a:rPr lang="en-US" sz="6099">
                <a:solidFill>
                  <a:srgbClr val="343434"/>
                </a:solidFill>
                <a:latin typeface="IreneFlorentina"/>
                <a:ea typeface="IreneFlorentina"/>
                <a:cs typeface="IreneFlorentina"/>
                <a:sym typeface="IreneFlorentina"/>
              </a:rPr>
              <a:t>She is someone</a:t>
            </a:r>
            <a:r>
              <a:rPr lang="en-US" sz="6099">
                <a:solidFill>
                  <a:srgbClr val="E52D27"/>
                </a:solidFill>
                <a:latin typeface="IreneFlorentina"/>
                <a:ea typeface="IreneFlorentina"/>
                <a:cs typeface="IreneFlorentina"/>
                <a:sym typeface="IreneFlorentina"/>
              </a:rPr>
              <a:t>.</a:t>
            </a:r>
            <a:r>
              <a:rPr lang="en-US" sz="6099">
                <a:solidFill>
                  <a:srgbClr val="545454"/>
                </a:solidFill>
                <a:latin typeface="IreneFlorentina"/>
                <a:ea typeface="IreneFlorentina"/>
                <a:cs typeface="IreneFlorentina"/>
                <a:sym typeface="IreneFlorentina"/>
              </a:rPr>
              <a:t>’s sister /mother/daughter/wife. </a:t>
            </a:r>
          </a:p>
        </p:txBody>
      </p:sp>
      <p:sp>
        <p:nvSpPr>
          <p:cNvPr id="5" name="Freeform 5"/>
          <p:cNvSpPr/>
          <p:nvPr/>
        </p:nvSpPr>
        <p:spPr>
          <a:xfrm rot="798245">
            <a:off x="14193934" y="4865251"/>
            <a:ext cx="2141632" cy="2256508"/>
          </a:xfrm>
          <a:custGeom>
            <a:avLst/>
            <a:gdLst/>
            <a:ahLst/>
            <a:cxnLst/>
            <a:rect l="l" t="t" r="r" b="b"/>
            <a:pathLst>
              <a:path w="2141632" h="2256508">
                <a:moveTo>
                  <a:pt x="0" y="0"/>
                </a:moveTo>
                <a:lnTo>
                  <a:pt x="2141631" y="0"/>
                </a:lnTo>
                <a:lnTo>
                  <a:pt x="2141631" y="2256509"/>
                </a:lnTo>
                <a:lnTo>
                  <a:pt x="0" y="22565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0400802" y="4343868"/>
            <a:ext cx="3562236" cy="155848"/>
          </a:xfrm>
          <a:custGeom>
            <a:avLst/>
            <a:gdLst/>
            <a:ahLst/>
            <a:cxnLst/>
            <a:rect l="l" t="t" r="r" b="b"/>
            <a:pathLst>
              <a:path w="3562236" h="155848">
                <a:moveTo>
                  <a:pt x="0" y="0"/>
                </a:moveTo>
                <a:lnTo>
                  <a:pt x="3562237" y="0"/>
                </a:lnTo>
                <a:lnTo>
                  <a:pt x="3562237" y="155848"/>
                </a:lnTo>
                <a:lnTo>
                  <a:pt x="0" y="1558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2880297" y="5411339"/>
            <a:ext cx="3562236" cy="155848"/>
          </a:xfrm>
          <a:custGeom>
            <a:avLst/>
            <a:gdLst/>
            <a:ahLst/>
            <a:cxnLst/>
            <a:rect l="l" t="t" r="r" b="b"/>
            <a:pathLst>
              <a:path w="3562236" h="155848">
                <a:moveTo>
                  <a:pt x="0" y="0"/>
                </a:moveTo>
                <a:lnTo>
                  <a:pt x="3562236" y="0"/>
                </a:lnTo>
                <a:lnTo>
                  <a:pt x="3562236" y="155848"/>
                </a:lnTo>
                <a:lnTo>
                  <a:pt x="0" y="1558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6997054" y="5333415"/>
            <a:ext cx="3562236" cy="155848"/>
          </a:xfrm>
          <a:custGeom>
            <a:avLst/>
            <a:gdLst/>
            <a:ahLst/>
            <a:cxnLst/>
            <a:rect l="l" t="t" r="r" b="b"/>
            <a:pathLst>
              <a:path w="3562236" h="155848">
                <a:moveTo>
                  <a:pt x="0" y="0"/>
                </a:moveTo>
                <a:lnTo>
                  <a:pt x="3562236" y="0"/>
                </a:lnTo>
                <a:lnTo>
                  <a:pt x="3562236" y="155848"/>
                </a:lnTo>
                <a:lnTo>
                  <a:pt x="0" y="1558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10760404" y="5333415"/>
            <a:ext cx="3562236" cy="155848"/>
          </a:xfrm>
          <a:custGeom>
            <a:avLst/>
            <a:gdLst/>
            <a:ahLst/>
            <a:cxnLst/>
            <a:rect l="l" t="t" r="r" b="b"/>
            <a:pathLst>
              <a:path w="3562236" h="155848">
                <a:moveTo>
                  <a:pt x="0" y="0"/>
                </a:moveTo>
                <a:lnTo>
                  <a:pt x="3562236" y="0"/>
                </a:lnTo>
                <a:lnTo>
                  <a:pt x="3562236" y="155848"/>
                </a:lnTo>
                <a:lnTo>
                  <a:pt x="0" y="1558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1990725"/>
            <a:ext cx="8275451" cy="6276975"/>
          </a:xfrm>
          <a:prstGeom prst="rect">
            <a:avLst/>
          </a:prstGeom>
        </p:spPr>
        <p:txBody>
          <a:bodyPr lIns="0" tIns="0" rIns="0" bIns="0" rtlCol="0" anchor="t">
            <a:spAutoFit/>
          </a:bodyPr>
          <a:lstStyle/>
          <a:p>
            <a:pPr algn="l">
              <a:lnSpc>
                <a:spcPts val="12361"/>
              </a:lnSpc>
            </a:pPr>
            <a:r>
              <a:rPr lang="en-US" sz="10300">
                <a:solidFill>
                  <a:srgbClr val="FFFFFF"/>
                </a:solidFill>
                <a:latin typeface="Bobby Jones"/>
                <a:ea typeface="Bobby Jones"/>
                <a:cs typeface="Bobby Jones"/>
                <a:sym typeface="Bobby Jones"/>
              </a:rPr>
              <a:t>Make one pledge to help stop misogyny?</a:t>
            </a:r>
          </a:p>
        </p:txBody>
      </p:sp>
      <p:grpSp>
        <p:nvGrpSpPr>
          <p:cNvPr id="3" name="Group 3"/>
          <p:cNvGrpSpPr/>
          <p:nvPr/>
        </p:nvGrpSpPr>
        <p:grpSpPr>
          <a:xfrm>
            <a:off x="9869835" y="5323663"/>
            <a:ext cx="5891435" cy="3709903"/>
            <a:chOff x="0" y="0"/>
            <a:chExt cx="7855247" cy="4946537"/>
          </a:xfrm>
        </p:grpSpPr>
        <p:sp>
          <p:nvSpPr>
            <p:cNvPr id="4" name="Freeform 4"/>
            <p:cNvSpPr/>
            <p:nvPr/>
          </p:nvSpPr>
          <p:spPr>
            <a:xfrm flipH="1">
              <a:off x="4658907" y="3888327"/>
              <a:ext cx="1810809" cy="1058210"/>
            </a:xfrm>
            <a:custGeom>
              <a:avLst/>
              <a:gdLst/>
              <a:ahLst/>
              <a:cxnLst/>
              <a:rect l="l" t="t" r="r" b="b"/>
              <a:pathLst>
                <a:path w="1810809" h="1058210">
                  <a:moveTo>
                    <a:pt x="1810809" y="0"/>
                  </a:moveTo>
                  <a:lnTo>
                    <a:pt x="0" y="0"/>
                  </a:lnTo>
                  <a:lnTo>
                    <a:pt x="0" y="1058210"/>
                  </a:lnTo>
                  <a:lnTo>
                    <a:pt x="1810809" y="1058210"/>
                  </a:lnTo>
                  <a:lnTo>
                    <a:pt x="1810809" y="0"/>
                  </a:lnTo>
                  <a:close/>
                </a:path>
              </a:pathLst>
            </a:custGeom>
            <a:blipFill>
              <a:blip r:embed="rId2">
                <a:extLst>
                  <a:ext uri="{96DAC541-7B7A-43D3-8B79-37D633B846F1}">
                    <asvg:svgBlip xmlns:asvg="http://schemas.microsoft.com/office/drawing/2016/SVG/main" r:embed="rId3"/>
                  </a:ext>
                </a:extLst>
              </a:blip>
              <a:stretch>
                <a:fillRect l="-290122" t="-382110" r="-43927"/>
              </a:stretch>
            </a:blipFill>
          </p:spPr>
          <p:txBody>
            <a:bodyPr/>
            <a:lstStyle/>
            <a:p>
              <a:endParaRPr lang="en-GB"/>
            </a:p>
          </p:txBody>
        </p:sp>
        <p:sp>
          <p:nvSpPr>
            <p:cNvPr id="5" name="Freeform 5"/>
            <p:cNvSpPr/>
            <p:nvPr/>
          </p:nvSpPr>
          <p:spPr>
            <a:xfrm>
              <a:off x="0" y="0"/>
              <a:ext cx="7855247" cy="4062070"/>
            </a:xfrm>
            <a:custGeom>
              <a:avLst/>
              <a:gdLst/>
              <a:ahLst/>
              <a:cxnLst/>
              <a:rect l="l" t="t" r="r" b="b"/>
              <a:pathLst>
                <a:path w="7855247" h="4062070">
                  <a:moveTo>
                    <a:pt x="0" y="0"/>
                  </a:moveTo>
                  <a:lnTo>
                    <a:pt x="7855247" y="0"/>
                  </a:lnTo>
                  <a:lnTo>
                    <a:pt x="7855247" y="4062070"/>
                  </a:lnTo>
                  <a:lnTo>
                    <a:pt x="0" y="4062070"/>
                  </a:lnTo>
                  <a:lnTo>
                    <a:pt x="0" y="0"/>
                  </a:lnTo>
                  <a:close/>
                </a:path>
              </a:pathLst>
            </a:custGeom>
            <a:blipFill>
              <a:blip r:embed="rId2">
                <a:extLst>
                  <a:ext uri="{96DAC541-7B7A-43D3-8B79-37D633B846F1}">
                    <asvg:svgBlip xmlns:asvg="http://schemas.microsoft.com/office/drawing/2016/SVG/main" r:embed="rId3"/>
                  </a:ext>
                </a:extLst>
              </a:blip>
              <a:stretch>
                <a:fillRect r="-58" b="-25594"/>
              </a:stretch>
            </a:blipFill>
          </p:spPr>
          <p:txBody>
            <a:bodyPr/>
            <a:lstStyle/>
            <a:p>
              <a:endParaRPr lang="en-GB"/>
            </a:p>
          </p:txBody>
        </p:sp>
        <p:sp>
          <p:nvSpPr>
            <p:cNvPr id="6" name="Freeform 6"/>
            <p:cNvSpPr/>
            <p:nvPr/>
          </p:nvSpPr>
          <p:spPr>
            <a:xfrm>
              <a:off x="4066703" y="2691045"/>
              <a:ext cx="1918475" cy="826899"/>
            </a:xfrm>
            <a:custGeom>
              <a:avLst/>
              <a:gdLst/>
              <a:ahLst/>
              <a:cxnLst/>
              <a:rect l="l" t="t" r="r" b="b"/>
              <a:pathLst>
                <a:path w="1918475" h="826899">
                  <a:moveTo>
                    <a:pt x="0" y="0"/>
                  </a:moveTo>
                  <a:lnTo>
                    <a:pt x="1918474" y="0"/>
                  </a:lnTo>
                  <a:lnTo>
                    <a:pt x="1918474" y="826898"/>
                  </a:lnTo>
                  <a:lnTo>
                    <a:pt x="0" y="826898"/>
                  </a:lnTo>
                  <a:lnTo>
                    <a:pt x="0" y="0"/>
                  </a:lnTo>
                  <a:close/>
                </a:path>
              </a:pathLst>
            </a:custGeom>
            <a:blipFill>
              <a:blip r:embed="rId4">
                <a:extLst>
                  <a:ext uri="{96DAC541-7B7A-43D3-8B79-37D633B846F1}">
                    <asvg:svgBlip xmlns:asvg="http://schemas.microsoft.com/office/drawing/2016/SVG/main" r:embed="rId5"/>
                  </a:ext>
                </a:extLst>
              </a:blip>
              <a:stretch>
                <a:fillRect t="-257623"/>
              </a:stretch>
            </a:blipFill>
          </p:spPr>
          <p:txBody>
            <a:bodyPr/>
            <a:lstStyle/>
            <a:p>
              <a:endParaRPr lang="en-GB"/>
            </a:p>
          </p:txBody>
        </p:sp>
        <p:sp>
          <p:nvSpPr>
            <p:cNvPr id="7" name="Freeform 7"/>
            <p:cNvSpPr/>
            <p:nvPr/>
          </p:nvSpPr>
          <p:spPr>
            <a:xfrm>
              <a:off x="4887069" y="2691045"/>
              <a:ext cx="1918475" cy="826899"/>
            </a:xfrm>
            <a:custGeom>
              <a:avLst/>
              <a:gdLst/>
              <a:ahLst/>
              <a:cxnLst/>
              <a:rect l="l" t="t" r="r" b="b"/>
              <a:pathLst>
                <a:path w="1918475" h="826899">
                  <a:moveTo>
                    <a:pt x="0" y="0"/>
                  </a:moveTo>
                  <a:lnTo>
                    <a:pt x="1918475" y="0"/>
                  </a:lnTo>
                  <a:lnTo>
                    <a:pt x="1918475" y="826898"/>
                  </a:lnTo>
                  <a:lnTo>
                    <a:pt x="0" y="826898"/>
                  </a:lnTo>
                  <a:lnTo>
                    <a:pt x="0" y="0"/>
                  </a:lnTo>
                  <a:close/>
                </a:path>
              </a:pathLst>
            </a:custGeom>
            <a:blipFill>
              <a:blip r:embed="rId4">
                <a:extLst>
                  <a:ext uri="{96DAC541-7B7A-43D3-8B79-37D633B846F1}">
                    <asvg:svgBlip xmlns:asvg="http://schemas.microsoft.com/office/drawing/2016/SVG/main" r:embed="rId5"/>
                  </a:ext>
                </a:extLst>
              </a:blip>
              <a:stretch>
                <a:fillRect t="-257623"/>
              </a:stretch>
            </a:blipFill>
          </p:spPr>
          <p:txBody>
            <a:bodyPr/>
            <a:lstStyle/>
            <a:p>
              <a:endParaRPr lang="en-GB"/>
            </a:p>
          </p:txBody>
        </p:sp>
        <p:sp>
          <p:nvSpPr>
            <p:cNvPr id="8" name="Freeform 8"/>
            <p:cNvSpPr/>
            <p:nvPr/>
          </p:nvSpPr>
          <p:spPr>
            <a:xfrm>
              <a:off x="5707436" y="2691045"/>
              <a:ext cx="1918475" cy="826899"/>
            </a:xfrm>
            <a:custGeom>
              <a:avLst/>
              <a:gdLst/>
              <a:ahLst/>
              <a:cxnLst/>
              <a:rect l="l" t="t" r="r" b="b"/>
              <a:pathLst>
                <a:path w="1918475" h="826899">
                  <a:moveTo>
                    <a:pt x="0" y="0"/>
                  </a:moveTo>
                  <a:lnTo>
                    <a:pt x="1918475" y="0"/>
                  </a:lnTo>
                  <a:lnTo>
                    <a:pt x="1918475" y="826898"/>
                  </a:lnTo>
                  <a:lnTo>
                    <a:pt x="0" y="826898"/>
                  </a:lnTo>
                  <a:lnTo>
                    <a:pt x="0" y="0"/>
                  </a:lnTo>
                  <a:close/>
                </a:path>
              </a:pathLst>
            </a:custGeom>
            <a:blipFill>
              <a:blip r:embed="rId4">
                <a:extLst>
                  <a:ext uri="{96DAC541-7B7A-43D3-8B79-37D633B846F1}">
                    <asvg:svgBlip xmlns:asvg="http://schemas.microsoft.com/office/drawing/2016/SVG/main" r:embed="rId5"/>
                  </a:ext>
                </a:extLst>
              </a:blip>
              <a:stretch>
                <a:fillRect t="-257623"/>
              </a:stretch>
            </a:blipFill>
          </p:spPr>
          <p:txBody>
            <a:bodyPr/>
            <a:lstStyle/>
            <a:p>
              <a:endParaRPr lang="en-GB"/>
            </a:p>
          </p:txBody>
        </p:sp>
      </p:grpSp>
      <p:grpSp>
        <p:nvGrpSpPr>
          <p:cNvPr id="9" name="Group 9"/>
          <p:cNvGrpSpPr/>
          <p:nvPr/>
        </p:nvGrpSpPr>
        <p:grpSpPr>
          <a:xfrm>
            <a:off x="11646847" y="842212"/>
            <a:ext cx="5891435" cy="3772360"/>
            <a:chOff x="0" y="0"/>
            <a:chExt cx="7855247" cy="5029813"/>
          </a:xfrm>
        </p:grpSpPr>
        <p:sp>
          <p:nvSpPr>
            <p:cNvPr id="10" name="Freeform 10"/>
            <p:cNvSpPr/>
            <p:nvPr/>
          </p:nvSpPr>
          <p:spPr>
            <a:xfrm>
              <a:off x="1112998" y="3971603"/>
              <a:ext cx="1810809" cy="1058210"/>
            </a:xfrm>
            <a:custGeom>
              <a:avLst/>
              <a:gdLst/>
              <a:ahLst/>
              <a:cxnLst/>
              <a:rect l="l" t="t" r="r" b="b"/>
              <a:pathLst>
                <a:path w="1810809" h="1058210">
                  <a:moveTo>
                    <a:pt x="0" y="0"/>
                  </a:moveTo>
                  <a:lnTo>
                    <a:pt x="1810809" y="0"/>
                  </a:lnTo>
                  <a:lnTo>
                    <a:pt x="1810809" y="1058210"/>
                  </a:lnTo>
                  <a:lnTo>
                    <a:pt x="0" y="1058210"/>
                  </a:lnTo>
                  <a:lnTo>
                    <a:pt x="0" y="0"/>
                  </a:lnTo>
                  <a:close/>
                </a:path>
              </a:pathLst>
            </a:custGeom>
            <a:blipFill>
              <a:blip r:embed="rId6">
                <a:extLst>
                  <a:ext uri="{96DAC541-7B7A-43D3-8B79-37D633B846F1}">
                    <asvg:svgBlip xmlns:asvg="http://schemas.microsoft.com/office/drawing/2016/SVG/main" r:embed="rId7"/>
                  </a:ext>
                </a:extLst>
              </a:blip>
              <a:stretch>
                <a:fillRect l="-290122" t="-382110" r="-43927"/>
              </a:stretch>
            </a:blipFill>
          </p:spPr>
          <p:txBody>
            <a:bodyPr/>
            <a:lstStyle/>
            <a:p>
              <a:endParaRPr lang="en-GB"/>
            </a:p>
          </p:txBody>
        </p:sp>
        <p:sp>
          <p:nvSpPr>
            <p:cNvPr id="11" name="Freeform 11"/>
            <p:cNvSpPr/>
            <p:nvPr/>
          </p:nvSpPr>
          <p:spPr>
            <a:xfrm flipH="1">
              <a:off x="0" y="0"/>
              <a:ext cx="7855247" cy="4062070"/>
            </a:xfrm>
            <a:custGeom>
              <a:avLst/>
              <a:gdLst/>
              <a:ahLst/>
              <a:cxnLst/>
              <a:rect l="l" t="t" r="r" b="b"/>
              <a:pathLst>
                <a:path w="7855247" h="4062070">
                  <a:moveTo>
                    <a:pt x="7855247" y="0"/>
                  </a:moveTo>
                  <a:lnTo>
                    <a:pt x="0" y="0"/>
                  </a:lnTo>
                  <a:lnTo>
                    <a:pt x="0" y="4062070"/>
                  </a:lnTo>
                  <a:lnTo>
                    <a:pt x="7855247" y="4062070"/>
                  </a:lnTo>
                  <a:lnTo>
                    <a:pt x="7855247" y="0"/>
                  </a:lnTo>
                  <a:close/>
                </a:path>
              </a:pathLst>
            </a:custGeom>
            <a:blipFill>
              <a:blip r:embed="rId6">
                <a:extLst>
                  <a:ext uri="{96DAC541-7B7A-43D3-8B79-37D633B846F1}">
                    <asvg:svgBlip xmlns:asvg="http://schemas.microsoft.com/office/drawing/2016/SVG/main" r:embed="rId7"/>
                  </a:ext>
                </a:extLst>
              </a:blip>
              <a:stretch>
                <a:fillRect r="-58" b="-25594"/>
              </a:stretch>
            </a:blipFill>
          </p:spPr>
          <p:txBody>
            <a:bodyPr/>
            <a:lstStyle/>
            <a:p>
              <a:endParaRPr lang="en-GB"/>
            </a:p>
          </p:txBody>
        </p:sp>
        <p:sp>
          <p:nvSpPr>
            <p:cNvPr id="12" name="Freeform 12"/>
            <p:cNvSpPr/>
            <p:nvPr/>
          </p:nvSpPr>
          <p:spPr>
            <a:xfrm>
              <a:off x="1188782" y="2663711"/>
              <a:ext cx="1918475" cy="826899"/>
            </a:xfrm>
            <a:custGeom>
              <a:avLst/>
              <a:gdLst/>
              <a:ahLst/>
              <a:cxnLst/>
              <a:rect l="l" t="t" r="r" b="b"/>
              <a:pathLst>
                <a:path w="1918475" h="826899">
                  <a:moveTo>
                    <a:pt x="0" y="0"/>
                  </a:moveTo>
                  <a:lnTo>
                    <a:pt x="1918475" y="0"/>
                  </a:lnTo>
                  <a:lnTo>
                    <a:pt x="1918475" y="826899"/>
                  </a:lnTo>
                  <a:lnTo>
                    <a:pt x="0" y="826899"/>
                  </a:lnTo>
                  <a:lnTo>
                    <a:pt x="0" y="0"/>
                  </a:lnTo>
                  <a:close/>
                </a:path>
              </a:pathLst>
            </a:custGeom>
            <a:blipFill>
              <a:blip r:embed="rId8">
                <a:extLst>
                  <a:ext uri="{96DAC541-7B7A-43D3-8B79-37D633B846F1}">
                    <asvg:svgBlip xmlns:asvg="http://schemas.microsoft.com/office/drawing/2016/SVG/main" r:embed="rId9"/>
                  </a:ext>
                </a:extLst>
              </a:blip>
              <a:stretch>
                <a:fillRect t="-257623"/>
              </a:stretch>
            </a:blipFill>
          </p:spPr>
          <p:txBody>
            <a:bodyPr/>
            <a:lstStyle/>
            <a:p>
              <a:endParaRPr lang="en-GB"/>
            </a:p>
          </p:txBody>
        </p:sp>
        <p:sp>
          <p:nvSpPr>
            <p:cNvPr id="13" name="Freeform 13"/>
            <p:cNvSpPr/>
            <p:nvPr/>
          </p:nvSpPr>
          <p:spPr>
            <a:xfrm>
              <a:off x="2009149" y="2663711"/>
              <a:ext cx="1918475" cy="826899"/>
            </a:xfrm>
            <a:custGeom>
              <a:avLst/>
              <a:gdLst/>
              <a:ahLst/>
              <a:cxnLst/>
              <a:rect l="l" t="t" r="r" b="b"/>
              <a:pathLst>
                <a:path w="1918475" h="826899">
                  <a:moveTo>
                    <a:pt x="0" y="0"/>
                  </a:moveTo>
                  <a:lnTo>
                    <a:pt x="1918474" y="0"/>
                  </a:lnTo>
                  <a:lnTo>
                    <a:pt x="1918474" y="826899"/>
                  </a:lnTo>
                  <a:lnTo>
                    <a:pt x="0" y="826899"/>
                  </a:lnTo>
                  <a:lnTo>
                    <a:pt x="0" y="0"/>
                  </a:lnTo>
                  <a:close/>
                </a:path>
              </a:pathLst>
            </a:custGeom>
            <a:blipFill>
              <a:blip r:embed="rId8">
                <a:extLst>
                  <a:ext uri="{96DAC541-7B7A-43D3-8B79-37D633B846F1}">
                    <asvg:svgBlip xmlns:asvg="http://schemas.microsoft.com/office/drawing/2016/SVG/main" r:embed="rId9"/>
                  </a:ext>
                </a:extLst>
              </a:blip>
              <a:stretch>
                <a:fillRect t="-257623"/>
              </a:stretch>
            </a:blipFill>
          </p:spPr>
          <p:txBody>
            <a:bodyPr/>
            <a:lstStyle/>
            <a:p>
              <a:endParaRPr lang="en-GB"/>
            </a:p>
          </p:txBody>
        </p:sp>
        <p:sp>
          <p:nvSpPr>
            <p:cNvPr id="14" name="Freeform 14"/>
            <p:cNvSpPr/>
            <p:nvPr/>
          </p:nvSpPr>
          <p:spPr>
            <a:xfrm>
              <a:off x="2829516" y="2663711"/>
              <a:ext cx="1918475" cy="826899"/>
            </a:xfrm>
            <a:custGeom>
              <a:avLst/>
              <a:gdLst/>
              <a:ahLst/>
              <a:cxnLst/>
              <a:rect l="l" t="t" r="r" b="b"/>
              <a:pathLst>
                <a:path w="1918475" h="826899">
                  <a:moveTo>
                    <a:pt x="0" y="0"/>
                  </a:moveTo>
                  <a:lnTo>
                    <a:pt x="1918474" y="0"/>
                  </a:lnTo>
                  <a:lnTo>
                    <a:pt x="1918474" y="826899"/>
                  </a:lnTo>
                  <a:lnTo>
                    <a:pt x="0" y="826899"/>
                  </a:lnTo>
                  <a:lnTo>
                    <a:pt x="0" y="0"/>
                  </a:lnTo>
                  <a:close/>
                </a:path>
              </a:pathLst>
            </a:custGeom>
            <a:blipFill>
              <a:blip r:embed="rId8">
                <a:extLst>
                  <a:ext uri="{96DAC541-7B7A-43D3-8B79-37D633B846F1}">
                    <asvg:svgBlip xmlns:asvg="http://schemas.microsoft.com/office/drawing/2016/SVG/main" r:embed="rId9"/>
                  </a:ext>
                </a:extLst>
              </a:blip>
              <a:stretch>
                <a:fillRect t="-257623"/>
              </a:stretch>
            </a:blipFill>
          </p:spPr>
          <p:txBody>
            <a:bodyPr/>
            <a:lstStyle/>
            <a:p>
              <a:endParaRPr lang="en-GB"/>
            </a:p>
          </p:txBody>
        </p:sp>
      </p:grpSp>
      <p:sp>
        <p:nvSpPr>
          <p:cNvPr id="15" name="Freeform 15"/>
          <p:cNvSpPr/>
          <p:nvPr/>
        </p:nvSpPr>
        <p:spPr>
          <a:xfrm>
            <a:off x="9658882" y="2839995"/>
            <a:ext cx="1777011" cy="1777011"/>
          </a:xfrm>
          <a:custGeom>
            <a:avLst/>
            <a:gdLst/>
            <a:ahLst/>
            <a:cxnLst/>
            <a:rect l="l" t="t" r="r" b="b"/>
            <a:pathLst>
              <a:path w="1777011" h="1777011">
                <a:moveTo>
                  <a:pt x="0" y="0"/>
                </a:moveTo>
                <a:lnTo>
                  <a:pt x="1777012" y="0"/>
                </a:lnTo>
                <a:lnTo>
                  <a:pt x="1777012" y="1777011"/>
                </a:lnTo>
                <a:lnTo>
                  <a:pt x="0" y="17770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6" name="Freeform 16"/>
          <p:cNvSpPr/>
          <p:nvPr/>
        </p:nvSpPr>
        <p:spPr>
          <a:xfrm>
            <a:off x="15842777" y="7341947"/>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11369704" y="0"/>
            <a:ext cx="6918296" cy="10287000"/>
            <a:chOff x="0" y="0"/>
            <a:chExt cx="9224395" cy="13716000"/>
          </a:xfrm>
        </p:grpSpPr>
        <p:grpSp>
          <p:nvGrpSpPr>
            <p:cNvPr id="3" name="Group 3"/>
            <p:cNvGrpSpPr/>
            <p:nvPr/>
          </p:nvGrpSpPr>
          <p:grpSpPr>
            <a:xfrm>
              <a:off x="1827179" y="0"/>
              <a:ext cx="7397216" cy="13716000"/>
              <a:chOff x="0" y="0"/>
              <a:chExt cx="1876701" cy="3479800"/>
            </a:xfrm>
          </p:grpSpPr>
          <p:sp>
            <p:nvSpPr>
              <p:cNvPr id="4" name="Freeform 4"/>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5" name="Freeform 5"/>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6" name="Freeform 6"/>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7" name="Freeform 7"/>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
        <p:nvSpPr>
          <p:cNvPr id="8" name="TextBox 8"/>
          <p:cNvSpPr txBox="1"/>
          <p:nvPr/>
        </p:nvSpPr>
        <p:spPr>
          <a:xfrm>
            <a:off x="788348" y="3525865"/>
            <a:ext cx="11593716" cy="3918585"/>
          </a:xfrm>
          <a:prstGeom prst="rect">
            <a:avLst/>
          </a:prstGeom>
        </p:spPr>
        <p:txBody>
          <a:bodyPr lIns="0" tIns="0" rIns="0" bIns="0" rtlCol="0" anchor="t">
            <a:spAutoFit/>
          </a:bodyPr>
          <a:lstStyle/>
          <a:p>
            <a:pPr marL="0" lvl="0" indent="0" algn="l">
              <a:lnSpc>
                <a:spcPts val="15180"/>
              </a:lnSpc>
            </a:pPr>
            <a:r>
              <a:rPr lang="en-US" sz="13800" spc="-138">
                <a:solidFill>
                  <a:srgbClr val="FFFFFF"/>
                </a:solidFill>
                <a:latin typeface="Bobby Jones"/>
                <a:ea typeface="Bobby Jones"/>
                <a:cs typeface="Bobby Jones"/>
                <a:sym typeface="Bobby Jones"/>
              </a:rPr>
              <a:t>Lets start with an ice breaker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3046130" y="2171700"/>
            <a:ext cx="12195739" cy="7069515"/>
          </a:xfrm>
          <a:custGeom>
            <a:avLst/>
            <a:gdLst/>
            <a:ahLst/>
            <a:cxnLst/>
            <a:rect l="l" t="t" r="r" b="b"/>
            <a:pathLst>
              <a:path w="11285078" h="6976230">
                <a:moveTo>
                  <a:pt x="0" y="0"/>
                </a:moveTo>
                <a:lnTo>
                  <a:pt x="11285078" y="0"/>
                </a:lnTo>
                <a:lnTo>
                  <a:pt x="11285078" y="6976230"/>
                </a:lnTo>
                <a:lnTo>
                  <a:pt x="0" y="6976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4114800" y="2312792"/>
            <a:ext cx="11046194" cy="730969"/>
          </a:xfrm>
          <a:prstGeom prst="rect">
            <a:avLst/>
          </a:prstGeom>
        </p:spPr>
        <p:txBody>
          <a:bodyPr wrap="square" lIns="0" tIns="0" rIns="0" bIns="0" rtlCol="0" anchor="t">
            <a:spAutoFit/>
          </a:bodyPr>
          <a:lstStyle/>
          <a:p>
            <a:pPr marL="0" lvl="0" indent="0">
              <a:lnSpc>
                <a:spcPts val="5731"/>
              </a:lnSpc>
              <a:spcBef>
                <a:spcPct val="0"/>
              </a:spcBef>
            </a:pPr>
            <a:r>
              <a:rPr lang="en-US" sz="4776" spc="-95" dirty="0">
                <a:solidFill>
                  <a:srgbClr val="4E5269"/>
                </a:solidFill>
                <a:latin typeface="IreneFlorentina"/>
                <a:ea typeface="IreneFlorentina"/>
                <a:cs typeface="IreneFlorentina"/>
                <a:sym typeface="IreneFlorentina"/>
              </a:rPr>
              <a:t>https://...</a:t>
            </a:r>
          </a:p>
        </p:txBody>
      </p:sp>
      <p:sp>
        <p:nvSpPr>
          <p:cNvPr id="6" name="TextBox 6"/>
          <p:cNvSpPr txBox="1"/>
          <p:nvPr/>
        </p:nvSpPr>
        <p:spPr>
          <a:xfrm>
            <a:off x="3501461" y="3831379"/>
            <a:ext cx="11046193" cy="730969"/>
          </a:xfrm>
          <a:prstGeom prst="rect">
            <a:avLst/>
          </a:prstGeom>
        </p:spPr>
        <p:txBody>
          <a:bodyPr lIns="0" tIns="0" rIns="0" bIns="0" rtlCol="0" anchor="t">
            <a:spAutoFit/>
          </a:bodyPr>
          <a:lstStyle/>
          <a:p>
            <a:pPr marL="1031164" lvl="1" indent="-515582">
              <a:lnSpc>
                <a:spcPts val="5731"/>
              </a:lnSpc>
              <a:buFont typeface="Arial"/>
              <a:buChar char="•"/>
            </a:pPr>
            <a:r>
              <a:rPr lang="en-US" sz="4776" u="sng" spc="-95" dirty="0">
                <a:solidFill>
                  <a:srgbClr val="4E5269"/>
                </a:solidFill>
                <a:latin typeface="IreneFlorentina"/>
                <a:ea typeface="IreneFlorentina"/>
                <a:cs typeface="IreneFlorentina"/>
                <a:sym typeface="IreneFlorentina"/>
                <a:hlinkClick r:id="rId4" tooltip="https://www.gov.wales/live-fear-free"/>
              </a:rPr>
              <a:t>Live Fear Free helpline</a:t>
            </a:r>
          </a:p>
        </p:txBody>
      </p:sp>
      <p:sp>
        <p:nvSpPr>
          <p:cNvPr id="7" name="TextBox 7"/>
          <p:cNvSpPr txBox="1"/>
          <p:nvPr/>
        </p:nvSpPr>
        <p:spPr>
          <a:xfrm>
            <a:off x="3501461" y="5222388"/>
            <a:ext cx="11046193" cy="730969"/>
          </a:xfrm>
          <a:prstGeom prst="rect">
            <a:avLst/>
          </a:prstGeom>
        </p:spPr>
        <p:txBody>
          <a:bodyPr lIns="0" tIns="0" rIns="0" bIns="0" rtlCol="0" anchor="t">
            <a:spAutoFit/>
          </a:bodyPr>
          <a:lstStyle/>
          <a:p>
            <a:pPr marL="1031164" lvl="1" indent="-515582">
              <a:lnSpc>
                <a:spcPts val="5731"/>
              </a:lnSpc>
              <a:buFont typeface="Arial"/>
              <a:buChar char="•"/>
            </a:pPr>
            <a:r>
              <a:rPr lang="en-US" sz="4776" u="sng" spc="-95" dirty="0">
                <a:solidFill>
                  <a:srgbClr val="4E5269"/>
                </a:solidFill>
                <a:latin typeface="IreneFlorentina"/>
                <a:ea typeface="IreneFlorentina"/>
                <a:cs typeface="IreneFlorentina"/>
                <a:sym typeface="IreneFlorentina"/>
                <a:hlinkClick r:id="rId5" tooltip="http://swanseawomensaid.com/blog/free-wills-campaign/"/>
              </a:rPr>
              <a:t>Swansea Women's Aid</a:t>
            </a:r>
          </a:p>
        </p:txBody>
      </p:sp>
      <p:sp>
        <p:nvSpPr>
          <p:cNvPr id="8" name="TextBox 8"/>
          <p:cNvSpPr txBox="1"/>
          <p:nvPr/>
        </p:nvSpPr>
        <p:spPr>
          <a:xfrm>
            <a:off x="3501461" y="6613038"/>
            <a:ext cx="11046193" cy="730969"/>
          </a:xfrm>
          <a:prstGeom prst="rect">
            <a:avLst/>
          </a:prstGeom>
        </p:spPr>
        <p:txBody>
          <a:bodyPr lIns="0" tIns="0" rIns="0" bIns="0" rtlCol="0" anchor="t">
            <a:spAutoFit/>
          </a:bodyPr>
          <a:lstStyle/>
          <a:p>
            <a:pPr marL="1031164" lvl="1" indent="-515582">
              <a:lnSpc>
                <a:spcPts val="5731"/>
              </a:lnSpc>
              <a:buFont typeface="Arial"/>
              <a:buChar char="•"/>
            </a:pPr>
            <a:r>
              <a:rPr lang="en-US" sz="4776" u="sng" spc="-95" dirty="0">
                <a:solidFill>
                  <a:srgbClr val="4E5269"/>
                </a:solidFill>
                <a:latin typeface="IreneFlorentina"/>
                <a:ea typeface="IreneFlorentina"/>
                <a:cs typeface="IreneFlorentina"/>
                <a:sym typeface="IreneFlorentina"/>
                <a:hlinkClick r:id="rId6" tooltip="https://www.childline.org.uk"/>
              </a:rPr>
              <a:t>Childline</a:t>
            </a:r>
          </a:p>
        </p:txBody>
      </p:sp>
      <p:sp>
        <p:nvSpPr>
          <p:cNvPr id="9" name="TextBox 23">
            <a:extLst>
              <a:ext uri="{FF2B5EF4-FFF2-40B4-BE49-F238E27FC236}">
                <a16:creationId xmlns:a16="http://schemas.microsoft.com/office/drawing/2014/main" id="{C6E99146-C125-7E65-804A-3291D5AF2E4B}"/>
              </a:ext>
            </a:extLst>
          </p:cNvPr>
          <p:cNvSpPr txBox="1"/>
          <p:nvPr/>
        </p:nvSpPr>
        <p:spPr>
          <a:xfrm>
            <a:off x="1028700" y="526098"/>
            <a:ext cx="10628560" cy="866904"/>
          </a:xfrm>
          <a:prstGeom prst="rect">
            <a:avLst/>
          </a:prstGeom>
        </p:spPr>
        <p:txBody>
          <a:bodyPr lIns="0" tIns="0" rIns="0" bIns="0" rtlCol="0" anchor="t">
            <a:spAutoFit/>
          </a:bodyPr>
          <a:lstStyle/>
          <a:p>
            <a:pPr algn="l">
              <a:lnSpc>
                <a:spcPts val="7280"/>
              </a:lnSpc>
            </a:pPr>
            <a:r>
              <a:rPr lang="en-US" sz="5600" dirty="0">
                <a:solidFill>
                  <a:srgbClr val="FFFFFF"/>
                </a:solidFill>
                <a:latin typeface="Bobby Jones"/>
                <a:ea typeface="Bobby Jones"/>
                <a:cs typeface="Bobby Jones"/>
                <a:sym typeface="Bobby Jones"/>
              </a:rPr>
              <a:t>SIGNPOSTING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4587" y="3254349"/>
            <a:ext cx="2799998" cy="2799998"/>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60087"/>
            </a:solidFill>
          </p:spPr>
          <p:txBody>
            <a:bodyPr/>
            <a:lstStyle/>
            <a:p>
              <a:endParaRPr lang="en-GB"/>
            </a:p>
          </p:txBody>
        </p:sp>
      </p:grpSp>
      <p:grpSp>
        <p:nvGrpSpPr>
          <p:cNvPr id="4" name="Group 4"/>
          <p:cNvGrpSpPr/>
          <p:nvPr/>
        </p:nvGrpSpPr>
        <p:grpSpPr>
          <a:xfrm>
            <a:off x="7729888" y="3254349"/>
            <a:ext cx="2799998" cy="2799998"/>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D7D9E"/>
            </a:solidFill>
          </p:spPr>
          <p:txBody>
            <a:bodyPr/>
            <a:lstStyle/>
            <a:p>
              <a:endParaRPr lang="en-GB"/>
            </a:p>
          </p:txBody>
        </p:sp>
      </p:grpSp>
      <p:grpSp>
        <p:nvGrpSpPr>
          <p:cNvPr id="6" name="Group 6"/>
          <p:cNvGrpSpPr/>
          <p:nvPr/>
        </p:nvGrpSpPr>
        <p:grpSpPr>
          <a:xfrm>
            <a:off x="14445189" y="3254349"/>
            <a:ext cx="2799998" cy="279999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8DE26"/>
            </a:solidFill>
          </p:spPr>
          <p:txBody>
            <a:bodyPr/>
            <a:lstStyle/>
            <a:p>
              <a:endParaRPr lang="en-GB"/>
            </a:p>
          </p:txBody>
        </p:sp>
      </p:grpSp>
      <p:grpSp>
        <p:nvGrpSpPr>
          <p:cNvPr id="8" name="Group 8"/>
          <p:cNvGrpSpPr/>
          <p:nvPr/>
        </p:nvGrpSpPr>
        <p:grpSpPr>
          <a:xfrm>
            <a:off x="4372237" y="3254349"/>
            <a:ext cx="2799998" cy="2799998"/>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8DE26"/>
            </a:solidFill>
          </p:spPr>
          <p:txBody>
            <a:bodyPr/>
            <a:lstStyle/>
            <a:p>
              <a:endParaRPr lang="en-GB"/>
            </a:p>
          </p:txBody>
        </p:sp>
      </p:grpSp>
      <p:grpSp>
        <p:nvGrpSpPr>
          <p:cNvPr id="10" name="Group 10"/>
          <p:cNvGrpSpPr/>
          <p:nvPr/>
        </p:nvGrpSpPr>
        <p:grpSpPr>
          <a:xfrm>
            <a:off x="11216222" y="3254349"/>
            <a:ext cx="2799998" cy="2799998"/>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60087"/>
            </a:solidFill>
          </p:spPr>
          <p:txBody>
            <a:bodyPr/>
            <a:lstStyle/>
            <a:p>
              <a:endParaRPr lang="en-GB"/>
            </a:p>
          </p:txBody>
        </p:sp>
      </p:grpSp>
      <p:sp>
        <p:nvSpPr>
          <p:cNvPr id="12" name="Freeform 12"/>
          <p:cNvSpPr/>
          <p:nvPr/>
        </p:nvSpPr>
        <p:spPr>
          <a:xfrm>
            <a:off x="15016902" y="3593484"/>
            <a:ext cx="1656572" cy="1912349"/>
          </a:xfrm>
          <a:custGeom>
            <a:avLst/>
            <a:gdLst/>
            <a:ahLst/>
            <a:cxnLst/>
            <a:rect l="l" t="t" r="r" b="b"/>
            <a:pathLst>
              <a:path w="1656572" h="1912349">
                <a:moveTo>
                  <a:pt x="0" y="0"/>
                </a:moveTo>
                <a:lnTo>
                  <a:pt x="1656572" y="0"/>
                </a:lnTo>
                <a:lnTo>
                  <a:pt x="1656572" y="1912350"/>
                </a:lnTo>
                <a:lnTo>
                  <a:pt x="0" y="19123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518065" y="3840662"/>
            <a:ext cx="1793042" cy="1412155"/>
          </a:xfrm>
          <a:custGeom>
            <a:avLst/>
            <a:gdLst/>
            <a:ahLst/>
            <a:cxnLst/>
            <a:rect l="l" t="t" r="r" b="b"/>
            <a:pathLst>
              <a:path w="1793042" h="1412155">
                <a:moveTo>
                  <a:pt x="0" y="0"/>
                </a:moveTo>
                <a:lnTo>
                  <a:pt x="1793042" y="0"/>
                </a:lnTo>
                <a:lnTo>
                  <a:pt x="1793042" y="1412155"/>
                </a:lnTo>
                <a:lnTo>
                  <a:pt x="0" y="1412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11634751" y="3736734"/>
            <a:ext cx="1962940" cy="1769100"/>
          </a:xfrm>
          <a:custGeom>
            <a:avLst/>
            <a:gdLst/>
            <a:ahLst/>
            <a:cxnLst/>
            <a:rect l="l" t="t" r="r" b="b"/>
            <a:pathLst>
              <a:path w="1962940" h="1769100">
                <a:moveTo>
                  <a:pt x="0" y="0"/>
                </a:moveTo>
                <a:lnTo>
                  <a:pt x="1962940" y="0"/>
                </a:lnTo>
                <a:lnTo>
                  <a:pt x="1962940" y="1769100"/>
                </a:lnTo>
                <a:lnTo>
                  <a:pt x="0" y="17691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5" name="Freeform 15"/>
          <p:cNvSpPr/>
          <p:nvPr/>
        </p:nvSpPr>
        <p:spPr>
          <a:xfrm>
            <a:off x="8217242" y="3770416"/>
            <a:ext cx="1797065" cy="1767863"/>
          </a:xfrm>
          <a:custGeom>
            <a:avLst/>
            <a:gdLst/>
            <a:ahLst/>
            <a:cxnLst/>
            <a:rect l="l" t="t" r="r" b="b"/>
            <a:pathLst>
              <a:path w="1797065" h="1767863">
                <a:moveTo>
                  <a:pt x="0" y="0"/>
                </a:moveTo>
                <a:lnTo>
                  <a:pt x="1797065" y="0"/>
                </a:lnTo>
                <a:lnTo>
                  <a:pt x="1797065" y="1767863"/>
                </a:lnTo>
                <a:lnTo>
                  <a:pt x="0" y="17678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6" name="Freeform 16"/>
          <p:cNvSpPr/>
          <p:nvPr/>
        </p:nvSpPr>
        <p:spPr>
          <a:xfrm>
            <a:off x="4707039" y="4202970"/>
            <a:ext cx="2130394" cy="902755"/>
          </a:xfrm>
          <a:custGeom>
            <a:avLst/>
            <a:gdLst/>
            <a:ahLst/>
            <a:cxnLst/>
            <a:rect l="l" t="t" r="r" b="b"/>
            <a:pathLst>
              <a:path w="2130394" h="902755">
                <a:moveTo>
                  <a:pt x="0" y="0"/>
                </a:moveTo>
                <a:lnTo>
                  <a:pt x="2130395" y="0"/>
                </a:lnTo>
                <a:lnTo>
                  <a:pt x="2130395" y="902755"/>
                </a:lnTo>
                <a:lnTo>
                  <a:pt x="0" y="9027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7" name="TextBox 17"/>
          <p:cNvSpPr txBox="1"/>
          <p:nvPr/>
        </p:nvSpPr>
        <p:spPr>
          <a:xfrm>
            <a:off x="1185943" y="6325409"/>
            <a:ext cx="2457286" cy="962025"/>
          </a:xfrm>
          <a:prstGeom prst="rect">
            <a:avLst/>
          </a:prstGeom>
        </p:spPr>
        <p:txBody>
          <a:bodyPr lIns="0" tIns="0" rIns="0" bIns="0" rtlCol="0" anchor="t">
            <a:spAutoFit/>
          </a:bodyPr>
          <a:lstStyle/>
          <a:p>
            <a:pPr algn="ctr">
              <a:lnSpc>
                <a:spcPts val="3840"/>
              </a:lnSpc>
            </a:pPr>
            <a:r>
              <a:rPr lang="en-US" sz="3200">
                <a:solidFill>
                  <a:srgbClr val="343434"/>
                </a:solidFill>
                <a:latin typeface="Quicksand 1 Medium"/>
                <a:ea typeface="Quicksand 1 Medium"/>
                <a:cs typeface="Quicksand 1 Medium"/>
                <a:sym typeface="Quicksand 1 Medium"/>
              </a:rPr>
              <a:t>Listen to music</a:t>
            </a:r>
          </a:p>
        </p:txBody>
      </p:sp>
      <p:sp>
        <p:nvSpPr>
          <p:cNvPr id="18" name="TextBox 18"/>
          <p:cNvSpPr txBox="1"/>
          <p:nvPr/>
        </p:nvSpPr>
        <p:spPr>
          <a:xfrm>
            <a:off x="11094796" y="6325409"/>
            <a:ext cx="3042851" cy="476250"/>
          </a:xfrm>
          <a:prstGeom prst="rect">
            <a:avLst/>
          </a:prstGeom>
        </p:spPr>
        <p:txBody>
          <a:bodyPr lIns="0" tIns="0" rIns="0" bIns="0" rtlCol="0" anchor="t">
            <a:spAutoFit/>
          </a:bodyPr>
          <a:lstStyle/>
          <a:p>
            <a:pPr algn="ctr">
              <a:lnSpc>
                <a:spcPts val="3840"/>
              </a:lnSpc>
            </a:pPr>
            <a:r>
              <a:rPr lang="en-US" sz="3200">
                <a:solidFill>
                  <a:srgbClr val="343434"/>
                </a:solidFill>
                <a:latin typeface="Quicksand 1 Medium"/>
                <a:ea typeface="Quicksand 1 Medium"/>
                <a:cs typeface="Quicksand 1 Medium"/>
                <a:sym typeface="Quicksand 1 Medium"/>
              </a:rPr>
              <a:t>Play games</a:t>
            </a:r>
          </a:p>
        </p:txBody>
      </p:sp>
      <p:sp>
        <p:nvSpPr>
          <p:cNvPr id="19" name="TextBox 19"/>
          <p:cNvSpPr txBox="1"/>
          <p:nvPr/>
        </p:nvSpPr>
        <p:spPr>
          <a:xfrm>
            <a:off x="4650059" y="6325409"/>
            <a:ext cx="2244355" cy="476250"/>
          </a:xfrm>
          <a:prstGeom prst="rect">
            <a:avLst/>
          </a:prstGeom>
        </p:spPr>
        <p:txBody>
          <a:bodyPr lIns="0" tIns="0" rIns="0" bIns="0" rtlCol="0" anchor="t">
            <a:spAutoFit/>
          </a:bodyPr>
          <a:lstStyle/>
          <a:p>
            <a:pPr algn="ctr">
              <a:lnSpc>
                <a:spcPts val="3840"/>
              </a:lnSpc>
            </a:pPr>
            <a:r>
              <a:rPr lang="en-US" sz="3200">
                <a:solidFill>
                  <a:srgbClr val="343434"/>
                </a:solidFill>
                <a:latin typeface="Quicksand 1 Medium"/>
                <a:ea typeface="Quicksand 1 Medium"/>
                <a:cs typeface="Quicksand 1 Medium"/>
                <a:sym typeface="Quicksand 1 Medium"/>
              </a:rPr>
              <a:t>Exercise</a:t>
            </a:r>
          </a:p>
        </p:txBody>
      </p:sp>
      <p:sp>
        <p:nvSpPr>
          <p:cNvPr id="20" name="TextBox 20"/>
          <p:cNvSpPr txBox="1"/>
          <p:nvPr/>
        </p:nvSpPr>
        <p:spPr>
          <a:xfrm>
            <a:off x="7436057" y="6325409"/>
            <a:ext cx="3359434" cy="476250"/>
          </a:xfrm>
          <a:prstGeom prst="rect">
            <a:avLst/>
          </a:prstGeom>
        </p:spPr>
        <p:txBody>
          <a:bodyPr lIns="0" tIns="0" rIns="0" bIns="0" rtlCol="0" anchor="t">
            <a:spAutoFit/>
          </a:bodyPr>
          <a:lstStyle/>
          <a:p>
            <a:pPr algn="ctr">
              <a:lnSpc>
                <a:spcPts val="3840"/>
              </a:lnSpc>
            </a:pPr>
            <a:r>
              <a:rPr lang="en-US" sz="3200">
                <a:solidFill>
                  <a:srgbClr val="343434"/>
                </a:solidFill>
                <a:latin typeface="Quicksand 1 Medium"/>
                <a:ea typeface="Quicksand 1 Medium"/>
                <a:cs typeface="Quicksand 1 Medium"/>
                <a:sym typeface="Quicksand 1 Medium"/>
              </a:rPr>
              <a:t>Volunteer</a:t>
            </a:r>
          </a:p>
        </p:txBody>
      </p:sp>
      <p:sp>
        <p:nvSpPr>
          <p:cNvPr id="21" name="TextBox 21"/>
          <p:cNvSpPr txBox="1"/>
          <p:nvPr/>
        </p:nvSpPr>
        <p:spPr>
          <a:xfrm>
            <a:off x="14749464" y="6325409"/>
            <a:ext cx="2191447" cy="962025"/>
          </a:xfrm>
          <a:prstGeom prst="rect">
            <a:avLst/>
          </a:prstGeom>
        </p:spPr>
        <p:txBody>
          <a:bodyPr lIns="0" tIns="0" rIns="0" bIns="0" rtlCol="0" anchor="t">
            <a:spAutoFit/>
          </a:bodyPr>
          <a:lstStyle/>
          <a:p>
            <a:pPr algn="ctr">
              <a:lnSpc>
                <a:spcPts val="3840"/>
              </a:lnSpc>
            </a:pPr>
            <a:r>
              <a:rPr lang="en-US" sz="3200">
                <a:solidFill>
                  <a:srgbClr val="343434"/>
                </a:solidFill>
                <a:latin typeface="Quicksand 1 Medium"/>
                <a:ea typeface="Quicksand 1 Medium"/>
                <a:cs typeface="Quicksand 1 Medium"/>
                <a:sym typeface="Quicksand 1 Medium"/>
              </a:rPr>
              <a:t>Go out for a coffee</a:t>
            </a:r>
          </a:p>
        </p:txBody>
      </p:sp>
      <p:sp>
        <p:nvSpPr>
          <p:cNvPr id="22" name="TextBox 22"/>
          <p:cNvSpPr txBox="1"/>
          <p:nvPr/>
        </p:nvSpPr>
        <p:spPr>
          <a:xfrm>
            <a:off x="1028700" y="526098"/>
            <a:ext cx="10628560" cy="929005"/>
          </a:xfrm>
          <a:prstGeom prst="rect">
            <a:avLst/>
          </a:prstGeom>
        </p:spPr>
        <p:txBody>
          <a:bodyPr lIns="0" tIns="0" rIns="0" bIns="0" rtlCol="0" anchor="t">
            <a:spAutoFit/>
          </a:bodyPr>
          <a:lstStyle/>
          <a:p>
            <a:pPr algn="l">
              <a:lnSpc>
                <a:spcPts val="7280"/>
              </a:lnSpc>
            </a:pPr>
            <a:r>
              <a:rPr lang="en-US" sz="5600">
                <a:solidFill>
                  <a:srgbClr val="343434"/>
                </a:solidFill>
                <a:latin typeface="Bobby Jones"/>
                <a:ea typeface="Bobby Jones"/>
                <a:cs typeface="Bobby Jones"/>
                <a:sym typeface="Bobby Jones"/>
              </a:rPr>
              <a:t>Self care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6511098" y="1368036"/>
            <a:ext cx="5265805" cy="8308962"/>
          </a:xfrm>
          <a:custGeom>
            <a:avLst/>
            <a:gdLst/>
            <a:ahLst/>
            <a:cxnLst/>
            <a:rect l="l" t="t" r="r" b="b"/>
            <a:pathLst>
              <a:path w="5265805" h="8308962">
                <a:moveTo>
                  <a:pt x="0" y="0"/>
                </a:moveTo>
                <a:lnTo>
                  <a:pt x="5265804" y="0"/>
                </a:lnTo>
                <a:lnTo>
                  <a:pt x="5265804" y="8308962"/>
                </a:lnTo>
                <a:lnTo>
                  <a:pt x="0" y="8308962"/>
                </a:lnTo>
                <a:lnTo>
                  <a:pt x="0" y="0"/>
                </a:lnTo>
                <a:close/>
              </a:path>
            </a:pathLst>
          </a:custGeom>
          <a:blipFill>
            <a:blip r:embed="rId2">
              <a:alphaModFix amt="9999"/>
            </a:blip>
            <a:stretch>
              <a:fillRect/>
            </a:stretch>
          </a:blipFill>
        </p:spPr>
        <p:txBody>
          <a:bodyPr/>
          <a:lstStyle/>
          <a:p>
            <a:endParaRPr lang="en-GB"/>
          </a:p>
        </p:txBody>
      </p:sp>
      <p:sp>
        <p:nvSpPr>
          <p:cNvPr id="3" name="Freeform 3"/>
          <p:cNvSpPr/>
          <p:nvPr/>
        </p:nvSpPr>
        <p:spPr>
          <a:xfrm>
            <a:off x="699053" y="772765"/>
            <a:ext cx="4578654" cy="1528126"/>
          </a:xfrm>
          <a:custGeom>
            <a:avLst/>
            <a:gdLst/>
            <a:ahLst/>
            <a:cxnLst/>
            <a:rect l="l" t="t" r="r" b="b"/>
            <a:pathLst>
              <a:path w="4578654" h="1528126">
                <a:moveTo>
                  <a:pt x="0" y="0"/>
                </a:moveTo>
                <a:lnTo>
                  <a:pt x="4578653" y="0"/>
                </a:lnTo>
                <a:lnTo>
                  <a:pt x="4578653" y="1528126"/>
                </a:lnTo>
                <a:lnTo>
                  <a:pt x="0" y="1528126"/>
                </a:lnTo>
                <a:lnTo>
                  <a:pt x="0" y="0"/>
                </a:lnTo>
                <a:close/>
              </a:path>
            </a:pathLst>
          </a:custGeom>
          <a:blipFill>
            <a:blip r:embed="rId3"/>
            <a:stretch>
              <a:fillRect/>
            </a:stretch>
          </a:blipFill>
        </p:spPr>
        <p:txBody>
          <a:bodyPr/>
          <a:lstStyle/>
          <a:p>
            <a:endParaRPr lang="en-GB"/>
          </a:p>
        </p:txBody>
      </p:sp>
      <p:sp>
        <p:nvSpPr>
          <p:cNvPr id="4" name="Freeform 4"/>
          <p:cNvSpPr/>
          <p:nvPr/>
        </p:nvSpPr>
        <p:spPr>
          <a:xfrm>
            <a:off x="12132922" y="15802"/>
            <a:ext cx="6152609" cy="6439570"/>
          </a:xfrm>
          <a:custGeom>
            <a:avLst/>
            <a:gdLst/>
            <a:ahLst/>
            <a:cxnLst/>
            <a:rect l="l" t="t" r="r" b="b"/>
            <a:pathLst>
              <a:path w="6152609" h="6439570">
                <a:moveTo>
                  <a:pt x="0" y="0"/>
                </a:moveTo>
                <a:lnTo>
                  <a:pt x="6152609" y="0"/>
                </a:lnTo>
                <a:lnTo>
                  <a:pt x="6152609" y="6439570"/>
                </a:lnTo>
                <a:lnTo>
                  <a:pt x="0" y="6439570"/>
                </a:lnTo>
                <a:lnTo>
                  <a:pt x="0" y="0"/>
                </a:lnTo>
                <a:close/>
              </a:path>
            </a:pathLst>
          </a:custGeom>
          <a:blipFill>
            <a:blip r:embed="rId4">
              <a:alphaModFix amt="9999"/>
            </a:blip>
            <a:stretch>
              <a:fillRect t="-29029" r="-35216"/>
            </a:stretch>
          </a:blipFill>
        </p:spPr>
        <p:txBody>
          <a:bodyPr/>
          <a:lstStyle/>
          <a:p>
            <a:endParaRPr lang="en-GB"/>
          </a:p>
        </p:txBody>
      </p:sp>
      <p:sp>
        <p:nvSpPr>
          <p:cNvPr id="5" name="Freeform 5"/>
          <p:cNvSpPr/>
          <p:nvPr/>
        </p:nvSpPr>
        <p:spPr>
          <a:xfrm>
            <a:off x="9706492" y="423437"/>
            <a:ext cx="3367701" cy="1889198"/>
          </a:xfrm>
          <a:custGeom>
            <a:avLst/>
            <a:gdLst/>
            <a:ahLst/>
            <a:cxnLst/>
            <a:rect l="l" t="t" r="r" b="b"/>
            <a:pathLst>
              <a:path w="3367701" h="1889198">
                <a:moveTo>
                  <a:pt x="0" y="0"/>
                </a:moveTo>
                <a:lnTo>
                  <a:pt x="3367700" y="0"/>
                </a:lnTo>
                <a:lnTo>
                  <a:pt x="3367700" y="1889198"/>
                </a:lnTo>
                <a:lnTo>
                  <a:pt x="0" y="1889198"/>
                </a:lnTo>
                <a:lnTo>
                  <a:pt x="0" y="0"/>
                </a:lnTo>
                <a:close/>
              </a:path>
            </a:pathLst>
          </a:custGeom>
          <a:blipFill>
            <a:blip r:embed="rId5"/>
            <a:stretch>
              <a:fillRect/>
            </a:stretch>
          </a:blipFill>
        </p:spPr>
        <p:txBody>
          <a:bodyPr/>
          <a:lstStyle/>
          <a:p>
            <a:endParaRPr lang="en-GB"/>
          </a:p>
        </p:txBody>
      </p:sp>
      <p:sp>
        <p:nvSpPr>
          <p:cNvPr id="6" name="Freeform 6"/>
          <p:cNvSpPr/>
          <p:nvPr/>
        </p:nvSpPr>
        <p:spPr>
          <a:xfrm>
            <a:off x="5749619" y="7210"/>
            <a:ext cx="3237903" cy="3237903"/>
          </a:xfrm>
          <a:custGeom>
            <a:avLst/>
            <a:gdLst/>
            <a:ahLst/>
            <a:cxnLst/>
            <a:rect l="l" t="t" r="r" b="b"/>
            <a:pathLst>
              <a:path w="3237903" h="3237903">
                <a:moveTo>
                  <a:pt x="0" y="0"/>
                </a:moveTo>
                <a:lnTo>
                  <a:pt x="3237904" y="0"/>
                </a:lnTo>
                <a:lnTo>
                  <a:pt x="3237904" y="3237904"/>
                </a:lnTo>
                <a:lnTo>
                  <a:pt x="0" y="3237904"/>
                </a:lnTo>
                <a:lnTo>
                  <a:pt x="0" y="0"/>
                </a:lnTo>
                <a:close/>
              </a:path>
            </a:pathLst>
          </a:custGeom>
          <a:blipFill>
            <a:blip r:embed="rId6"/>
            <a:stretch>
              <a:fillRect/>
            </a:stretch>
          </a:blipFill>
        </p:spPr>
        <p:txBody>
          <a:bodyPr/>
          <a:lstStyle/>
          <a:p>
            <a:endParaRPr lang="en-GB"/>
          </a:p>
        </p:txBody>
      </p:sp>
      <p:sp>
        <p:nvSpPr>
          <p:cNvPr id="7" name="Freeform 7"/>
          <p:cNvSpPr/>
          <p:nvPr/>
        </p:nvSpPr>
        <p:spPr>
          <a:xfrm>
            <a:off x="13788567" y="740217"/>
            <a:ext cx="3908044" cy="1254164"/>
          </a:xfrm>
          <a:custGeom>
            <a:avLst/>
            <a:gdLst/>
            <a:ahLst/>
            <a:cxnLst/>
            <a:rect l="l" t="t" r="r" b="b"/>
            <a:pathLst>
              <a:path w="3908044" h="1254164">
                <a:moveTo>
                  <a:pt x="0" y="0"/>
                </a:moveTo>
                <a:lnTo>
                  <a:pt x="3908044" y="0"/>
                </a:lnTo>
                <a:lnTo>
                  <a:pt x="3908044" y="1254164"/>
                </a:lnTo>
                <a:lnTo>
                  <a:pt x="0" y="1254164"/>
                </a:lnTo>
                <a:lnTo>
                  <a:pt x="0" y="0"/>
                </a:lnTo>
                <a:close/>
              </a:path>
            </a:pathLst>
          </a:custGeom>
          <a:blipFill>
            <a:blip r:embed="rId7"/>
            <a:stretch>
              <a:fillRect/>
            </a:stretch>
          </a:blipFill>
        </p:spPr>
        <p:txBody>
          <a:bodyPr/>
          <a:lstStyle/>
          <a:p>
            <a:endParaRPr lang="en-GB"/>
          </a:p>
        </p:txBody>
      </p:sp>
      <p:sp>
        <p:nvSpPr>
          <p:cNvPr id="8" name="Freeform 8"/>
          <p:cNvSpPr/>
          <p:nvPr/>
        </p:nvSpPr>
        <p:spPr>
          <a:xfrm>
            <a:off x="18518" y="2570961"/>
            <a:ext cx="5259188" cy="7700284"/>
          </a:xfrm>
          <a:custGeom>
            <a:avLst/>
            <a:gdLst/>
            <a:ahLst/>
            <a:cxnLst/>
            <a:rect l="l" t="t" r="r" b="b"/>
            <a:pathLst>
              <a:path w="5259188" h="7700284">
                <a:moveTo>
                  <a:pt x="0" y="0"/>
                </a:moveTo>
                <a:lnTo>
                  <a:pt x="5259188" y="0"/>
                </a:lnTo>
                <a:lnTo>
                  <a:pt x="5259188" y="7700283"/>
                </a:lnTo>
                <a:lnTo>
                  <a:pt x="0" y="7700283"/>
                </a:lnTo>
                <a:lnTo>
                  <a:pt x="0" y="0"/>
                </a:lnTo>
                <a:close/>
              </a:path>
            </a:pathLst>
          </a:custGeom>
          <a:blipFill>
            <a:blip r:embed="rId8">
              <a:alphaModFix amt="9999"/>
            </a:blip>
            <a:stretch>
              <a:fillRect l="-14344" b="-7904"/>
            </a:stretch>
          </a:blipFill>
        </p:spPr>
        <p:txBody>
          <a:bodyPr/>
          <a:lstStyle/>
          <a:p>
            <a:endParaRPr lang="en-GB"/>
          </a:p>
        </p:txBody>
      </p:sp>
      <p:sp>
        <p:nvSpPr>
          <p:cNvPr id="9" name="TextBox 9"/>
          <p:cNvSpPr txBox="1"/>
          <p:nvPr/>
        </p:nvSpPr>
        <p:spPr>
          <a:xfrm>
            <a:off x="2375140" y="7492841"/>
            <a:ext cx="801993" cy="384810"/>
          </a:xfrm>
          <a:prstGeom prst="rect">
            <a:avLst/>
          </a:prstGeom>
        </p:spPr>
        <p:txBody>
          <a:bodyPr lIns="0" tIns="0" rIns="0" bIns="0" rtlCol="0" anchor="t">
            <a:spAutoFit/>
          </a:bodyPr>
          <a:lstStyle/>
          <a:p>
            <a:pPr algn="ctr">
              <a:lnSpc>
                <a:spcPts val="1560"/>
              </a:lnSpc>
            </a:pPr>
            <a:r>
              <a:rPr lang="en-US" sz="1200">
                <a:solidFill>
                  <a:srgbClr val="660087"/>
                </a:solidFill>
                <a:latin typeface="Bobby Jones Soft"/>
                <a:ea typeface="Bobby Jones Soft"/>
                <a:cs typeface="Bobby Jones Soft"/>
                <a:sym typeface="Bobby Jones Soft"/>
              </a:rPr>
              <a:t>cyberbully-ing</a:t>
            </a:r>
          </a:p>
        </p:txBody>
      </p:sp>
      <p:sp>
        <p:nvSpPr>
          <p:cNvPr id="10" name="TextBox 10"/>
          <p:cNvSpPr txBox="1"/>
          <p:nvPr/>
        </p:nvSpPr>
        <p:spPr>
          <a:xfrm>
            <a:off x="3035295" y="4162425"/>
            <a:ext cx="12217410" cy="1952625"/>
          </a:xfrm>
          <a:prstGeom prst="rect">
            <a:avLst/>
          </a:prstGeom>
        </p:spPr>
        <p:txBody>
          <a:bodyPr lIns="0" tIns="0" rIns="0" bIns="0" rtlCol="0" anchor="t">
            <a:spAutoFit/>
          </a:bodyPr>
          <a:lstStyle/>
          <a:p>
            <a:pPr algn="ctr">
              <a:lnSpc>
                <a:spcPts val="7679"/>
              </a:lnSpc>
            </a:pPr>
            <a:r>
              <a:rPr lang="en-US" sz="6399">
                <a:solidFill>
                  <a:srgbClr val="FFFFFF"/>
                </a:solidFill>
                <a:latin typeface="Quicksand 1 Medium"/>
                <a:ea typeface="Quicksand 1 Medium"/>
                <a:cs typeface="Quicksand 1 Medium"/>
                <a:sym typeface="Quicksand 1 Medium"/>
              </a:rPr>
              <a:t>Diolch</a:t>
            </a:r>
          </a:p>
          <a:p>
            <a:pPr algn="ctr">
              <a:lnSpc>
                <a:spcPts val="7680"/>
              </a:lnSpc>
            </a:pPr>
            <a:r>
              <a:rPr lang="en-US" sz="6400">
                <a:solidFill>
                  <a:srgbClr val="FFFFFF"/>
                </a:solidFill>
                <a:latin typeface="Quicksand 1 Medium"/>
                <a:ea typeface="Quicksand 1 Medium"/>
                <a:cs typeface="Quicksand 1 Medium"/>
                <a:sym typeface="Quicksand 1 Medium"/>
              </a:rPr>
              <a:t>Thank you</a:t>
            </a:r>
          </a:p>
        </p:txBody>
      </p:sp>
      <p:sp>
        <p:nvSpPr>
          <p:cNvPr id="11" name="TextBox 11"/>
          <p:cNvSpPr txBox="1"/>
          <p:nvPr/>
        </p:nvSpPr>
        <p:spPr>
          <a:xfrm>
            <a:off x="3035295" y="3094990"/>
            <a:ext cx="12217410" cy="962660"/>
          </a:xfrm>
          <a:prstGeom prst="rect">
            <a:avLst/>
          </a:prstGeom>
        </p:spPr>
        <p:txBody>
          <a:bodyPr lIns="0" tIns="0" rIns="0" bIns="0" rtlCol="0" anchor="t">
            <a:spAutoFit/>
          </a:bodyPr>
          <a:lstStyle/>
          <a:p>
            <a:pPr algn="ctr">
              <a:lnSpc>
                <a:spcPts val="7840"/>
              </a:lnSpc>
            </a:pPr>
            <a:r>
              <a:rPr lang="en-US" sz="5600">
                <a:solidFill>
                  <a:srgbClr val="FFFFFF"/>
                </a:solidFill>
                <a:latin typeface="Quicksand 1"/>
                <a:ea typeface="Quicksand 1"/>
                <a:cs typeface="Quicksand 1"/>
                <a:sym typeface="Quicksand 1"/>
              </a:rPr>
              <a:t>Welsh Women's Aid</a:t>
            </a:r>
          </a:p>
        </p:txBody>
      </p:sp>
      <p:sp>
        <p:nvSpPr>
          <p:cNvPr id="12" name="TextBox 12"/>
          <p:cNvSpPr txBox="1"/>
          <p:nvPr/>
        </p:nvSpPr>
        <p:spPr>
          <a:xfrm>
            <a:off x="2833093" y="6417272"/>
            <a:ext cx="12621813" cy="935355"/>
          </a:xfrm>
          <a:prstGeom prst="rect">
            <a:avLst/>
          </a:prstGeom>
        </p:spPr>
        <p:txBody>
          <a:bodyPr lIns="0" tIns="0" rIns="0" bIns="0" rtlCol="0" anchor="t">
            <a:spAutoFit/>
          </a:bodyPr>
          <a:lstStyle/>
          <a:p>
            <a:pPr algn="ctr">
              <a:lnSpc>
                <a:spcPts val="2520"/>
              </a:lnSpc>
            </a:pPr>
            <a:r>
              <a:rPr lang="en-US" sz="1800">
                <a:solidFill>
                  <a:srgbClr val="FFFFFF"/>
                </a:solidFill>
                <a:latin typeface="Quicksand 1 Light"/>
                <a:ea typeface="Quicksand 1 Light"/>
                <a:cs typeface="Quicksand 1 Light"/>
                <a:sym typeface="Quicksand 1 Light"/>
              </a:rPr>
              <a:t>Pendragon House, Caxton Place, Pentwyn, Cardiff, CF23 8XE</a:t>
            </a:r>
          </a:p>
          <a:p>
            <a:pPr algn="ctr">
              <a:lnSpc>
                <a:spcPts val="2520"/>
              </a:lnSpc>
            </a:pPr>
            <a:r>
              <a:rPr lang="en-US" sz="1800">
                <a:solidFill>
                  <a:srgbClr val="FFFFFF"/>
                </a:solidFill>
                <a:latin typeface="Quicksand 1 Light"/>
                <a:ea typeface="Quicksand 1 Light"/>
                <a:cs typeface="Quicksand 1 Light"/>
                <a:sym typeface="Quicksand 1 Light"/>
              </a:rPr>
              <a:t>02920 541 551</a:t>
            </a:r>
          </a:p>
          <a:p>
            <a:pPr algn="ctr">
              <a:lnSpc>
                <a:spcPts val="2520"/>
              </a:lnSpc>
            </a:pPr>
            <a:r>
              <a:rPr lang="en-US" sz="1800">
                <a:solidFill>
                  <a:srgbClr val="FFFFFF"/>
                </a:solidFill>
                <a:latin typeface="Quicksand 1 Light"/>
                <a:ea typeface="Quicksand 1 Light"/>
                <a:cs typeface="Quicksand 1 Light"/>
                <a:sym typeface="Quicksand 1 Light"/>
              </a:rPr>
              <a:t>info@welshwomensaid.org.uk</a:t>
            </a:r>
          </a:p>
        </p:txBody>
      </p:sp>
      <p:sp>
        <p:nvSpPr>
          <p:cNvPr id="13" name="TextBox 13"/>
          <p:cNvSpPr txBox="1"/>
          <p:nvPr/>
        </p:nvSpPr>
        <p:spPr>
          <a:xfrm>
            <a:off x="6084922" y="7462361"/>
            <a:ext cx="6048000" cy="415290"/>
          </a:xfrm>
          <a:prstGeom prst="rect">
            <a:avLst/>
          </a:prstGeom>
        </p:spPr>
        <p:txBody>
          <a:bodyPr lIns="0" tIns="0" rIns="0" bIns="0" rtlCol="0" anchor="t">
            <a:spAutoFit/>
          </a:bodyPr>
          <a:lstStyle/>
          <a:p>
            <a:pPr algn="ctr">
              <a:lnSpc>
                <a:spcPts val="3359"/>
              </a:lnSpc>
            </a:pPr>
            <a:r>
              <a:rPr lang="en-US" sz="2399">
                <a:solidFill>
                  <a:srgbClr val="FFFFFF"/>
                </a:solidFill>
                <a:latin typeface="Quicksand 1"/>
                <a:ea typeface="Quicksand 1"/>
                <a:cs typeface="Quicksand 1"/>
                <a:sym typeface="Quicksand 1"/>
              </a:rPr>
              <a:t>www.welshwomensaid.org.uk</a:t>
            </a:r>
          </a:p>
        </p:txBody>
      </p:sp>
      <p:grpSp>
        <p:nvGrpSpPr>
          <p:cNvPr id="14" name="Group 14"/>
          <p:cNvGrpSpPr/>
          <p:nvPr/>
        </p:nvGrpSpPr>
        <p:grpSpPr>
          <a:xfrm>
            <a:off x="0" y="8548603"/>
            <a:ext cx="18288000" cy="1738397"/>
            <a:chOff x="0" y="0"/>
            <a:chExt cx="4816593" cy="457849"/>
          </a:xfrm>
        </p:grpSpPr>
        <p:sp>
          <p:nvSpPr>
            <p:cNvPr id="15" name="Freeform 15"/>
            <p:cNvSpPr/>
            <p:nvPr/>
          </p:nvSpPr>
          <p:spPr>
            <a:xfrm>
              <a:off x="0" y="0"/>
              <a:ext cx="4816592" cy="457849"/>
            </a:xfrm>
            <a:custGeom>
              <a:avLst/>
              <a:gdLst/>
              <a:ahLst/>
              <a:cxnLst/>
              <a:rect l="l" t="t" r="r" b="b"/>
              <a:pathLst>
                <a:path w="4816592" h="457849">
                  <a:moveTo>
                    <a:pt x="0" y="0"/>
                  </a:moveTo>
                  <a:lnTo>
                    <a:pt x="4816592" y="0"/>
                  </a:lnTo>
                  <a:lnTo>
                    <a:pt x="4816592" y="457849"/>
                  </a:lnTo>
                  <a:lnTo>
                    <a:pt x="0" y="457849"/>
                  </a:lnTo>
                  <a:close/>
                </a:path>
              </a:pathLst>
            </a:custGeom>
            <a:solidFill>
              <a:srgbClr val="FFFFFF"/>
            </a:solidFill>
          </p:spPr>
          <p:txBody>
            <a:bodyPr/>
            <a:lstStyle/>
            <a:p>
              <a:endParaRPr lang="en-GB"/>
            </a:p>
          </p:txBody>
        </p:sp>
        <p:sp>
          <p:nvSpPr>
            <p:cNvPr id="16" name="TextBox 16"/>
            <p:cNvSpPr txBox="1"/>
            <p:nvPr/>
          </p:nvSpPr>
          <p:spPr>
            <a:xfrm>
              <a:off x="0" y="-76200"/>
              <a:ext cx="4816593" cy="534049"/>
            </a:xfrm>
            <a:prstGeom prst="rect">
              <a:avLst/>
            </a:prstGeom>
          </p:spPr>
          <p:txBody>
            <a:bodyPr lIns="50800" tIns="50800" rIns="50800" bIns="50800" rtlCol="0" anchor="ctr"/>
            <a:lstStyle/>
            <a:p>
              <a:pPr algn="ctr">
                <a:lnSpc>
                  <a:spcPts val="3640"/>
                </a:lnSpc>
              </a:pPr>
              <a:endParaRPr/>
            </a:p>
          </p:txBody>
        </p:sp>
      </p:grpSp>
      <p:sp>
        <p:nvSpPr>
          <p:cNvPr id="17" name="TextBox 17"/>
          <p:cNvSpPr txBox="1"/>
          <p:nvPr/>
        </p:nvSpPr>
        <p:spPr>
          <a:xfrm>
            <a:off x="1028700" y="9924381"/>
            <a:ext cx="16230600" cy="188595"/>
          </a:xfrm>
          <a:prstGeom prst="rect">
            <a:avLst/>
          </a:prstGeom>
        </p:spPr>
        <p:txBody>
          <a:bodyPr lIns="0" tIns="0" rIns="0" bIns="0" rtlCol="0" anchor="t">
            <a:spAutoFit/>
          </a:bodyPr>
          <a:lstStyle/>
          <a:p>
            <a:pPr algn="ctr">
              <a:lnSpc>
                <a:spcPts val="1680"/>
              </a:lnSpc>
            </a:pPr>
            <a:r>
              <a:rPr lang="en-US" sz="1200">
                <a:solidFill>
                  <a:srgbClr val="343434"/>
                </a:solidFill>
                <a:latin typeface="Quicksand 1 Medium"/>
                <a:ea typeface="Quicksand 1 Medium"/>
                <a:cs typeface="Quicksand 1 Medium"/>
                <a:sym typeface="Quicksand 1 Medium"/>
              </a:rPr>
              <a:t>Welsh Women’s Aid is a registered charity in England and Wales, No. 1140962 and a company limited by guarantee registered in England and Wales, No. 07483469.</a:t>
            </a:r>
          </a:p>
        </p:txBody>
      </p:sp>
      <p:sp>
        <p:nvSpPr>
          <p:cNvPr id="18" name="Freeform 18"/>
          <p:cNvSpPr/>
          <p:nvPr/>
        </p:nvSpPr>
        <p:spPr>
          <a:xfrm>
            <a:off x="6216479" y="8708481"/>
            <a:ext cx="6397424" cy="1046154"/>
          </a:xfrm>
          <a:custGeom>
            <a:avLst/>
            <a:gdLst/>
            <a:ahLst/>
            <a:cxnLst/>
            <a:rect l="l" t="t" r="r" b="b"/>
            <a:pathLst>
              <a:path w="6397424" h="1046154">
                <a:moveTo>
                  <a:pt x="0" y="0"/>
                </a:moveTo>
                <a:lnTo>
                  <a:pt x="6397424" y="0"/>
                </a:lnTo>
                <a:lnTo>
                  <a:pt x="6397424" y="1046154"/>
                </a:lnTo>
                <a:lnTo>
                  <a:pt x="0" y="1046154"/>
                </a:lnTo>
                <a:lnTo>
                  <a:pt x="0" y="0"/>
                </a:lnTo>
                <a:close/>
              </a:path>
            </a:pathLst>
          </a:custGeom>
          <a:blipFill>
            <a:blip r:embed="rId9"/>
            <a:stretch>
              <a:fillRect t="-26797" b="-57422"/>
            </a:stretch>
          </a:blipFill>
        </p:spPr>
        <p:txBody>
          <a:bodyPr/>
          <a:lstStyle/>
          <a:p>
            <a:endParaRPr lang="en-GB"/>
          </a:p>
        </p:txBody>
      </p:sp>
      <p:sp>
        <p:nvSpPr>
          <p:cNvPr id="19" name="Freeform 19"/>
          <p:cNvSpPr/>
          <p:nvPr/>
        </p:nvSpPr>
        <p:spPr>
          <a:xfrm>
            <a:off x="15507916" y="8883595"/>
            <a:ext cx="1921565" cy="749410"/>
          </a:xfrm>
          <a:custGeom>
            <a:avLst/>
            <a:gdLst/>
            <a:ahLst/>
            <a:cxnLst/>
            <a:rect l="l" t="t" r="r" b="b"/>
            <a:pathLst>
              <a:path w="1921565" h="749410">
                <a:moveTo>
                  <a:pt x="0" y="0"/>
                </a:moveTo>
                <a:lnTo>
                  <a:pt x="1921565" y="0"/>
                </a:lnTo>
                <a:lnTo>
                  <a:pt x="1921565" y="749410"/>
                </a:lnTo>
                <a:lnTo>
                  <a:pt x="0" y="749410"/>
                </a:lnTo>
                <a:lnTo>
                  <a:pt x="0" y="0"/>
                </a:lnTo>
                <a:close/>
              </a:path>
            </a:pathLst>
          </a:custGeom>
          <a:blipFill>
            <a:blip r:embed="rId10"/>
            <a:stretch>
              <a:fillRect/>
            </a:stretch>
          </a:blipFill>
        </p:spPr>
        <p:txBody>
          <a:bodyPr/>
          <a:lstStyle/>
          <a:p>
            <a:endParaRPr lang="en-GB"/>
          </a:p>
        </p:txBody>
      </p:sp>
      <p:sp>
        <p:nvSpPr>
          <p:cNvPr id="20" name="TextBox 20"/>
          <p:cNvSpPr txBox="1"/>
          <p:nvPr/>
        </p:nvSpPr>
        <p:spPr>
          <a:xfrm>
            <a:off x="10587192" y="8995338"/>
            <a:ext cx="6048000" cy="415290"/>
          </a:xfrm>
          <a:prstGeom prst="rect">
            <a:avLst/>
          </a:prstGeom>
        </p:spPr>
        <p:txBody>
          <a:bodyPr lIns="0" tIns="0" rIns="0" bIns="0" rtlCol="0" anchor="t">
            <a:spAutoFit/>
          </a:bodyPr>
          <a:lstStyle/>
          <a:p>
            <a:pPr algn="ctr">
              <a:lnSpc>
                <a:spcPts val="3359"/>
              </a:lnSpc>
            </a:pPr>
            <a:r>
              <a:rPr lang="en-US" sz="2399">
                <a:solidFill>
                  <a:srgbClr val="343434"/>
                </a:solidFill>
                <a:latin typeface="Quicksand 1 Medium"/>
                <a:ea typeface="Quicksand 1 Medium"/>
                <a:cs typeface="Quicksand 1 Medium"/>
                <a:sym typeface="Quicksand 1 Medium"/>
              </a:rPr>
              <a:t>Workshop informed by</a:t>
            </a:r>
          </a:p>
        </p:txBody>
      </p:sp>
      <p:sp>
        <p:nvSpPr>
          <p:cNvPr id="31" name="Rectangle: Rounded Corners 30">
            <a:extLst>
              <a:ext uri="{FF2B5EF4-FFF2-40B4-BE49-F238E27FC236}">
                <a16:creationId xmlns:a16="http://schemas.microsoft.com/office/drawing/2014/main" id="{D6F2D7A8-D559-A2E0-5C12-C0DE38A3EA15}"/>
              </a:ext>
            </a:extLst>
          </p:cNvPr>
          <p:cNvSpPr/>
          <p:nvPr/>
        </p:nvSpPr>
        <p:spPr>
          <a:xfrm>
            <a:off x="1590332" y="9329474"/>
            <a:ext cx="474018" cy="450433"/>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grpSp>
        <p:nvGrpSpPr>
          <p:cNvPr id="21" name="Group 21"/>
          <p:cNvGrpSpPr/>
          <p:nvPr/>
        </p:nvGrpSpPr>
        <p:grpSpPr>
          <a:xfrm>
            <a:off x="1028700" y="8675370"/>
            <a:ext cx="2735382" cy="1120292"/>
            <a:chOff x="0" y="0"/>
            <a:chExt cx="3647176" cy="1493722"/>
          </a:xfrm>
        </p:grpSpPr>
        <p:sp>
          <p:nvSpPr>
            <p:cNvPr id="22" name="Freeform 22"/>
            <p:cNvSpPr/>
            <p:nvPr/>
          </p:nvSpPr>
          <p:spPr>
            <a:xfrm>
              <a:off x="0" y="880465"/>
              <a:ext cx="613257" cy="613257"/>
            </a:xfrm>
            <a:custGeom>
              <a:avLst/>
              <a:gdLst/>
              <a:ahLst/>
              <a:cxnLst/>
              <a:rect l="l" t="t" r="r" b="b"/>
              <a:pathLst>
                <a:path w="613257" h="613257">
                  <a:moveTo>
                    <a:pt x="0" y="0"/>
                  </a:moveTo>
                  <a:lnTo>
                    <a:pt x="613257" y="0"/>
                  </a:lnTo>
                  <a:lnTo>
                    <a:pt x="613257" y="613257"/>
                  </a:lnTo>
                  <a:lnTo>
                    <a:pt x="0" y="6132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3" name="Freeform 23"/>
            <p:cNvSpPr/>
            <p:nvPr/>
          </p:nvSpPr>
          <p:spPr>
            <a:xfrm>
              <a:off x="1528235" y="880465"/>
              <a:ext cx="613257" cy="613257"/>
            </a:xfrm>
            <a:custGeom>
              <a:avLst/>
              <a:gdLst/>
              <a:ahLst/>
              <a:cxnLst/>
              <a:rect l="l" t="t" r="r" b="b"/>
              <a:pathLst>
                <a:path w="613257" h="613257">
                  <a:moveTo>
                    <a:pt x="0" y="0"/>
                  </a:moveTo>
                  <a:lnTo>
                    <a:pt x="613257" y="0"/>
                  </a:lnTo>
                  <a:lnTo>
                    <a:pt x="613257" y="613257"/>
                  </a:lnTo>
                  <a:lnTo>
                    <a:pt x="0" y="6132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4" name="Freeform 24"/>
            <p:cNvSpPr/>
            <p:nvPr/>
          </p:nvSpPr>
          <p:spPr>
            <a:xfrm>
              <a:off x="2285076" y="880465"/>
              <a:ext cx="613257" cy="613257"/>
            </a:xfrm>
            <a:custGeom>
              <a:avLst/>
              <a:gdLst/>
              <a:ahLst/>
              <a:cxnLst/>
              <a:rect l="l" t="t" r="r" b="b"/>
              <a:pathLst>
                <a:path w="613257" h="613257">
                  <a:moveTo>
                    <a:pt x="0" y="0"/>
                  </a:moveTo>
                  <a:lnTo>
                    <a:pt x="613258" y="0"/>
                  </a:lnTo>
                  <a:lnTo>
                    <a:pt x="613258" y="613257"/>
                  </a:lnTo>
                  <a:lnTo>
                    <a:pt x="0" y="6132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5" name="Freeform 25"/>
            <p:cNvSpPr/>
            <p:nvPr/>
          </p:nvSpPr>
          <p:spPr>
            <a:xfrm>
              <a:off x="3033919" y="880465"/>
              <a:ext cx="613257" cy="613257"/>
            </a:xfrm>
            <a:custGeom>
              <a:avLst/>
              <a:gdLst/>
              <a:ahLst/>
              <a:cxnLst/>
              <a:rect l="l" t="t" r="r" b="b"/>
              <a:pathLst>
                <a:path w="613257" h="613257">
                  <a:moveTo>
                    <a:pt x="0" y="0"/>
                  </a:moveTo>
                  <a:lnTo>
                    <a:pt x="613257" y="0"/>
                  </a:lnTo>
                  <a:lnTo>
                    <a:pt x="613257" y="613257"/>
                  </a:lnTo>
                  <a:lnTo>
                    <a:pt x="0" y="61325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26" name="TextBox 26"/>
            <p:cNvSpPr txBox="1"/>
            <p:nvPr/>
          </p:nvSpPr>
          <p:spPr>
            <a:xfrm>
              <a:off x="313904" y="-38100"/>
              <a:ext cx="3041918" cy="815340"/>
            </a:xfrm>
            <a:prstGeom prst="rect">
              <a:avLst/>
            </a:prstGeom>
          </p:spPr>
          <p:txBody>
            <a:bodyPr lIns="0" tIns="0" rIns="0" bIns="0" rtlCol="0" anchor="t">
              <a:spAutoFit/>
            </a:bodyPr>
            <a:lstStyle/>
            <a:p>
              <a:pPr algn="ctr">
                <a:lnSpc>
                  <a:spcPts val="2520"/>
                </a:lnSpc>
              </a:pPr>
              <a:r>
                <a:rPr lang="en-US" sz="1800">
                  <a:solidFill>
                    <a:srgbClr val="343434"/>
                  </a:solidFill>
                  <a:latin typeface="Quicksand 1 Medium"/>
                  <a:ea typeface="Quicksand 1 Medium"/>
                  <a:cs typeface="Quicksand 1 Medium"/>
                  <a:sym typeface="Quicksand 1 Medium"/>
                </a:rPr>
                <a:t>Follow us:</a:t>
              </a:r>
            </a:p>
            <a:p>
              <a:pPr algn="ctr">
                <a:lnSpc>
                  <a:spcPts val="2520"/>
                </a:lnSpc>
              </a:pPr>
              <a:r>
                <a:rPr lang="en-US" sz="1800">
                  <a:solidFill>
                    <a:srgbClr val="343434"/>
                  </a:solidFill>
                  <a:latin typeface="Quicksand 1 Medium"/>
                  <a:ea typeface="Quicksand 1 Medium"/>
                  <a:cs typeface="Quicksand 1 Medium"/>
                  <a:sym typeface="Quicksand 1 Medium"/>
                </a:rPr>
                <a:t>@welshwomensaid</a:t>
              </a:r>
            </a:p>
          </p:txBody>
        </p:sp>
        <p:grpSp>
          <p:nvGrpSpPr>
            <p:cNvPr id="27" name="Group 27"/>
            <p:cNvGrpSpPr/>
            <p:nvPr/>
          </p:nvGrpSpPr>
          <p:grpSpPr>
            <a:xfrm>
              <a:off x="776797" y="893145"/>
              <a:ext cx="587897" cy="587897"/>
              <a:chOff x="0" y="0"/>
              <a:chExt cx="142459" cy="142459"/>
            </a:xfrm>
          </p:grpSpPr>
          <p:sp>
            <p:nvSpPr>
              <p:cNvPr id="28" name="Freeform 28"/>
              <p:cNvSpPr/>
              <p:nvPr/>
            </p:nvSpPr>
            <p:spPr>
              <a:xfrm>
                <a:off x="0" y="0"/>
                <a:ext cx="142459" cy="142459"/>
              </a:xfrm>
              <a:custGeom>
                <a:avLst/>
                <a:gdLst/>
                <a:ahLst/>
                <a:cxnLst/>
                <a:rect l="l" t="t" r="r" b="b"/>
                <a:pathLst>
                  <a:path w="142459" h="142459">
                    <a:moveTo>
                      <a:pt x="71229" y="0"/>
                    </a:moveTo>
                    <a:lnTo>
                      <a:pt x="71229" y="0"/>
                    </a:lnTo>
                    <a:cubicBezTo>
                      <a:pt x="90120" y="0"/>
                      <a:pt x="108238" y="7504"/>
                      <a:pt x="121596" y="20863"/>
                    </a:cubicBezTo>
                    <a:cubicBezTo>
                      <a:pt x="134954" y="34221"/>
                      <a:pt x="142459" y="52338"/>
                      <a:pt x="142459" y="71229"/>
                    </a:cubicBezTo>
                    <a:lnTo>
                      <a:pt x="142459" y="71229"/>
                    </a:lnTo>
                    <a:cubicBezTo>
                      <a:pt x="142459" y="110568"/>
                      <a:pt x="110568" y="142459"/>
                      <a:pt x="71229" y="142459"/>
                    </a:cubicBezTo>
                    <a:lnTo>
                      <a:pt x="71229" y="142459"/>
                    </a:lnTo>
                    <a:cubicBezTo>
                      <a:pt x="31890" y="142459"/>
                      <a:pt x="0" y="110568"/>
                      <a:pt x="0" y="71229"/>
                    </a:cubicBezTo>
                    <a:lnTo>
                      <a:pt x="0" y="71229"/>
                    </a:lnTo>
                    <a:cubicBezTo>
                      <a:pt x="0" y="31890"/>
                      <a:pt x="31890" y="0"/>
                      <a:pt x="71229" y="0"/>
                    </a:cubicBezTo>
                    <a:close/>
                  </a:path>
                </a:pathLst>
              </a:custGeom>
              <a:solidFill>
                <a:srgbClr val="000000"/>
              </a:solidFill>
            </p:spPr>
            <p:txBody>
              <a:bodyPr/>
              <a:lstStyle/>
              <a:p>
                <a:endParaRPr lang="en-GB"/>
              </a:p>
            </p:txBody>
          </p:sp>
          <p:sp>
            <p:nvSpPr>
              <p:cNvPr id="29" name="TextBox 29"/>
              <p:cNvSpPr txBox="1"/>
              <p:nvPr/>
            </p:nvSpPr>
            <p:spPr>
              <a:xfrm>
                <a:off x="0" y="-28575"/>
                <a:ext cx="142459" cy="171034"/>
              </a:xfrm>
              <a:prstGeom prst="rect">
                <a:avLst/>
              </a:prstGeom>
            </p:spPr>
            <p:txBody>
              <a:bodyPr lIns="50800" tIns="50800" rIns="50800" bIns="50800" rtlCol="0" anchor="ctr"/>
              <a:lstStyle/>
              <a:p>
                <a:pPr algn="ctr">
                  <a:lnSpc>
                    <a:spcPts val="1400"/>
                  </a:lnSpc>
                </a:pPr>
                <a:endParaRPr/>
              </a:p>
            </p:txBody>
          </p:sp>
        </p:grpSp>
        <p:sp>
          <p:nvSpPr>
            <p:cNvPr id="30" name="Freeform 30">
              <a:hlinkClick r:id="rId19" tooltip="https://twitter.com/WelshWomensAid"/>
            </p:cNvPr>
            <p:cNvSpPr/>
            <p:nvPr/>
          </p:nvSpPr>
          <p:spPr>
            <a:xfrm>
              <a:off x="884432" y="996653"/>
              <a:ext cx="372628" cy="380881"/>
            </a:xfrm>
            <a:custGeom>
              <a:avLst/>
              <a:gdLst/>
              <a:ahLst/>
              <a:cxnLst/>
              <a:rect l="l" t="t" r="r" b="b"/>
              <a:pathLst>
                <a:path w="372628" h="380881">
                  <a:moveTo>
                    <a:pt x="0" y="0"/>
                  </a:moveTo>
                  <a:lnTo>
                    <a:pt x="372628" y="0"/>
                  </a:lnTo>
                  <a:lnTo>
                    <a:pt x="372628" y="380881"/>
                  </a:lnTo>
                  <a:lnTo>
                    <a:pt x="0" y="380881"/>
                  </a:lnTo>
                  <a:lnTo>
                    <a:pt x="0" y="0"/>
                  </a:lnTo>
                  <a:close/>
                </a:path>
              </a:pathLst>
            </a:custGeom>
            <a:blipFill>
              <a:blip r:embed="rId20"/>
              <a:stretch>
                <a:fillRect/>
              </a:stretch>
            </a:blipFill>
          </p:spPr>
          <p:txBody>
            <a:bodyPr/>
            <a:lstStyle/>
            <a:p>
              <a:endParaRPr lang="en-GB"/>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6025671" y="1103148"/>
            <a:ext cx="12262329" cy="8343405"/>
            <a:chOff x="0" y="0"/>
            <a:chExt cx="3336411" cy="2197440"/>
          </a:xfrm>
        </p:grpSpPr>
        <p:sp>
          <p:nvSpPr>
            <p:cNvPr id="3" name="Freeform 3"/>
            <p:cNvSpPr/>
            <p:nvPr/>
          </p:nvSpPr>
          <p:spPr>
            <a:xfrm>
              <a:off x="0" y="0"/>
              <a:ext cx="3336411" cy="2197440"/>
            </a:xfrm>
            <a:custGeom>
              <a:avLst/>
              <a:gdLst/>
              <a:ahLst/>
              <a:cxnLst/>
              <a:rect l="l" t="t" r="r" b="b"/>
              <a:pathLst>
                <a:path w="3336411" h="2197440">
                  <a:moveTo>
                    <a:pt x="31168" y="0"/>
                  </a:moveTo>
                  <a:lnTo>
                    <a:pt x="3305243" y="0"/>
                  </a:lnTo>
                  <a:cubicBezTo>
                    <a:pt x="3313509" y="0"/>
                    <a:pt x="3321437" y="3284"/>
                    <a:pt x="3327282" y="9129"/>
                  </a:cubicBezTo>
                  <a:cubicBezTo>
                    <a:pt x="3333127" y="14974"/>
                    <a:pt x="3336411" y="22902"/>
                    <a:pt x="3336411" y="31168"/>
                  </a:cubicBezTo>
                  <a:lnTo>
                    <a:pt x="3336411" y="2166272"/>
                  </a:lnTo>
                  <a:cubicBezTo>
                    <a:pt x="3336411" y="2174538"/>
                    <a:pt x="3333127" y="2182466"/>
                    <a:pt x="3327282" y="2188311"/>
                  </a:cubicBezTo>
                  <a:cubicBezTo>
                    <a:pt x="3321437" y="2194156"/>
                    <a:pt x="3313509" y="2197440"/>
                    <a:pt x="3305243" y="2197440"/>
                  </a:cubicBezTo>
                  <a:lnTo>
                    <a:pt x="31168" y="2197440"/>
                  </a:lnTo>
                  <a:cubicBezTo>
                    <a:pt x="22902" y="2197440"/>
                    <a:pt x="14974" y="2194156"/>
                    <a:pt x="9129" y="2188311"/>
                  </a:cubicBezTo>
                  <a:cubicBezTo>
                    <a:pt x="3284" y="2182466"/>
                    <a:pt x="0" y="2174538"/>
                    <a:pt x="0" y="2166272"/>
                  </a:cubicBezTo>
                  <a:lnTo>
                    <a:pt x="0" y="31168"/>
                  </a:lnTo>
                  <a:cubicBezTo>
                    <a:pt x="0" y="22902"/>
                    <a:pt x="3284" y="14974"/>
                    <a:pt x="9129" y="9129"/>
                  </a:cubicBezTo>
                  <a:cubicBezTo>
                    <a:pt x="14974" y="3284"/>
                    <a:pt x="22902" y="0"/>
                    <a:pt x="31168" y="0"/>
                  </a:cubicBezTo>
                  <a:close/>
                </a:path>
              </a:pathLst>
            </a:custGeom>
            <a:solidFill>
              <a:srgbClr val="FFFFFF"/>
            </a:solidFill>
          </p:spPr>
          <p:txBody>
            <a:bodyPr/>
            <a:lstStyle/>
            <a:p>
              <a:endParaRPr lang="en-GB"/>
            </a:p>
          </p:txBody>
        </p:sp>
        <p:sp>
          <p:nvSpPr>
            <p:cNvPr id="4" name="TextBox 4"/>
            <p:cNvSpPr txBox="1"/>
            <p:nvPr/>
          </p:nvSpPr>
          <p:spPr>
            <a:xfrm>
              <a:off x="0" y="-76200"/>
              <a:ext cx="3336411" cy="2273640"/>
            </a:xfrm>
            <a:prstGeom prst="rect">
              <a:avLst/>
            </a:prstGeom>
          </p:spPr>
          <p:txBody>
            <a:bodyPr lIns="50800" tIns="50800" rIns="50800" bIns="50800" rtlCol="0" anchor="ctr"/>
            <a:lstStyle/>
            <a:p>
              <a:pPr algn="ctr">
                <a:lnSpc>
                  <a:spcPts val="3640"/>
                </a:lnSpc>
              </a:pPr>
              <a:endParaRPr/>
            </a:p>
          </p:txBody>
        </p:sp>
      </p:grpSp>
      <p:sp>
        <p:nvSpPr>
          <p:cNvPr id="5" name="TextBox 5"/>
          <p:cNvSpPr txBox="1"/>
          <p:nvPr/>
        </p:nvSpPr>
        <p:spPr>
          <a:xfrm>
            <a:off x="6437773" y="1347693"/>
            <a:ext cx="1861641" cy="7749540"/>
          </a:xfrm>
          <a:prstGeom prst="rect">
            <a:avLst/>
          </a:prstGeom>
        </p:spPr>
        <p:txBody>
          <a:bodyPr lIns="0" tIns="0" rIns="0" bIns="0" rtlCol="0" anchor="t">
            <a:spAutoFit/>
          </a:bodyPr>
          <a:lstStyle/>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Accountable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Adaptable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Adventurous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Agreeable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Altruistic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Analytical</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Articulate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Artistic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Assertive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Attentive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Balanced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Calm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Candid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Careful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Caring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Cheerful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Circumspect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Collaborative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Committed </a:t>
            </a:r>
          </a:p>
        </p:txBody>
      </p:sp>
      <p:sp>
        <p:nvSpPr>
          <p:cNvPr id="6" name="TextBox 6"/>
          <p:cNvSpPr txBox="1"/>
          <p:nvPr/>
        </p:nvSpPr>
        <p:spPr>
          <a:xfrm>
            <a:off x="8299414" y="1347693"/>
            <a:ext cx="2102644" cy="7749540"/>
          </a:xfrm>
          <a:prstGeom prst="rect">
            <a:avLst/>
          </a:prstGeom>
        </p:spPr>
        <p:txBody>
          <a:bodyPr lIns="0" tIns="0" rIns="0" bIns="0" rtlCol="0" anchor="t">
            <a:spAutoFit/>
          </a:bodyPr>
          <a:lstStyle/>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Compassionate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Competitive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Concise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Confident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Considerate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Constructive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Co-operative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Co-ordinated</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Courteous</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Creative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Decisive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Dedicated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Dependable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Determined</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Devoted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Direct</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Disciplined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Driven</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Dynamic </a:t>
            </a:r>
          </a:p>
        </p:txBody>
      </p:sp>
      <p:sp>
        <p:nvSpPr>
          <p:cNvPr id="7" name="TextBox 7"/>
          <p:cNvSpPr txBox="1"/>
          <p:nvPr/>
        </p:nvSpPr>
        <p:spPr>
          <a:xfrm>
            <a:off x="10364107" y="1347693"/>
            <a:ext cx="2082701" cy="7749540"/>
          </a:xfrm>
          <a:prstGeom prst="rect">
            <a:avLst/>
          </a:prstGeom>
        </p:spPr>
        <p:txBody>
          <a:bodyPr lIns="0" tIns="0" rIns="0" bIns="0" rtlCol="0" anchor="t">
            <a:spAutoFit/>
          </a:bodyPr>
          <a:lstStyle/>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Eager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Efficient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Eloquent</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Empathetic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Encouraging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Energetic</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Engaging</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Enterprising</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Enthusiastic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Entrepreneurial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Expressive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Fair</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Flexible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Focused</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Friendly</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Fun</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Funny</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Generous</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Gentle</a:t>
            </a:r>
          </a:p>
        </p:txBody>
      </p:sp>
      <p:sp>
        <p:nvSpPr>
          <p:cNvPr id="8" name="TextBox 8"/>
          <p:cNvSpPr txBox="1"/>
          <p:nvPr/>
        </p:nvSpPr>
        <p:spPr>
          <a:xfrm>
            <a:off x="12389806" y="1347693"/>
            <a:ext cx="1851422" cy="7749540"/>
          </a:xfrm>
          <a:prstGeom prst="rect">
            <a:avLst/>
          </a:prstGeom>
        </p:spPr>
        <p:txBody>
          <a:bodyPr lIns="0" tIns="0" rIns="0" bIns="0" rtlCol="0" anchor="t">
            <a:spAutoFit/>
          </a:bodyPr>
          <a:lstStyle/>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Graceful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Grateful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Gregarious</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Hard-working</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Helpful</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Honest</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Humble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Imaginative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Industrious</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Innovative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Insightful</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Inspiring</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Intuitive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Just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Kind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Logical</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Loyal</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Methodical</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Moderate</a:t>
            </a:r>
          </a:p>
        </p:txBody>
      </p:sp>
      <p:sp>
        <p:nvSpPr>
          <p:cNvPr id="9" name="TextBox 9"/>
          <p:cNvSpPr txBox="1"/>
          <p:nvPr/>
        </p:nvSpPr>
        <p:spPr>
          <a:xfrm>
            <a:off x="14241228" y="1347693"/>
            <a:ext cx="1848445" cy="7749540"/>
          </a:xfrm>
          <a:prstGeom prst="rect">
            <a:avLst/>
          </a:prstGeom>
        </p:spPr>
        <p:txBody>
          <a:bodyPr lIns="0" tIns="0" rIns="0" bIns="0" rtlCol="0" anchor="t">
            <a:spAutoFit/>
          </a:bodyPr>
          <a:lstStyle/>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Modest</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Motivated </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Nurturing</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Objective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Observant</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Open-minded</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Optimistic</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Orderly</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Organised</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Original</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Patient</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Perceptive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Personable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Polite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Positive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Practical</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Precise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Productive</a:t>
            </a:r>
          </a:p>
          <a:p>
            <a:pPr marL="388620" lvl="1" indent="-194310" algn="l">
              <a:lnSpc>
                <a:spcPts val="3240"/>
              </a:lnSpc>
              <a:buFont typeface="Arial"/>
              <a:buChar char="•"/>
            </a:pPr>
            <a:r>
              <a:rPr lang="en-US" sz="1800">
                <a:solidFill>
                  <a:srgbClr val="000000"/>
                </a:solidFill>
                <a:latin typeface="Quicksand 2"/>
                <a:ea typeface="Quicksand 2"/>
                <a:cs typeface="Quicksand 2"/>
                <a:sym typeface="Quicksand 2"/>
              </a:rPr>
              <a:t>Professional</a:t>
            </a:r>
          </a:p>
        </p:txBody>
      </p:sp>
      <p:sp>
        <p:nvSpPr>
          <p:cNvPr id="10" name="TextBox 10"/>
          <p:cNvSpPr txBox="1"/>
          <p:nvPr/>
        </p:nvSpPr>
        <p:spPr>
          <a:xfrm>
            <a:off x="16089674" y="1347693"/>
            <a:ext cx="1848444" cy="5701665"/>
          </a:xfrm>
          <a:prstGeom prst="rect">
            <a:avLst/>
          </a:prstGeom>
        </p:spPr>
        <p:txBody>
          <a:bodyPr wrap="square" lIns="0" tIns="0" rIns="0" bIns="0" rtlCol="0" anchor="t">
            <a:spAutoFit/>
          </a:bodyPr>
          <a:lstStyle/>
          <a:p>
            <a:pPr marL="388620" lvl="1" indent="-194310" algn="l">
              <a:lnSpc>
                <a:spcPts val="3240"/>
              </a:lnSpc>
              <a:buFont typeface="Arial"/>
              <a:buChar char="•"/>
            </a:pPr>
            <a:r>
              <a:rPr lang="en-US" sz="1800" dirty="0">
                <a:solidFill>
                  <a:srgbClr val="000000"/>
                </a:solidFill>
                <a:latin typeface="Quicksand 2"/>
                <a:ea typeface="Quicksand 2"/>
                <a:cs typeface="Quicksand 2"/>
                <a:sym typeface="Quicksand 2"/>
              </a:rPr>
              <a:t>Punctual</a:t>
            </a:r>
          </a:p>
          <a:p>
            <a:pPr marL="388620" lvl="1" indent="-194310" algn="l">
              <a:lnSpc>
                <a:spcPts val="3240"/>
              </a:lnSpc>
              <a:buFont typeface="Arial"/>
              <a:buChar char="•"/>
            </a:pPr>
            <a:r>
              <a:rPr lang="en-US" sz="1800" dirty="0">
                <a:solidFill>
                  <a:srgbClr val="000000"/>
                </a:solidFill>
                <a:latin typeface="Quicksand 2"/>
                <a:ea typeface="Quicksand 2"/>
                <a:cs typeface="Quicksand 2"/>
                <a:sym typeface="Quicksand 2"/>
              </a:rPr>
              <a:t>Persuasive</a:t>
            </a:r>
          </a:p>
          <a:p>
            <a:pPr marL="388620" lvl="1" indent="-194310" algn="l">
              <a:lnSpc>
                <a:spcPts val="3240"/>
              </a:lnSpc>
              <a:buFont typeface="Arial"/>
              <a:buChar char="•"/>
            </a:pPr>
            <a:r>
              <a:rPr lang="en-US" sz="1800" dirty="0">
                <a:solidFill>
                  <a:srgbClr val="000000"/>
                </a:solidFill>
                <a:latin typeface="Quicksand 2"/>
                <a:ea typeface="Quicksand 2"/>
                <a:cs typeface="Quicksand 2"/>
                <a:sym typeface="Quicksand 2"/>
              </a:rPr>
              <a:t>Realistic</a:t>
            </a:r>
          </a:p>
          <a:p>
            <a:pPr marL="388620" lvl="1" indent="-194310" algn="l">
              <a:lnSpc>
                <a:spcPts val="3240"/>
              </a:lnSpc>
              <a:buFont typeface="Arial"/>
              <a:buChar char="•"/>
            </a:pPr>
            <a:r>
              <a:rPr lang="en-US" sz="1800" dirty="0">
                <a:solidFill>
                  <a:srgbClr val="000000"/>
                </a:solidFill>
                <a:latin typeface="Quicksand 2"/>
                <a:ea typeface="Quicksand 2"/>
                <a:cs typeface="Quicksand 2"/>
                <a:sym typeface="Quicksand 2"/>
              </a:rPr>
              <a:t>Receptive</a:t>
            </a:r>
          </a:p>
          <a:p>
            <a:pPr marL="388620" lvl="1" indent="-194310" algn="l">
              <a:lnSpc>
                <a:spcPts val="3240"/>
              </a:lnSpc>
              <a:buFont typeface="Arial"/>
              <a:buChar char="•"/>
            </a:pPr>
            <a:r>
              <a:rPr lang="en-US" sz="1800" dirty="0">
                <a:solidFill>
                  <a:srgbClr val="000000"/>
                </a:solidFill>
                <a:latin typeface="Quicksand 2"/>
                <a:ea typeface="Quicksand 2"/>
                <a:cs typeface="Quicksand 2"/>
                <a:sym typeface="Quicksand 2"/>
              </a:rPr>
              <a:t>Reliable</a:t>
            </a:r>
          </a:p>
          <a:p>
            <a:pPr marL="388620" lvl="1" indent="-194310" algn="l">
              <a:lnSpc>
                <a:spcPts val="3240"/>
              </a:lnSpc>
              <a:buFont typeface="Arial"/>
              <a:buChar char="•"/>
            </a:pPr>
            <a:r>
              <a:rPr lang="en-US" sz="1800" dirty="0">
                <a:solidFill>
                  <a:srgbClr val="000000"/>
                </a:solidFill>
                <a:latin typeface="Quicksand 2"/>
                <a:ea typeface="Quicksand 2"/>
                <a:cs typeface="Quicksand 2"/>
                <a:sym typeface="Quicksand 2"/>
              </a:rPr>
              <a:t>Resourceful </a:t>
            </a:r>
          </a:p>
          <a:p>
            <a:pPr marL="388620" lvl="1" indent="-194310" algn="l">
              <a:lnSpc>
                <a:spcPts val="3240"/>
              </a:lnSpc>
              <a:buFont typeface="Arial"/>
              <a:buChar char="•"/>
            </a:pPr>
            <a:r>
              <a:rPr lang="en-US" sz="1800" dirty="0">
                <a:solidFill>
                  <a:srgbClr val="000000"/>
                </a:solidFill>
                <a:latin typeface="Quicksand 2"/>
                <a:ea typeface="Quicksand 2"/>
                <a:cs typeface="Quicksand 2"/>
                <a:sym typeface="Quicksand 2"/>
              </a:rPr>
              <a:t>Respectful</a:t>
            </a:r>
          </a:p>
          <a:p>
            <a:pPr marL="388620" lvl="1" indent="-194310" algn="l">
              <a:lnSpc>
                <a:spcPts val="3240"/>
              </a:lnSpc>
              <a:buFont typeface="Arial"/>
              <a:buChar char="•"/>
            </a:pPr>
            <a:r>
              <a:rPr lang="en-US" sz="1800" dirty="0">
                <a:solidFill>
                  <a:srgbClr val="000000"/>
                </a:solidFill>
                <a:latin typeface="Quicksand 2"/>
                <a:ea typeface="Quicksand 2"/>
                <a:cs typeface="Quicksand 2"/>
                <a:sym typeface="Quicksand 2"/>
              </a:rPr>
              <a:t>Responsible</a:t>
            </a:r>
          </a:p>
          <a:p>
            <a:pPr marL="388620" lvl="1" indent="-194310" algn="l">
              <a:lnSpc>
                <a:spcPts val="3240"/>
              </a:lnSpc>
              <a:buFont typeface="Arial"/>
              <a:buChar char="•"/>
            </a:pPr>
            <a:r>
              <a:rPr lang="en-US" sz="1800" dirty="0">
                <a:solidFill>
                  <a:srgbClr val="000000"/>
                </a:solidFill>
                <a:latin typeface="Quicksand 2"/>
                <a:ea typeface="Quicksand 2"/>
                <a:cs typeface="Quicksand 2"/>
                <a:sym typeface="Quicksand 2"/>
              </a:rPr>
              <a:t>Sincere</a:t>
            </a:r>
          </a:p>
          <a:p>
            <a:pPr marL="388620" lvl="1" indent="-194310" algn="l">
              <a:lnSpc>
                <a:spcPts val="3240"/>
              </a:lnSpc>
              <a:buFont typeface="Arial"/>
              <a:buChar char="•"/>
            </a:pPr>
            <a:r>
              <a:rPr lang="en-US" sz="1800" dirty="0">
                <a:solidFill>
                  <a:srgbClr val="000000"/>
                </a:solidFill>
                <a:latin typeface="Quicksand 2"/>
                <a:ea typeface="Quicksand 2"/>
                <a:cs typeface="Quicksand 2"/>
                <a:sym typeface="Quicksand 2"/>
              </a:rPr>
              <a:t>Sympathetic</a:t>
            </a:r>
          </a:p>
          <a:p>
            <a:pPr marL="388620" lvl="1" indent="-194310" algn="l">
              <a:lnSpc>
                <a:spcPts val="3240"/>
              </a:lnSpc>
              <a:buFont typeface="Arial"/>
              <a:buChar char="•"/>
            </a:pPr>
            <a:r>
              <a:rPr lang="en-US" sz="1800" dirty="0">
                <a:solidFill>
                  <a:srgbClr val="000000"/>
                </a:solidFill>
                <a:latin typeface="Quicksand 2"/>
                <a:ea typeface="Quicksand 2"/>
                <a:cs typeface="Quicksand 2"/>
                <a:sym typeface="Quicksand 2"/>
              </a:rPr>
              <a:t>Tenacious</a:t>
            </a:r>
          </a:p>
          <a:p>
            <a:pPr marL="388620" lvl="1" indent="-194310" algn="l">
              <a:lnSpc>
                <a:spcPts val="3240"/>
              </a:lnSpc>
              <a:buFont typeface="Arial"/>
              <a:buChar char="•"/>
            </a:pPr>
            <a:r>
              <a:rPr lang="en-US" sz="1800" dirty="0">
                <a:solidFill>
                  <a:srgbClr val="000000"/>
                </a:solidFill>
                <a:latin typeface="Quicksand 2"/>
                <a:ea typeface="Quicksand 2"/>
                <a:cs typeface="Quicksand 2"/>
                <a:sym typeface="Quicksand 2"/>
              </a:rPr>
              <a:t>Thorough</a:t>
            </a:r>
          </a:p>
          <a:p>
            <a:pPr marL="388620" lvl="1" indent="-194310" algn="l">
              <a:lnSpc>
                <a:spcPts val="3240"/>
              </a:lnSpc>
              <a:buFont typeface="Arial"/>
              <a:buChar char="•"/>
            </a:pPr>
            <a:r>
              <a:rPr lang="en-US" sz="1800" dirty="0">
                <a:solidFill>
                  <a:srgbClr val="000000"/>
                </a:solidFill>
                <a:latin typeface="Quicksand 2"/>
                <a:ea typeface="Quicksand 2"/>
                <a:cs typeface="Quicksand 2"/>
                <a:sym typeface="Quicksand 2"/>
              </a:rPr>
              <a:t>Trustworthy</a:t>
            </a:r>
          </a:p>
          <a:p>
            <a:pPr marL="388620" lvl="1" indent="-194310" algn="l">
              <a:lnSpc>
                <a:spcPts val="3240"/>
              </a:lnSpc>
              <a:buFont typeface="Arial"/>
              <a:buChar char="•"/>
            </a:pPr>
            <a:r>
              <a:rPr lang="en-US" sz="1800" dirty="0">
                <a:solidFill>
                  <a:srgbClr val="000000"/>
                </a:solidFill>
                <a:latin typeface="Quicksand 2"/>
                <a:ea typeface="Quicksand 2"/>
                <a:cs typeface="Quicksand 2"/>
                <a:sym typeface="Quicksand 2"/>
              </a:rPr>
              <a:t>Visionary</a:t>
            </a:r>
          </a:p>
        </p:txBody>
      </p:sp>
      <p:sp>
        <p:nvSpPr>
          <p:cNvPr id="11" name="TextBox 11"/>
          <p:cNvSpPr txBox="1"/>
          <p:nvPr/>
        </p:nvSpPr>
        <p:spPr>
          <a:xfrm>
            <a:off x="1028700" y="2009686"/>
            <a:ext cx="5661795" cy="4362450"/>
          </a:xfrm>
          <a:prstGeom prst="rect">
            <a:avLst/>
          </a:prstGeom>
        </p:spPr>
        <p:txBody>
          <a:bodyPr lIns="0" tIns="0" rIns="0" bIns="0" rtlCol="0" anchor="t">
            <a:spAutoFit/>
          </a:bodyPr>
          <a:lstStyle/>
          <a:p>
            <a:pPr algn="l">
              <a:lnSpc>
                <a:spcPts val="11401"/>
              </a:lnSpc>
            </a:pPr>
            <a:r>
              <a:rPr lang="en-US" sz="9501" spc="-95">
                <a:solidFill>
                  <a:srgbClr val="FFFFFF"/>
                </a:solidFill>
                <a:latin typeface="Bobby Jones"/>
                <a:ea typeface="Bobby Jones"/>
                <a:cs typeface="Bobby Jones"/>
                <a:sym typeface="Bobby Jones"/>
              </a:rPr>
              <a:t>Stand </a:t>
            </a:r>
          </a:p>
          <a:p>
            <a:pPr marL="0" lvl="0" indent="0" algn="l">
              <a:lnSpc>
                <a:spcPts val="11401"/>
              </a:lnSpc>
            </a:pPr>
            <a:r>
              <a:rPr lang="en-US" sz="9501" spc="-95">
                <a:solidFill>
                  <a:srgbClr val="FFFFFF"/>
                </a:solidFill>
                <a:latin typeface="Bobby Jones"/>
                <a:ea typeface="Bobby Jones"/>
                <a:cs typeface="Bobby Jones"/>
                <a:sym typeface="Bobby Jones"/>
              </a:rPr>
              <a:t>by your values</a:t>
            </a:r>
          </a:p>
        </p:txBody>
      </p:sp>
      <p:sp>
        <p:nvSpPr>
          <p:cNvPr id="12" name="TextBox 12"/>
          <p:cNvSpPr txBox="1"/>
          <p:nvPr/>
        </p:nvSpPr>
        <p:spPr>
          <a:xfrm>
            <a:off x="1028700" y="6868695"/>
            <a:ext cx="4808119" cy="1652270"/>
          </a:xfrm>
          <a:prstGeom prst="rect">
            <a:avLst/>
          </a:prstGeom>
        </p:spPr>
        <p:txBody>
          <a:bodyPr lIns="0" tIns="0" rIns="0" bIns="0" rtlCol="0" anchor="t">
            <a:spAutoFit/>
          </a:bodyPr>
          <a:lstStyle/>
          <a:p>
            <a:pPr algn="l">
              <a:lnSpc>
                <a:spcPts val="4480"/>
              </a:lnSpc>
            </a:pPr>
            <a:r>
              <a:rPr lang="en-US" sz="3200">
                <a:solidFill>
                  <a:srgbClr val="FFFFFF"/>
                </a:solidFill>
                <a:latin typeface="Quicksand 2 Medium"/>
                <a:ea typeface="Quicksand 2 Medium"/>
                <a:cs typeface="Quicksand 2 Medium"/>
                <a:sym typeface="Quicksand 2 Medium"/>
              </a:rPr>
              <a:t>Tip: Remember your values as we will use them later in the session.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rot="258234">
            <a:off x="9996278" y="5843346"/>
            <a:ext cx="500347" cy="4525391"/>
            <a:chOff x="0" y="0"/>
            <a:chExt cx="131779" cy="1319746"/>
          </a:xfrm>
        </p:grpSpPr>
        <p:sp>
          <p:nvSpPr>
            <p:cNvPr id="3" name="Freeform 3"/>
            <p:cNvSpPr/>
            <p:nvPr/>
          </p:nvSpPr>
          <p:spPr>
            <a:xfrm>
              <a:off x="0" y="0"/>
              <a:ext cx="131779" cy="1319746"/>
            </a:xfrm>
            <a:custGeom>
              <a:avLst/>
              <a:gdLst/>
              <a:ahLst/>
              <a:cxnLst/>
              <a:rect l="l" t="t" r="r" b="b"/>
              <a:pathLst>
                <a:path w="131779" h="1319746">
                  <a:moveTo>
                    <a:pt x="0" y="0"/>
                  </a:moveTo>
                  <a:lnTo>
                    <a:pt x="131779" y="0"/>
                  </a:lnTo>
                  <a:lnTo>
                    <a:pt x="131779" y="1319746"/>
                  </a:lnTo>
                  <a:lnTo>
                    <a:pt x="0" y="1319746"/>
                  </a:lnTo>
                  <a:close/>
                </a:path>
              </a:pathLst>
            </a:custGeom>
            <a:solidFill>
              <a:srgbClr val="2D7D9E"/>
            </a:solidFill>
          </p:spPr>
          <p:txBody>
            <a:bodyPr/>
            <a:lstStyle/>
            <a:p>
              <a:endParaRPr lang="en-GB"/>
            </a:p>
          </p:txBody>
        </p:sp>
        <p:sp>
          <p:nvSpPr>
            <p:cNvPr id="4" name="TextBox 4"/>
            <p:cNvSpPr txBox="1"/>
            <p:nvPr/>
          </p:nvSpPr>
          <p:spPr>
            <a:xfrm>
              <a:off x="0" y="-76200"/>
              <a:ext cx="131779" cy="1395946"/>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rot="416519">
            <a:off x="8641215" y="4288946"/>
            <a:ext cx="3562875" cy="5229908"/>
          </a:xfrm>
          <a:custGeom>
            <a:avLst/>
            <a:gdLst/>
            <a:ahLst/>
            <a:cxnLst/>
            <a:rect l="l" t="t" r="r" b="b"/>
            <a:pathLst>
              <a:path w="3562875" h="5229908">
                <a:moveTo>
                  <a:pt x="0" y="0"/>
                </a:moveTo>
                <a:lnTo>
                  <a:pt x="3562875" y="0"/>
                </a:lnTo>
                <a:lnTo>
                  <a:pt x="3562875" y="5229909"/>
                </a:lnTo>
                <a:lnTo>
                  <a:pt x="0" y="5229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rot="-464324">
            <a:off x="10675003" y="6419361"/>
            <a:ext cx="3778042" cy="4003614"/>
          </a:xfrm>
          <a:custGeom>
            <a:avLst/>
            <a:gdLst/>
            <a:ahLst/>
            <a:cxnLst/>
            <a:rect l="l" t="t" r="r" b="b"/>
            <a:pathLst>
              <a:path w="3778042" h="5545750">
                <a:moveTo>
                  <a:pt x="0" y="0"/>
                </a:moveTo>
                <a:lnTo>
                  <a:pt x="3778042" y="0"/>
                </a:lnTo>
                <a:lnTo>
                  <a:pt x="3778042" y="5545749"/>
                </a:lnTo>
                <a:lnTo>
                  <a:pt x="0" y="5545749"/>
                </a:lnTo>
                <a:lnTo>
                  <a:pt x="0" y="0"/>
                </a:lnTo>
                <a:close/>
              </a:path>
            </a:pathLst>
          </a:custGeom>
          <a:blipFill>
            <a:blip r:embed="rId4">
              <a:extLst>
                <a:ext uri="{96DAC541-7B7A-43D3-8B79-37D633B846F1}">
                  <asvg:svgBlip xmlns:asvg="http://schemas.microsoft.com/office/drawing/2016/SVG/main" r:embed="rId5"/>
                </a:ext>
              </a:extLst>
            </a:blip>
            <a:stretch>
              <a:fillRect t="2" b="-33406"/>
            </a:stretch>
          </a:blipFill>
        </p:spPr>
        <p:txBody>
          <a:bodyPr/>
          <a:lstStyle/>
          <a:p>
            <a:endParaRPr lang="en-GB"/>
          </a:p>
        </p:txBody>
      </p:sp>
      <p:grpSp>
        <p:nvGrpSpPr>
          <p:cNvPr id="7" name="Group 7"/>
          <p:cNvGrpSpPr/>
          <p:nvPr/>
        </p:nvGrpSpPr>
        <p:grpSpPr>
          <a:xfrm rot="-425539">
            <a:off x="15826195" y="6219632"/>
            <a:ext cx="563944" cy="4179581"/>
            <a:chOff x="0" y="0"/>
            <a:chExt cx="148529" cy="1319746"/>
          </a:xfrm>
        </p:grpSpPr>
        <p:sp>
          <p:nvSpPr>
            <p:cNvPr id="8" name="Freeform 8"/>
            <p:cNvSpPr/>
            <p:nvPr/>
          </p:nvSpPr>
          <p:spPr>
            <a:xfrm>
              <a:off x="0" y="0"/>
              <a:ext cx="148529" cy="1319746"/>
            </a:xfrm>
            <a:custGeom>
              <a:avLst/>
              <a:gdLst/>
              <a:ahLst/>
              <a:cxnLst/>
              <a:rect l="l" t="t" r="r" b="b"/>
              <a:pathLst>
                <a:path w="148529" h="1319746">
                  <a:moveTo>
                    <a:pt x="0" y="0"/>
                  </a:moveTo>
                  <a:lnTo>
                    <a:pt x="148529" y="0"/>
                  </a:lnTo>
                  <a:lnTo>
                    <a:pt x="148529" y="1319746"/>
                  </a:lnTo>
                  <a:lnTo>
                    <a:pt x="0" y="1319746"/>
                  </a:lnTo>
                  <a:close/>
                </a:path>
              </a:pathLst>
            </a:custGeom>
            <a:solidFill>
              <a:srgbClr val="D8DE26"/>
            </a:solidFill>
          </p:spPr>
          <p:txBody>
            <a:bodyPr/>
            <a:lstStyle/>
            <a:p>
              <a:endParaRPr lang="en-GB"/>
            </a:p>
          </p:txBody>
        </p:sp>
        <p:sp>
          <p:nvSpPr>
            <p:cNvPr id="9" name="TextBox 9"/>
            <p:cNvSpPr txBox="1"/>
            <p:nvPr/>
          </p:nvSpPr>
          <p:spPr>
            <a:xfrm>
              <a:off x="0" y="-76200"/>
              <a:ext cx="148529" cy="1395946"/>
            </a:xfrm>
            <a:prstGeom prst="rect">
              <a:avLst/>
            </a:prstGeom>
          </p:spPr>
          <p:txBody>
            <a:bodyPr lIns="50800" tIns="50800" rIns="50800" bIns="50800" rtlCol="0" anchor="ctr"/>
            <a:lstStyle/>
            <a:p>
              <a:pPr algn="ctr">
                <a:lnSpc>
                  <a:spcPts val="3640"/>
                </a:lnSpc>
              </a:pPr>
              <a:endParaRPr/>
            </a:p>
          </p:txBody>
        </p:sp>
      </p:grpSp>
      <p:sp>
        <p:nvSpPr>
          <p:cNvPr id="10" name="Freeform 10"/>
          <p:cNvSpPr/>
          <p:nvPr/>
        </p:nvSpPr>
        <p:spPr>
          <a:xfrm rot="-247011">
            <a:off x="13997324" y="3007799"/>
            <a:ext cx="3778042" cy="5545750"/>
          </a:xfrm>
          <a:custGeom>
            <a:avLst/>
            <a:gdLst/>
            <a:ahLst/>
            <a:cxnLst/>
            <a:rect l="l" t="t" r="r" b="b"/>
            <a:pathLst>
              <a:path w="3778042" h="5545750">
                <a:moveTo>
                  <a:pt x="0" y="0"/>
                </a:moveTo>
                <a:lnTo>
                  <a:pt x="3778042" y="0"/>
                </a:lnTo>
                <a:lnTo>
                  <a:pt x="3778042" y="5545749"/>
                </a:lnTo>
                <a:lnTo>
                  <a:pt x="0" y="55457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rot="645557">
            <a:off x="6203389" y="6590928"/>
            <a:ext cx="4002502" cy="3840483"/>
          </a:xfrm>
          <a:custGeom>
            <a:avLst/>
            <a:gdLst/>
            <a:ahLst/>
            <a:cxnLst/>
            <a:rect l="l" t="t" r="r" b="b"/>
            <a:pathLst>
              <a:path w="4002502" h="5875233">
                <a:moveTo>
                  <a:pt x="0" y="0"/>
                </a:moveTo>
                <a:lnTo>
                  <a:pt x="4002502" y="0"/>
                </a:lnTo>
                <a:lnTo>
                  <a:pt x="4002502" y="5875233"/>
                </a:lnTo>
                <a:lnTo>
                  <a:pt x="0" y="5875233"/>
                </a:lnTo>
                <a:lnTo>
                  <a:pt x="0" y="0"/>
                </a:lnTo>
                <a:close/>
              </a:path>
            </a:pathLst>
          </a:custGeom>
          <a:blipFill>
            <a:blip r:embed="rId6">
              <a:extLst>
                <a:ext uri="{96DAC541-7B7A-43D3-8B79-37D633B846F1}">
                  <asvg:svgBlip xmlns:asvg="http://schemas.microsoft.com/office/drawing/2016/SVG/main" r:embed="rId7"/>
                </a:ext>
              </a:extLst>
            </a:blip>
            <a:stretch>
              <a:fillRect b="-52982"/>
            </a:stretch>
          </a:blipFill>
        </p:spPr>
        <p:txBody>
          <a:bodyPr/>
          <a:lstStyle/>
          <a:p>
            <a:endParaRPr lang="en-GB"/>
          </a:p>
        </p:txBody>
      </p:sp>
      <p:sp>
        <p:nvSpPr>
          <p:cNvPr id="12" name="TextBox 12"/>
          <p:cNvSpPr txBox="1"/>
          <p:nvPr/>
        </p:nvSpPr>
        <p:spPr>
          <a:xfrm rot="700610">
            <a:off x="6514130" y="7371886"/>
            <a:ext cx="3565675" cy="1385335"/>
          </a:xfrm>
          <a:prstGeom prst="rect">
            <a:avLst/>
          </a:prstGeom>
        </p:spPr>
        <p:txBody>
          <a:bodyPr lIns="0" tIns="0" rIns="0" bIns="0" rtlCol="0" anchor="t">
            <a:spAutoFit/>
          </a:bodyPr>
          <a:lstStyle/>
          <a:p>
            <a:pPr algn="ctr">
              <a:lnSpc>
                <a:spcPts val="3584"/>
              </a:lnSpc>
            </a:pPr>
            <a:r>
              <a:rPr lang="en-US" sz="3318" spc="-132" dirty="0">
                <a:solidFill>
                  <a:srgbClr val="100F0D">
                    <a:alpha val="80000"/>
                  </a:srgbClr>
                </a:solidFill>
                <a:latin typeface="IreneFlorentina"/>
                <a:ea typeface="IreneFlorentina"/>
                <a:cs typeface="IreneFlorentina"/>
                <a:sym typeface="IreneFlorentina"/>
              </a:rPr>
              <a:t>Unrealistic beauty standards</a:t>
            </a:r>
          </a:p>
        </p:txBody>
      </p:sp>
      <p:sp>
        <p:nvSpPr>
          <p:cNvPr id="13" name="Freeform 13"/>
          <p:cNvSpPr/>
          <p:nvPr/>
        </p:nvSpPr>
        <p:spPr>
          <a:xfrm rot="225636">
            <a:off x="2709834" y="4856913"/>
            <a:ext cx="3901977" cy="5505065"/>
          </a:xfrm>
          <a:custGeom>
            <a:avLst/>
            <a:gdLst/>
            <a:ahLst/>
            <a:cxnLst/>
            <a:rect l="l" t="t" r="r" b="b"/>
            <a:pathLst>
              <a:path w="3901977" h="5727673">
                <a:moveTo>
                  <a:pt x="0" y="0"/>
                </a:moveTo>
                <a:lnTo>
                  <a:pt x="3901977" y="0"/>
                </a:lnTo>
                <a:lnTo>
                  <a:pt x="3901977" y="5727673"/>
                </a:lnTo>
                <a:lnTo>
                  <a:pt x="0" y="5727673"/>
                </a:lnTo>
                <a:lnTo>
                  <a:pt x="0" y="0"/>
                </a:lnTo>
                <a:close/>
              </a:path>
            </a:pathLst>
          </a:custGeom>
          <a:blipFill>
            <a:blip r:embed="rId8">
              <a:extLst>
                <a:ext uri="{96DAC541-7B7A-43D3-8B79-37D633B846F1}">
                  <asvg:svgBlip xmlns:asvg="http://schemas.microsoft.com/office/drawing/2016/SVG/main" r:embed="rId9"/>
                </a:ext>
              </a:extLst>
            </a:blip>
            <a:stretch>
              <a:fillRect b="-4044"/>
            </a:stretch>
          </a:blipFill>
        </p:spPr>
        <p:txBody>
          <a:bodyPr/>
          <a:lstStyle/>
          <a:p>
            <a:endParaRPr lang="en-GB"/>
          </a:p>
        </p:txBody>
      </p:sp>
      <p:sp>
        <p:nvSpPr>
          <p:cNvPr id="14" name="Freeform 14"/>
          <p:cNvSpPr/>
          <p:nvPr/>
        </p:nvSpPr>
        <p:spPr>
          <a:xfrm rot="-522524">
            <a:off x="320203" y="6915619"/>
            <a:ext cx="3562875" cy="3529016"/>
          </a:xfrm>
          <a:custGeom>
            <a:avLst/>
            <a:gdLst/>
            <a:ahLst/>
            <a:cxnLst/>
            <a:rect l="l" t="t" r="r" b="b"/>
            <a:pathLst>
              <a:path w="3562875" h="5229908">
                <a:moveTo>
                  <a:pt x="0" y="0"/>
                </a:moveTo>
                <a:lnTo>
                  <a:pt x="3562875" y="0"/>
                </a:lnTo>
                <a:lnTo>
                  <a:pt x="3562875" y="5229908"/>
                </a:lnTo>
                <a:lnTo>
                  <a:pt x="0" y="5229908"/>
                </a:lnTo>
                <a:lnTo>
                  <a:pt x="0" y="0"/>
                </a:lnTo>
                <a:close/>
              </a:path>
            </a:pathLst>
          </a:custGeom>
          <a:blipFill>
            <a:blip r:embed="rId2">
              <a:extLst>
                <a:ext uri="{96DAC541-7B7A-43D3-8B79-37D633B846F1}">
                  <asvg:svgBlip xmlns:asvg="http://schemas.microsoft.com/office/drawing/2016/SVG/main" r:embed="rId3"/>
                </a:ext>
              </a:extLst>
            </a:blip>
            <a:stretch>
              <a:fillRect t="1" b="-48198"/>
            </a:stretch>
          </a:blipFill>
        </p:spPr>
        <p:txBody>
          <a:bodyPr/>
          <a:lstStyle/>
          <a:p>
            <a:endParaRPr lang="en-GB"/>
          </a:p>
        </p:txBody>
      </p:sp>
      <p:sp>
        <p:nvSpPr>
          <p:cNvPr id="15" name="Freeform 15"/>
          <p:cNvSpPr/>
          <p:nvPr/>
        </p:nvSpPr>
        <p:spPr>
          <a:xfrm rot="416519">
            <a:off x="14223684" y="5896876"/>
            <a:ext cx="3562875" cy="4498160"/>
          </a:xfrm>
          <a:custGeom>
            <a:avLst/>
            <a:gdLst/>
            <a:ahLst/>
            <a:cxnLst/>
            <a:rect l="l" t="t" r="r" b="b"/>
            <a:pathLst>
              <a:path w="3562875" h="5229908">
                <a:moveTo>
                  <a:pt x="0" y="0"/>
                </a:moveTo>
                <a:lnTo>
                  <a:pt x="3562875" y="0"/>
                </a:lnTo>
                <a:lnTo>
                  <a:pt x="3562875" y="5229909"/>
                </a:lnTo>
                <a:lnTo>
                  <a:pt x="0" y="5229909"/>
                </a:lnTo>
                <a:lnTo>
                  <a:pt x="0" y="0"/>
                </a:lnTo>
                <a:close/>
              </a:path>
            </a:pathLst>
          </a:custGeom>
          <a:blipFill>
            <a:blip r:embed="rId2">
              <a:extLst>
                <a:ext uri="{96DAC541-7B7A-43D3-8B79-37D633B846F1}">
                  <asvg:svgBlip xmlns:asvg="http://schemas.microsoft.com/office/drawing/2016/SVG/main" r:embed="rId3"/>
                </a:ext>
              </a:extLst>
            </a:blip>
            <a:stretch>
              <a:fillRect b="-16268"/>
            </a:stretch>
          </a:blipFill>
        </p:spPr>
        <p:txBody>
          <a:bodyPr/>
          <a:lstStyle/>
          <a:p>
            <a:endParaRPr lang="en-GB"/>
          </a:p>
        </p:txBody>
      </p:sp>
      <p:sp>
        <p:nvSpPr>
          <p:cNvPr id="16" name="TextBox 16"/>
          <p:cNvSpPr txBox="1"/>
          <p:nvPr/>
        </p:nvSpPr>
        <p:spPr>
          <a:xfrm>
            <a:off x="1028700" y="1057275"/>
            <a:ext cx="11925554" cy="823595"/>
          </a:xfrm>
          <a:prstGeom prst="rect">
            <a:avLst/>
          </a:prstGeom>
        </p:spPr>
        <p:txBody>
          <a:bodyPr lIns="0" tIns="0" rIns="0" bIns="0" rtlCol="0" anchor="t">
            <a:spAutoFit/>
          </a:bodyPr>
          <a:lstStyle/>
          <a:p>
            <a:pPr marL="0" lvl="0" indent="0" algn="l">
              <a:lnSpc>
                <a:spcPts val="6160"/>
              </a:lnSpc>
            </a:pPr>
            <a:r>
              <a:rPr lang="en-US" sz="5600" spc="-56">
                <a:solidFill>
                  <a:srgbClr val="FFFFFF"/>
                </a:solidFill>
                <a:latin typeface="Bobby Jones"/>
                <a:ea typeface="Bobby Jones"/>
                <a:cs typeface="Bobby Jones"/>
                <a:sym typeface="Bobby Jones"/>
              </a:rPr>
              <a:t>Let’s start with</a:t>
            </a:r>
          </a:p>
        </p:txBody>
      </p:sp>
      <p:sp>
        <p:nvSpPr>
          <p:cNvPr id="17" name="TextBox 17"/>
          <p:cNvSpPr txBox="1"/>
          <p:nvPr/>
        </p:nvSpPr>
        <p:spPr>
          <a:xfrm>
            <a:off x="1028700" y="1985645"/>
            <a:ext cx="11256817" cy="1994535"/>
          </a:xfrm>
          <a:prstGeom prst="rect">
            <a:avLst/>
          </a:prstGeom>
        </p:spPr>
        <p:txBody>
          <a:bodyPr lIns="0" tIns="0" rIns="0" bIns="0" rtlCol="0" anchor="t">
            <a:spAutoFit/>
          </a:bodyPr>
          <a:lstStyle/>
          <a:p>
            <a:pPr marL="0" lvl="0" indent="0" algn="l">
              <a:lnSpc>
                <a:spcPts val="15180"/>
              </a:lnSpc>
            </a:pPr>
            <a:r>
              <a:rPr lang="en-US" sz="13800" spc="-138">
                <a:solidFill>
                  <a:srgbClr val="D8DE26"/>
                </a:solidFill>
                <a:latin typeface="Bobby Jones"/>
                <a:ea typeface="Bobby Jones"/>
                <a:cs typeface="Bobby Jones"/>
                <a:sym typeface="Bobby Jones"/>
              </a:rPr>
              <a:t>Patriarchy</a:t>
            </a:r>
            <a:r>
              <a:rPr lang="en-US" sz="13800" spc="-138">
                <a:solidFill>
                  <a:srgbClr val="FFFFFF"/>
                </a:solidFill>
                <a:latin typeface="Bobby Jones"/>
                <a:ea typeface="Bobby Jones"/>
                <a:cs typeface="Bobby Jones"/>
                <a:sym typeface="Bobby Jones"/>
              </a:rPr>
              <a:t>...</a:t>
            </a:r>
          </a:p>
        </p:txBody>
      </p:sp>
      <p:sp>
        <p:nvSpPr>
          <p:cNvPr id="18" name="TextBox 18"/>
          <p:cNvSpPr txBox="1"/>
          <p:nvPr/>
        </p:nvSpPr>
        <p:spPr>
          <a:xfrm rot="21317333">
            <a:off x="14213511" y="3851890"/>
            <a:ext cx="3133784" cy="967740"/>
          </a:xfrm>
          <a:prstGeom prst="rect">
            <a:avLst/>
          </a:prstGeom>
        </p:spPr>
        <p:txBody>
          <a:bodyPr lIns="0" tIns="0" rIns="0" bIns="0" rtlCol="0" anchor="t">
            <a:spAutoFit/>
          </a:bodyPr>
          <a:lstStyle/>
          <a:p>
            <a:pPr algn="ctr">
              <a:lnSpc>
                <a:spcPts val="3779"/>
              </a:lnSpc>
            </a:pPr>
            <a:r>
              <a:rPr lang="en-US" sz="2999" dirty="0">
                <a:solidFill>
                  <a:srgbClr val="100F0D"/>
                </a:solidFill>
                <a:latin typeface="IreneFlorentina"/>
                <a:ea typeface="IreneFlorentina"/>
                <a:cs typeface="IreneFlorentina"/>
                <a:sym typeface="IreneFlorentina"/>
              </a:rPr>
              <a:t>Male dominated</a:t>
            </a:r>
          </a:p>
        </p:txBody>
      </p:sp>
      <p:sp>
        <p:nvSpPr>
          <p:cNvPr id="19" name="TextBox 19"/>
          <p:cNvSpPr txBox="1"/>
          <p:nvPr/>
        </p:nvSpPr>
        <p:spPr>
          <a:xfrm rot="216584">
            <a:off x="3205851" y="5699489"/>
            <a:ext cx="3213894" cy="1056707"/>
          </a:xfrm>
          <a:prstGeom prst="rect">
            <a:avLst/>
          </a:prstGeom>
        </p:spPr>
        <p:txBody>
          <a:bodyPr lIns="0" tIns="0" rIns="0" bIns="0" rtlCol="0" anchor="t">
            <a:spAutoFit/>
          </a:bodyPr>
          <a:lstStyle/>
          <a:p>
            <a:pPr algn="ctr">
              <a:lnSpc>
                <a:spcPts val="4009"/>
              </a:lnSpc>
            </a:pPr>
            <a:r>
              <a:rPr lang="en-US" sz="3712" spc="-147">
                <a:solidFill>
                  <a:srgbClr val="100F0D">
                    <a:alpha val="80000"/>
                  </a:srgbClr>
                </a:solidFill>
                <a:latin typeface="IreneFlorentina"/>
                <a:ea typeface="IreneFlorentina"/>
                <a:cs typeface="IreneFlorentina"/>
                <a:sym typeface="IreneFlorentina"/>
              </a:rPr>
              <a:t>Shaming language</a:t>
            </a:r>
          </a:p>
        </p:txBody>
      </p:sp>
      <p:sp>
        <p:nvSpPr>
          <p:cNvPr id="20" name="TextBox 20"/>
          <p:cNvSpPr txBox="1"/>
          <p:nvPr/>
        </p:nvSpPr>
        <p:spPr>
          <a:xfrm rot="-421806">
            <a:off x="11121379" y="7289109"/>
            <a:ext cx="2712076" cy="966410"/>
          </a:xfrm>
          <a:prstGeom prst="rect">
            <a:avLst/>
          </a:prstGeom>
        </p:spPr>
        <p:txBody>
          <a:bodyPr lIns="0" tIns="0" rIns="0" bIns="0" rtlCol="0" anchor="t">
            <a:spAutoFit/>
          </a:bodyPr>
          <a:lstStyle/>
          <a:p>
            <a:pPr algn="ctr">
              <a:lnSpc>
                <a:spcPts val="3685"/>
              </a:lnSpc>
            </a:pPr>
            <a:r>
              <a:rPr lang="en-US" sz="3412" spc="-136">
                <a:solidFill>
                  <a:srgbClr val="100F0D">
                    <a:alpha val="80000"/>
                  </a:srgbClr>
                </a:solidFill>
                <a:latin typeface="IreneFlorentina"/>
                <a:ea typeface="IreneFlorentina"/>
                <a:cs typeface="IreneFlorentina"/>
                <a:sym typeface="IreneFlorentina"/>
              </a:rPr>
              <a:t>Gender roles</a:t>
            </a:r>
          </a:p>
        </p:txBody>
      </p:sp>
      <p:sp>
        <p:nvSpPr>
          <p:cNvPr id="21" name="TextBox 21"/>
          <p:cNvSpPr txBox="1"/>
          <p:nvPr/>
        </p:nvSpPr>
        <p:spPr>
          <a:xfrm rot="-538915">
            <a:off x="339489" y="7360450"/>
            <a:ext cx="3384277" cy="1570221"/>
          </a:xfrm>
          <a:prstGeom prst="rect">
            <a:avLst/>
          </a:prstGeom>
        </p:spPr>
        <p:txBody>
          <a:bodyPr lIns="0" tIns="0" rIns="0" bIns="0" rtlCol="0" anchor="t">
            <a:spAutoFit/>
          </a:bodyPr>
          <a:lstStyle/>
          <a:p>
            <a:pPr algn="ctr">
              <a:lnSpc>
                <a:spcPts val="4055"/>
              </a:lnSpc>
            </a:pPr>
            <a:r>
              <a:rPr lang="en-US" sz="3755" spc="-149">
                <a:solidFill>
                  <a:srgbClr val="FFFFFF">
                    <a:alpha val="80000"/>
                  </a:srgbClr>
                </a:solidFill>
                <a:latin typeface="IreneFlorentina"/>
                <a:ea typeface="IreneFlorentina"/>
                <a:cs typeface="IreneFlorentina"/>
                <a:sym typeface="IreneFlorentina"/>
              </a:rPr>
              <a:t>Violence against women</a:t>
            </a:r>
          </a:p>
        </p:txBody>
      </p:sp>
      <p:sp>
        <p:nvSpPr>
          <p:cNvPr id="22" name="TextBox 22"/>
          <p:cNvSpPr txBox="1"/>
          <p:nvPr/>
        </p:nvSpPr>
        <p:spPr>
          <a:xfrm rot="398145">
            <a:off x="14573578" y="6845753"/>
            <a:ext cx="3136030" cy="499685"/>
          </a:xfrm>
          <a:prstGeom prst="rect">
            <a:avLst/>
          </a:prstGeom>
        </p:spPr>
        <p:txBody>
          <a:bodyPr lIns="0" tIns="0" rIns="0" bIns="0" rtlCol="0" anchor="t">
            <a:spAutoFit/>
          </a:bodyPr>
          <a:lstStyle/>
          <a:p>
            <a:pPr algn="ctr">
              <a:lnSpc>
                <a:spcPts val="3685"/>
              </a:lnSpc>
            </a:pPr>
            <a:r>
              <a:rPr lang="en-US" sz="3412" spc="-136" dirty="0">
                <a:solidFill>
                  <a:srgbClr val="FFFFFF">
                    <a:alpha val="80000"/>
                  </a:srgbClr>
                </a:solidFill>
                <a:latin typeface="IreneFlorentina"/>
                <a:ea typeface="IreneFlorentina"/>
                <a:cs typeface="IreneFlorentina"/>
                <a:sym typeface="IreneFlorentina"/>
              </a:rPr>
              <a:t>Unequal pay</a:t>
            </a:r>
          </a:p>
        </p:txBody>
      </p:sp>
      <p:sp>
        <p:nvSpPr>
          <p:cNvPr id="23" name="TextBox 23"/>
          <p:cNvSpPr txBox="1"/>
          <p:nvPr/>
        </p:nvSpPr>
        <p:spPr>
          <a:xfrm rot="398145">
            <a:off x="9021099" y="5279406"/>
            <a:ext cx="3136030" cy="499685"/>
          </a:xfrm>
          <a:prstGeom prst="rect">
            <a:avLst/>
          </a:prstGeom>
        </p:spPr>
        <p:txBody>
          <a:bodyPr lIns="0" tIns="0" rIns="0" bIns="0" rtlCol="0" anchor="t">
            <a:spAutoFit/>
          </a:bodyPr>
          <a:lstStyle/>
          <a:p>
            <a:pPr algn="ctr">
              <a:lnSpc>
                <a:spcPts val="3685"/>
              </a:lnSpc>
            </a:pPr>
            <a:r>
              <a:rPr lang="en-US" sz="3412" spc="-136" dirty="0">
                <a:solidFill>
                  <a:srgbClr val="FFFFFF">
                    <a:alpha val="80000"/>
                  </a:srgbClr>
                </a:solidFill>
                <a:latin typeface="IreneFlorentina"/>
                <a:ea typeface="IreneFlorentina"/>
                <a:cs typeface="IreneFlorentina"/>
                <a:sym typeface="IreneFlorentina"/>
              </a:rPr>
              <a:t>Rape culture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3632288" y="3820140"/>
            <a:ext cx="11844200" cy="3204210"/>
          </a:xfrm>
          <a:prstGeom prst="rect">
            <a:avLst/>
          </a:prstGeom>
        </p:spPr>
        <p:txBody>
          <a:bodyPr lIns="0" tIns="0" rIns="0" bIns="0" rtlCol="0" anchor="t">
            <a:spAutoFit/>
          </a:bodyPr>
          <a:lstStyle/>
          <a:p>
            <a:pPr algn="l">
              <a:lnSpc>
                <a:spcPts val="5039"/>
              </a:lnSpc>
            </a:pPr>
            <a:r>
              <a:rPr lang="en-US" sz="3599">
                <a:solidFill>
                  <a:srgbClr val="FFFFFF"/>
                </a:solidFill>
                <a:latin typeface="IreneFlorentina"/>
                <a:ea typeface="IreneFlorentina"/>
                <a:cs typeface="IreneFlorentina"/>
                <a:sym typeface="IreneFlorentina"/>
              </a:rPr>
              <a:t>Patriarchy refers to a society dominated by cis men. Patriarchal beliefs of male, heterosexual dominance and the devaluation of girls and women lie at the root of gender-based violence. </a:t>
            </a:r>
          </a:p>
        </p:txBody>
      </p:sp>
      <p:sp>
        <p:nvSpPr>
          <p:cNvPr id="3" name="TextBox 3"/>
          <p:cNvSpPr txBox="1"/>
          <p:nvPr/>
        </p:nvSpPr>
        <p:spPr>
          <a:xfrm>
            <a:off x="1028700" y="593725"/>
            <a:ext cx="12306120" cy="981710"/>
          </a:xfrm>
          <a:prstGeom prst="rect">
            <a:avLst/>
          </a:prstGeom>
        </p:spPr>
        <p:txBody>
          <a:bodyPr lIns="0" tIns="0" rIns="0" bIns="0" rtlCol="0" anchor="t">
            <a:spAutoFit/>
          </a:bodyPr>
          <a:lstStyle/>
          <a:p>
            <a:pPr algn="l">
              <a:lnSpc>
                <a:spcPts val="7840"/>
              </a:lnSpc>
            </a:pPr>
            <a:r>
              <a:rPr lang="en-US" sz="5600">
                <a:solidFill>
                  <a:srgbClr val="FFFFFF"/>
                </a:solidFill>
                <a:latin typeface="Bobby Jones"/>
                <a:ea typeface="Bobby Jones"/>
                <a:cs typeface="Bobby Jones"/>
                <a:sym typeface="Bobby Jones"/>
              </a:rPr>
              <a:t>What is the patriarchy?</a:t>
            </a:r>
          </a:p>
        </p:txBody>
      </p:sp>
      <p:sp>
        <p:nvSpPr>
          <p:cNvPr id="4" name="Freeform 4"/>
          <p:cNvSpPr/>
          <p:nvPr/>
        </p:nvSpPr>
        <p:spPr>
          <a:xfrm>
            <a:off x="14069846" y="7358093"/>
            <a:ext cx="3370655" cy="1900207"/>
          </a:xfrm>
          <a:custGeom>
            <a:avLst/>
            <a:gdLst/>
            <a:ahLst/>
            <a:cxnLst/>
            <a:rect l="l" t="t" r="r" b="b"/>
            <a:pathLst>
              <a:path w="3370655" h="1900207">
                <a:moveTo>
                  <a:pt x="0" y="0"/>
                </a:moveTo>
                <a:lnTo>
                  <a:pt x="3370656" y="0"/>
                </a:lnTo>
                <a:lnTo>
                  <a:pt x="3370656" y="1900207"/>
                </a:lnTo>
                <a:lnTo>
                  <a:pt x="0" y="1900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rot="-10800000">
            <a:off x="894169" y="2381300"/>
            <a:ext cx="2738120" cy="1543615"/>
          </a:xfrm>
          <a:custGeom>
            <a:avLst/>
            <a:gdLst/>
            <a:ahLst/>
            <a:cxnLst/>
            <a:rect l="l" t="t" r="r" b="b"/>
            <a:pathLst>
              <a:path w="2738120" h="1543615">
                <a:moveTo>
                  <a:pt x="0" y="0"/>
                </a:moveTo>
                <a:lnTo>
                  <a:pt x="2738119" y="0"/>
                </a:lnTo>
                <a:lnTo>
                  <a:pt x="2738119" y="1543615"/>
                </a:lnTo>
                <a:lnTo>
                  <a:pt x="0" y="1543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rot="5400000" flipV="1">
            <a:off x="3419161" y="4600993"/>
            <a:ext cx="2611476" cy="4313249"/>
          </a:xfrm>
          <a:custGeom>
            <a:avLst/>
            <a:gdLst/>
            <a:ahLst/>
            <a:cxnLst/>
            <a:rect l="l" t="t" r="r" b="b"/>
            <a:pathLst>
              <a:path w="2611476" h="4313249">
                <a:moveTo>
                  <a:pt x="0" y="4313249"/>
                </a:moveTo>
                <a:lnTo>
                  <a:pt x="2611476" y="4313249"/>
                </a:lnTo>
                <a:lnTo>
                  <a:pt x="2611476" y="0"/>
                </a:lnTo>
                <a:lnTo>
                  <a:pt x="0" y="0"/>
                </a:lnTo>
                <a:lnTo>
                  <a:pt x="0" y="431324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rot="5400000" flipH="1">
            <a:off x="12764108" y="1989517"/>
            <a:ext cx="2611476" cy="4313249"/>
          </a:xfrm>
          <a:custGeom>
            <a:avLst/>
            <a:gdLst/>
            <a:ahLst/>
            <a:cxnLst/>
            <a:rect l="l" t="t" r="r" b="b"/>
            <a:pathLst>
              <a:path w="2611476" h="4313249">
                <a:moveTo>
                  <a:pt x="2611477" y="0"/>
                </a:moveTo>
                <a:lnTo>
                  <a:pt x="0" y="0"/>
                </a:lnTo>
                <a:lnTo>
                  <a:pt x="0" y="4313249"/>
                </a:lnTo>
                <a:lnTo>
                  <a:pt x="2611477" y="4313249"/>
                </a:lnTo>
                <a:lnTo>
                  <a:pt x="261147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567078" y="2642335"/>
            <a:ext cx="9039482" cy="1016049"/>
            <a:chOff x="0" y="0"/>
            <a:chExt cx="2380769" cy="267601"/>
          </a:xfrm>
        </p:grpSpPr>
        <p:sp>
          <p:nvSpPr>
            <p:cNvPr id="3" name="Freeform 3"/>
            <p:cNvSpPr/>
            <p:nvPr/>
          </p:nvSpPr>
          <p:spPr>
            <a:xfrm>
              <a:off x="0" y="0"/>
              <a:ext cx="2380769" cy="267601"/>
            </a:xfrm>
            <a:custGeom>
              <a:avLst/>
              <a:gdLst/>
              <a:ahLst/>
              <a:cxnLst/>
              <a:rect l="l" t="t" r="r" b="b"/>
              <a:pathLst>
                <a:path w="2380769" h="267601">
                  <a:moveTo>
                    <a:pt x="43679" y="0"/>
                  </a:moveTo>
                  <a:lnTo>
                    <a:pt x="2337090" y="0"/>
                  </a:lnTo>
                  <a:cubicBezTo>
                    <a:pt x="2361213" y="0"/>
                    <a:pt x="2380769" y="19556"/>
                    <a:pt x="2380769" y="43679"/>
                  </a:cubicBezTo>
                  <a:lnTo>
                    <a:pt x="2380769" y="223922"/>
                  </a:lnTo>
                  <a:cubicBezTo>
                    <a:pt x="2380769" y="248046"/>
                    <a:pt x="2361213" y="267601"/>
                    <a:pt x="2337090" y="267601"/>
                  </a:cubicBezTo>
                  <a:lnTo>
                    <a:pt x="43679" y="267601"/>
                  </a:lnTo>
                  <a:cubicBezTo>
                    <a:pt x="19556" y="267601"/>
                    <a:pt x="0" y="248046"/>
                    <a:pt x="0" y="223922"/>
                  </a:cubicBezTo>
                  <a:lnTo>
                    <a:pt x="0" y="43679"/>
                  </a:lnTo>
                  <a:cubicBezTo>
                    <a:pt x="0" y="19556"/>
                    <a:pt x="19556" y="0"/>
                    <a:pt x="43679" y="0"/>
                  </a:cubicBezTo>
                  <a:close/>
                </a:path>
              </a:pathLst>
            </a:custGeom>
            <a:solidFill>
              <a:srgbClr val="FFFFFF"/>
            </a:solidFill>
          </p:spPr>
          <p:txBody>
            <a:bodyPr/>
            <a:lstStyle/>
            <a:p>
              <a:endParaRPr lang="en-GB"/>
            </a:p>
          </p:txBody>
        </p:sp>
        <p:sp>
          <p:nvSpPr>
            <p:cNvPr id="4" name="TextBox 4"/>
            <p:cNvSpPr txBox="1"/>
            <p:nvPr/>
          </p:nvSpPr>
          <p:spPr>
            <a:xfrm>
              <a:off x="0" y="-76200"/>
              <a:ext cx="2380769" cy="343801"/>
            </a:xfrm>
            <a:prstGeom prst="rect">
              <a:avLst/>
            </a:prstGeom>
          </p:spPr>
          <p:txBody>
            <a:bodyPr lIns="50800" tIns="50800" rIns="50800" bIns="50800" rtlCol="0" anchor="ctr"/>
            <a:lstStyle/>
            <a:p>
              <a:pPr algn="ctr">
                <a:lnSpc>
                  <a:spcPts val="3640"/>
                </a:lnSpc>
              </a:pPr>
              <a:endParaRPr/>
            </a:p>
          </p:txBody>
        </p:sp>
      </p:grpSp>
      <p:grpSp>
        <p:nvGrpSpPr>
          <p:cNvPr id="5" name="Group 5"/>
          <p:cNvGrpSpPr/>
          <p:nvPr/>
        </p:nvGrpSpPr>
        <p:grpSpPr>
          <a:xfrm>
            <a:off x="567078" y="3889562"/>
            <a:ext cx="9039482" cy="1016049"/>
            <a:chOff x="0" y="0"/>
            <a:chExt cx="2380769" cy="267601"/>
          </a:xfrm>
        </p:grpSpPr>
        <p:sp>
          <p:nvSpPr>
            <p:cNvPr id="6" name="Freeform 6"/>
            <p:cNvSpPr/>
            <p:nvPr/>
          </p:nvSpPr>
          <p:spPr>
            <a:xfrm>
              <a:off x="0" y="0"/>
              <a:ext cx="2380769" cy="267601"/>
            </a:xfrm>
            <a:custGeom>
              <a:avLst/>
              <a:gdLst/>
              <a:ahLst/>
              <a:cxnLst/>
              <a:rect l="l" t="t" r="r" b="b"/>
              <a:pathLst>
                <a:path w="2380769" h="267601">
                  <a:moveTo>
                    <a:pt x="43679" y="0"/>
                  </a:moveTo>
                  <a:lnTo>
                    <a:pt x="2337090" y="0"/>
                  </a:lnTo>
                  <a:cubicBezTo>
                    <a:pt x="2361213" y="0"/>
                    <a:pt x="2380769" y="19556"/>
                    <a:pt x="2380769" y="43679"/>
                  </a:cubicBezTo>
                  <a:lnTo>
                    <a:pt x="2380769" y="223922"/>
                  </a:lnTo>
                  <a:cubicBezTo>
                    <a:pt x="2380769" y="248046"/>
                    <a:pt x="2361213" y="267601"/>
                    <a:pt x="2337090" y="267601"/>
                  </a:cubicBezTo>
                  <a:lnTo>
                    <a:pt x="43679" y="267601"/>
                  </a:lnTo>
                  <a:cubicBezTo>
                    <a:pt x="19556" y="267601"/>
                    <a:pt x="0" y="248046"/>
                    <a:pt x="0" y="223922"/>
                  </a:cubicBezTo>
                  <a:lnTo>
                    <a:pt x="0" y="43679"/>
                  </a:lnTo>
                  <a:cubicBezTo>
                    <a:pt x="0" y="19556"/>
                    <a:pt x="19556" y="0"/>
                    <a:pt x="43679" y="0"/>
                  </a:cubicBezTo>
                  <a:close/>
                </a:path>
              </a:pathLst>
            </a:custGeom>
            <a:solidFill>
              <a:srgbClr val="FFFFFF"/>
            </a:solidFill>
          </p:spPr>
          <p:txBody>
            <a:bodyPr/>
            <a:lstStyle/>
            <a:p>
              <a:endParaRPr lang="en-GB"/>
            </a:p>
          </p:txBody>
        </p:sp>
        <p:sp>
          <p:nvSpPr>
            <p:cNvPr id="7" name="TextBox 7"/>
            <p:cNvSpPr txBox="1"/>
            <p:nvPr/>
          </p:nvSpPr>
          <p:spPr>
            <a:xfrm>
              <a:off x="0" y="-76200"/>
              <a:ext cx="2380769" cy="343801"/>
            </a:xfrm>
            <a:prstGeom prst="rect">
              <a:avLst/>
            </a:prstGeom>
          </p:spPr>
          <p:txBody>
            <a:bodyPr lIns="50800" tIns="50800" rIns="50800" bIns="50800" rtlCol="0" anchor="ctr"/>
            <a:lstStyle/>
            <a:p>
              <a:pPr algn="ctr">
                <a:lnSpc>
                  <a:spcPts val="3640"/>
                </a:lnSpc>
              </a:pPr>
              <a:endParaRPr/>
            </a:p>
          </p:txBody>
        </p:sp>
      </p:grpSp>
      <p:grpSp>
        <p:nvGrpSpPr>
          <p:cNvPr id="8" name="Group 8"/>
          <p:cNvGrpSpPr/>
          <p:nvPr/>
        </p:nvGrpSpPr>
        <p:grpSpPr>
          <a:xfrm>
            <a:off x="567078" y="5134211"/>
            <a:ext cx="9039482" cy="1016049"/>
            <a:chOff x="0" y="0"/>
            <a:chExt cx="2380769" cy="267601"/>
          </a:xfrm>
        </p:grpSpPr>
        <p:sp>
          <p:nvSpPr>
            <p:cNvPr id="9" name="Freeform 9"/>
            <p:cNvSpPr/>
            <p:nvPr/>
          </p:nvSpPr>
          <p:spPr>
            <a:xfrm>
              <a:off x="0" y="0"/>
              <a:ext cx="2380769" cy="267601"/>
            </a:xfrm>
            <a:custGeom>
              <a:avLst/>
              <a:gdLst/>
              <a:ahLst/>
              <a:cxnLst/>
              <a:rect l="l" t="t" r="r" b="b"/>
              <a:pathLst>
                <a:path w="2380769" h="267601">
                  <a:moveTo>
                    <a:pt x="43679" y="0"/>
                  </a:moveTo>
                  <a:lnTo>
                    <a:pt x="2337090" y="0"/>
                  </a:lnTo>
                  <a:cubicBezTo>
                    <a:pt x="2361213" y="0"/>
                    <a:pt x="2380769" y="19556"/>
                    <a:pt x="2380769" y="43679"/>
                  </a:cubicBezTo>
                  <a:lnTo>
                    <a:pt x="2380769" y="223922"/>
                  </a:lnTo>
                  <a:cubicBezTo>
                    <a:pt x="2380769" y="248046"/>
                    <a:pt x="2361213" y="267601"/>
                    <a:pt x="2337090" y="267601"/>
                  </a:cubicBezTo>
                  <a:lnTo>
                    <a:pt x="43679" y="267601"/>
                  </a:lnTo>
                  <a:cubicBezTo>
                    <a:pt x="19556" y="267601"/>
                    <a:pt x="0" y="248046"/>
                    <a:pt x="0" y="223922"/>
                  </a:cubicBezTo>
                  <a:lnTo>
                    <a:pt x="0" y="43679"/>
                  </a:lnTo>
                  <a:cubicBezTo>
                    <a:pt x="0" y="19556"/>
                    <a:pt x="19556" y="0"/>
                    <a:pt x="43679" y="0"/>
                  </a:cubicBezTo>
                  <a:close/>
                </a:path>
              </a:pathLst>
            </a:custGeom>
            <a:solidFill>
              <a:srgbClr val="FFFFFF"/>
            </a:solidFill>
          </p:spPr>
          <p:txBody>
            <a:bodyPr/>
            <a:lstStyle/>
            <a:p>
              <a:endParaRPr lang="en-GB"/>
            </a:p>
          </p:txBody>
        </p:sp>
        <p:sp>
          <p:nvSpPr>
            <p:cNvPr id="10" name="TextBox 10"/>
            <p:cNvSpPr txBox="1"/>
            <p:nvPr/>
          </p:nvSpPr>
          <p:spPr>
            <a:xfrm>
              <a:off x="0" y="-76200"/>
              <a:ext cx="2380769" cy="343801"/>
            </a:xfrm>
            <a:prstGeom prst="rect">
              <a:avLst/>
            </a:prstGeom>
          </p:spPr>
          <p:txBody>
            <a:bodyPr lIns="50800" tIns="50800" rIns="50800" bIns="50800" rtlCol="0" anchor="ctr"/>
            <a:lstStyle/>
            <a:p>
              <a:pPr algn="ctr">
                <a:lnSpc>
                  <a:spcPts val="3640"/>
                </a:lnSpc>
              </a:pPr>
              <a:endParaRPr/>
            </a:p>
          </p:txBody>
        </p:sp>
      </p:grpSp>
      <p:grpSp>
        <p:nvGrpSpPr>
          <p:cNvPr id="11" name="Group 11"/>
          <p:cNvGrpSpPr/>
          <p:nvPr/>
        </p:nvGrpSpPr>
        <p:grpSpPr>
          <a:xfrm>
            <a:off x="567078" y="6378860"/>
            <a:ext cx="9039482" cy="1016049"/>
            <a:chOff x="0" y="0"/>
            <a:chExt cx="2380769" cy="267601"/>
          </a:xfrm>
        </p:grpSpPr>
        <p:sp>
          <p:nvSpPr>
            <p:cNvPr id="12" name="Freeform 12"/>
            <p:cNvSpPr/>
            <p:nvPr/>
          </p:nvSpPr>
          <p:spPr>
            <a:xfrm>
              <a:off x="0" y="0"/>
              <a:ext cx="2380769" cy="267601"/>
            </a:xfrm>
            <a:custGeom>
              <a:avLst/>
              <a:gdLst/>
              <a:ahLst/>
              <a:cxnLst/>
              <a:rect l="l" t="t" r="r" b="b"/>
              <a:pathLst>
                <a:path w="2380769" h="267601">
                  <a:moveTo>
                    <a:pt x="43679" y="0"/>
                  </a:moveTo>
                  <a:lnTo>
                    <a:pt x="2337090" y="0"/>
                  </a:lnTo>
                  <a:cubicBezTo>
                    <a:pt x="2361213" y="0"/>
                    <a:pt x="2380769" y="19556"/>
                    <a:pt x="2380769" y="43679"/>
                  </a:cubicBezTo>
                  <a:lnTo>
                    <a:pt x="2380769" y="223922"/>
                  </a:lnTo>
                  <a:cubicBezTo>
                    <a:pt x="2380769" y="248046"/>
                    <a:pt x="2361213" y="267601"/>
                    <a:pt x="2337090" y="267601"/>
                  </a:cubicBezTo>
                  <a:lnTo>
                    <a:pt x="43679" y="267601"/>
                  </a:lnTo>
                  <a:cubicBezTo>
                    <a:pt x="19556" y="267601"/>
                    <a:pt x="0" y="248046"/>
                    <a:pt x="0" y="223922"/>
                  </a:cubicBezTo>
                  <a:lnTo>
                    <a:pt x="0" y="43679"/>
                  </a:lnTo>
                  <a:cubicBezTo>
                    <a:pt x="0" y="19556"/>
                    <a:pt x="19556" y="0"/>
                    <a:pt x="43679" y="0"/>
                  </a:cubicBezTo>
                  <a:close/>
                </a:path>
              </a:pathLst>
            </a:custGeom>
            <a:solidFill>
              <a:srgbClr val="FFFFFF"/>
            </a:solidFill>
          </p:spPr>
          <p:txBody>
            <a:bodyPr/>
            <a:lstStyle/>
            <a:p>
              <a:endParaRPr lang="en-GB"/>
            </a:p>
          </p:txBody>
        </p:sp>
        <p:sp>
          <p:nvSpPr>
            <p:cNvPr id="13" name="TextBox 13"/>
            <p:cNvSpPr txBox="1"/>
            <p:nvPr/>
          </p:nvSpPr>
          <p:spPr>
            <a:xfrm>
              <a:off x="0" y="-76200"/>
              <a:ext cx="2380769" cy="343801"/>
            </a:xfrm>
            <a:prstGeom prst="rect">
              <a:avLst/>
            </a:prstGeom>
          </p:spPr>
          <p:txBody>
            <a:bodyPr lIns="50800" tIns="50800" rIns="50800" bIns="50800" rtlCol="0" anchor="ctr"/>
            <a:lstStyle/>
            <a:p>
              <a:pPr algn="ctr">
                <a:lnSpc>
                  <a:spcPts val="3640"/>
                </a:lnSpc>
              </a:pPr>
              <a:endParaRPr/>
            </a:p>
          </p:txBody>
        </p:sp>
      </p:grpSp>
      <p:grpSp>
        <p:nvGrpSpPr>
          <p:cNvPr id="14" name="Group 14"/>
          <p:cNvGrpSpPr/>
          <p:nvPr/>
        </p:nvGrpSpPr>
        <p:grpSpPr>
          <a:xfrm>
            <a:off x="567078" y="7623509"/>
            <a:ext cx="9039482" cy="1016049"/>
            <a:chOff x="0" y="0"/>
            <a:chExt cx="2380769" cy="267601"/>
          </a:xfrm>
        </p:grpSpPr>
        <p:sp>
          <p:nvSpPr>
            <p:cNvPr id="15" name="Freeform 15"/>
            <p:cNvSpPr/>
            <p:nvPr/>
          </p:nvSpPr>
          <p:spPr>
            <a:xfrm>
              <a:off x="0" y="0"/>
              <a:ext cx="2380769" cy="267601"/>
            </a:xfrm>
            <a:custGeom>
              <a:avLst/>
              <a:gdLst/>
              <a:ahLst/>
              <a:cxnLst/>
              <a:rect l="l" t="t" r="r" b="b"/>
              <a:pathLst>
                <a:path w="2380769" h="267601">
                  <a:moveTo>
                    <a:pt x="43679" y="0"/>
                  </a:moveTo>
                  <a:lnTo>
                    <a:pt x="2337090" y="0"/>
                  </a:lnTo>
                  <a:cubicBezTo>
                    <a:pt x="2361213" y="0"/>
                    <a:pt x="2380769" y="19556"/>
                    <a:pt x="2380769" y="43679"/>
                  </a:cubicBezTo>
                  <a:lnTo>
                    <a:pt x="2380769" y="223922"/>
                  </a:lnTo>
                  <a:cubicBezTo>
                    <a:pt x="2380769" y="248046"/>
                    <a:pt x="2361213" y="267601"/>
                    <a:pt x="2337090" y="267601"/>
                  </a:cubicBezTo>
                  <a:lnTo>
                    <a:pt x="43679" y="267601"/>
                  </a:lnTo>
                  <a:cubicBezTo>
                    <a:pt x="19556" y="267601"/>
                    <a:pt x="0" y="248046"/>
                    <a:pt x="0" y="223922"/>
                  </a:cubicBezTo>
                  <a:lnTo>
                    <a:pt x="0" y="43679"/>
                  </a:lnTo>
                  <a:cubicBezTo>
                    <a:pt x="0" y="19556"/>
                    <a:pt x="19556" y="0"/>
                    <a:pt x="43679" y="0"/>
                  </a:cubicBezTo>
                  <a:close/>
                </a:path>
              </a:pathLst>
            </a:custGeom>
            <a:solidFill>
              <a:srgbClr val="FFFFFF"/>
            </a:solidFill>
          </p:spPr>
          <p:txBody>
            <a:bodyPr/>
            <a:lstStyle/>
            <a:p>
              <a:endParaRPr lang="en-GB"/>
            </a:p>
          </p:txBody>
        </p:sp>
        <p:sp>
          <p:nvSpPr>
            <p:cNvPr id="16" name="TextBox 16"/>
            <p:cNvSpPr txBox="1"/>
            <p:nvPr/>
          </p:nvSpPr>
          <p:spPr>
            <a:xfrm>
              <a:off x="0" y="-76200"/>
              <a:ext cx="2380769" cy="343801"/>
            </a:xfrm>
            <a:prstGeom prst="rect">
              <a:avLst/>
            </a:prstGeom>
          </p:spPr>
          <p:txBody>
            <a:bodyPr lIns="50800" tIns="50800" rIns="50800" bIns="50800" rtlCol="0" anchor="ctr"/>
            <a:lstStyle/>
            <a:p>
              <a:pPr algn="ctr">
                <a:lnSpc>
                  <a:spcPts val="3640"/>
                </a:lnSpc>
              </a:pPr>
              <a:endParaRPr/>
            </a:p>
          </p:txBody>
        </p:sp>
      </p:grpSp>
      <p:sp>
        <p:nvSpPr>
          <p:cNvPr id="17" name="TextBox 17"/>
          <p:cNvSpPr txBox="1"/>
          <p:nvPr/>
        </p:nvSpPr>
        <p:spPr>
          <a:xfrm>
            <a:off x="1783986" y="2891305"/>
            <a:ext cx="6902814" cy="461280"/>
          </a:xfrm>
          <a:prstGeom prst="rect">
            <a:avLst/>
          </a:prstGeom>
        </p:spPr>
        <p:txBody>
          <a:bodyPr wrap="square" lIns="0" tIns="0" rIns="0" bIns="0" rtlCol="0" anchor="t">
            <a:spAutoFit/>
          </a:bodyPr>
          <a:lstStyle/>
          <a:p>
            <a:pPr algn="l">
              <a:lnSpc>
                <a:spcPts val="3919"/>
              </a:lnSpc>
            </a:pPr>
            <a:r>
              <a:rPr lang="en-US" sz="2799" dirty="0">
                <a:solidFill>
                  <a:srgbClr val="000000"/>
                </a:solidFill>
                <a:latin typeface="Quicksand 1 Medium"/>
                <a:ea typeface="Quicksand 1 Medium"/>
                <a:cs typeface="Quicksand 1 Medium"/>
                <a:sym typeface="Quicksand 1 Medium"/>
              </a:rPr>
              <a:t>Use of man’s surname once married</a:t>
            </a:r>
          </a:p>
        </p:txBody>
      </p:sp>
      <p:sp>
        <p:nvSpPr>
          <p:cNvPr id="18" name="TextBox 18"/>
          <p:cNvSpPr txBox="1"/>
          <p:nvPr/>
        </p:nvSpPr>
        <p:spPr>
          <a:xfrm>
            <a:off x="1783986" y="4118821"/>
            <a:ext cx="1325612" cy="490855"/>
          </a:xfrm>
          <a:prstGeom prst="rect">
            <a:avLst/>
          </a:prstGeom>
        </p:spPr>
        <p:txBody>
          <a:bodyPr lIns="0" tIns="0" rIns="0" bIns="0" rtlCol="0" anchor="t">
            <a:spAutoFit/>
          </a:bodyPr>
          <a:lstStyle/>
          <a:p>
            <a:pPr algn="l">
              <a:lnSpc>
                <a:spcPts val="3919"/>
              </a:lnSpc>
            </a:pPr>
            <a:r>
              <a:rPr lang="en-US" sz="2799">
                <a:solidFill>
                  <a:srgbClr val="000000"/>
                </a:solidFill>
                <a:latin typeface="Quicksand 1 Medium"/>
                <a:ea typeface="Quicksand 1 Medium"/>
                <a:cs typeface="Quicksand 1 Medium"/>
                <a:sym typeface="Quicksand 1 Medium"/>
              </a:rPr>
              <a:t>Pink tax</a:t>
            </a:r>
          </a:p>
        </p:txBody>
      </p:sp>
      <p:sp>
        <p:nvSpPr>
          <p:cNvPr id="19" name="TextBox 19"/>
          <p:cNvSpPr txBox="1"/>
          <p:nvPr/>
        </p:nvSpPr>
        <p:spPr>
          <a:xfrm>
            <a:off x="1783986" y="5180663"/>
            <a:ext cx="7641571" cy="877570"/>
          </a:xfrm>
          <a:prstGeom prst="rect">
            <a:avLst/>
          </a:prstGeom>
        </p:spPr>
        <p:txBody>
          <a:bodyPr lIns="0" tIns="0" rIns="0" bIns="0" rtlCol="0" anchor="t">
            <a:spAutoFit/>
          </a:bodyPr>
          <a:lstStyle/>
          <a:p>
            <a:pPr algn="l">
              <a:lnSpc>
                <a:spcPts val="3499"/>
              </a:lnSpc>
            </a:pPr>
            <a:r>
              <a:rPr lang="en-US" sz="2799" dirty="0">
                <a:solidFill>
                  <a:srgbClr val="000000"/>
                </a:solidFill>
                <a:latin typeface="Quicksand 1 Medium"/>
                <a:ea typeface="Quicksand 1 Medium"/>
                <a:cs typeface="Quicksand 1 Medium"/>
                <a:sym typeface="Quicksand 1 Medium"/>
              </a:rPr>
              <a:t>Reduced paternity leave leading to women assuming primary caregiving role</a:t>
            </a:r>
          </a:p>
        </p:txBody>
      </p:sp>
      <p:sp>
        <p:nvSpPr>
          <p:cNvPr id="20" name="TextBox 20"/>
          <p:cNvSpPr txBox="1"/>
          <p:nvPr/>
        </p:nvSpPr>
        <p:spPr>
          <a:xfrm>
            <a:off x="1783986" y="6667810"/>
            <a:ext cx="7496498" cy="428625"/>
          </a:xfrm>
          <a:prstGeom prst="rect">
            <a:avLst/>
          </a:prstGeom>
        </p:spPr>
        <p:txBody>
          <a:bodyPr lIns="0" tIns="0" rIns="0" bIns="0" rtlCol="0" anchor="t">
            <a:spAutoFit/>
          </a:bodyPr>
          <a:lstStyle/>
          <a:p>
            <a:pPr algn="l">
              <a:lnSpc>
                <a:spcPts val="3359"/>
              </a:lnSpc>
            </a:pPr>
            <a:r>
              <a:rPr lang="en-US" sz="2799">
                <a:solidFill>
                  <a:srgbClr val="000000"/>
                </a:solidFill>
                <a:latin typeface="Quicksand 1 Medium"/>
                <a:ea typeface="Quicksand 1 Medium"/>
                <a:cs typeface="Quicksand 1 Medium"/>
                <a:sym typeface="Quicksand 1 Medium"/>
              </a:rPr>
              <a:t>Globally, girls have less access to education</a:t>
            </a:r>
          </a:p>
        </p:txBody>
      </p:sp>
      <p:sp>
        <p:nvSpPr>
          <p:cNvPr id="21" name="TextBox 21"/>
          <p:cNvSpPr txBox="1"/>
          <p:nvPr/>
        </p:nvSpPr>
        <p:spPr>
          <a:xfrm>
            <a:off x="1783986" y="7842584"/>
            <a:ext cx="4719191" cy="490855"/>
          </a:xfrm>
          <a:prstGeom prst="rect">
            <a:avLst/>
          </a:prstGeom>
        </p:spPr>
        <p:txBody>
          <a:bodyPr lIns="0" tIns="0" rIns="0" bIns="0" rtlCol="0" anchor="t">
            <a:spAutoFit/>
          </a:bodyPr>
          <a:lstStyle/>
          <a:p>
            <a:pPr algn="l">
              <a:lnSpc>
                <a:spcPts val="3919"/>
              </a:lnSpc>
            </a:pPr>
            <a:r>
              <a:rPr lang="en-US" sz="2799" dirty="0">
                <a:solidFill>
                  <a:srgbClr val="000000"/>
                </a:solidFill>
                <a:latin typeface="Quicksand 1 Medium"/>
                <a:ea typeface="Quicksand 1 Medium"/>
                <a:cs typeface="Quicksand 1 Medium"/>
                <a:sym typeface="Quicksand 1 Medium"/>
              </a:rPr>
              <a:t>Paying for period products  </a:t>
            </a:r>
          </a:p>
        </p:txBody>
      </p:sp>
      <p:sp>
        <p:nvSpPr>
          <p:cNvPr id="22" name="TextBox 22"/>
          <p:cNvSpPr txBox="1"/>
          <p:nvPr/>
        </p:nvSpPr>
        <p:spPr>
          <a:xfrm>
            <a:off x="873913" y="526767"/>
            <a:ext cx="12306120" cy="1972310"/>
          </a:xfrm>
          <a:prstGeom prst="rect">
            <a:avLst/>
          </a:prstGeom>
        </p:spPr>
        <p:txBody>
          <a:bodyPr lIns="0" tIns="0" rIns="0" bIns="0" rtlCol="0" anchor="t">
            <a:spAutoFit/>
          </a:bodyPr>
          <a:lstStyle/>
          <a:p>
            <a:pPr algn="l">
              <a:lnSpc>
                <a:spcPts val="7840"/>
              </a:lnSpc>
            </a:pPr>
            <a:r>
              <a:rPr lang="en-US" sz="5600">
                <a:solidFill>
                  <a:srgbClr val="FFFFFF"/>
                </a:solidFill>
                <a:latin typeface="Bobby Jones"/>
                <a:ea typeface="Bobby Jones"/>
                <a:cs typeface="Bobby Jones"/>
                <a:sym typeface="Bobby Jones"/>
              </a:rPr>
              <a:t>How does patriarchy show up in the real world?</a:t>
            </a:r>
          </a:p>
        </p:txBody>
      </p:sp>
      <p:grpSp>
        <p:nvGrpSpPr>
          <p:cNvPr id="23" name="Group 23"/>
          <p:cNvGrpSpPr/>
          <p:nvPr/>
        </p:nvGrpSpPr>
        <p:grpSpPr>
          <a:xfrm>
            <a:off x="792355" y="2841462"/>
            <a:ext cx="657214" cy="657214"/>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DE26"/>
            </a:solidFill>
          </p:spPr>
          <p:txBody>
            <a:bodyPr/>
            <a:lstStyle/>
            <a:p>
              <a:endParaRPr lang="en-GB"/>
            </a:p>
          </p:txBody>
        </p:sp>
        <p:sp>
          <p:nvSpPr>
            <p:cNvPr id="25" name="TextBox 25"/>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grpSp>
        <p:nvGrpSpPr>
          <p:cNvPr id="26" name="Group 26"/>
          <p:cNvGrpSpPr/>
          <p:nvPr/>
        </p:nvGrpSpPr>
        <p:grpSpPr>
          <a:xfrm>
            <a:off x="792355" y="4077094"/>
            <a:ext cx="657214" cy="657214"/>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DE26"/>
            </a:solidFill>
          </p:spPr>
          <p:txBody>
            <a:bodyPr/>
            <a:lstStyle/>
            <a:p>
              <a:endParaRPr lang="en-GB"/>
            </a:p>
          </p:txBody>
        </p:sp>
        <p:sp>
          <p:nvSpPr>
            <p:cNvPr id="28" name="TextBox 28"/>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grpSp>
        <p:nvGrpSpPr>
          <p:cNvPr id="29" name="Group 29"/>
          <p:cNvGrpSpPr/>
          <p:nvPr/>
        </p:nvGrpSpPr>
        <p:grpSpPr>
          <a:xfrm>
            <a:off x="792355" y="5330846"/>
            <a:ext cx="657214" cy="65721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DE26"/>
            </a:solidFill>
          </p:spPr>
          <p:txBody>
            <a:bodyPr/>
            <a:lstStyle/>
            <a:p>
              <a:endParaRPr lang="en-GB"/>
            </a:p>
          </p:txBody>
        </p:sp>
        <p:sp>
          <p:nvSpPr>
            <p:cNvPr id="31" name="TextBox 31"/>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grpSp>
        <p:nvGrpSpPr>
          <p:cNvPr id="32" name="Group 32"/>
          <p:cNvGrpSpPr/>
          <p:nvPr/>
        </p:nvGrpSpPr>
        <p:grpSpPr>
          <a:xfrm>
            <a:off x="792355" y="6574249"/>
            <a:ext cx="657214" cy="65721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DE26"/>
            </a:solidFill>
          </p:spPr>
          <p:txBody>
            <a:bodyPr/>
            <a:lstStyle/>
            <a:p>
              <a:endParaRPr lang="en-GB"/>
            </a:p>
          </p:txBody>
        </p:sp>
        <p:sp>
          <p:nvSpPr>
            <p:cNvPr id="34" name="TextBox 34"/>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grpSp>
        <p:nvGrpSpPr>
          <p:cNvPr id="35" name="Group 35"/>
          <p:cNvGrpSpPr/>
          <p:nvPr/>
        </p:nvGrpSpPr>
        <p:grpSpPr>
          <a:xfrm>
            <a:off x="792355" y="7836702"/>
            <a:ext cx="657214" cy="657214"/>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DE26"/>
            </a:solidFill>
          </p:spPr>
          <p:txBody>
            <a:bodyPr/>
            <a:lstStyle/>
            <a:p>
              <a:endParaRPr lang="en-GB"/>
            </a:p>
          </p:txBody>
        </p:sp>
        <p:sp>
          <p:nvSpPr>
            <p:cNvPr id="37" name="TextBox 37"/>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sp>
        <p:nvSpPr>
          <p:cNvPr id="38" name="Freeform 38"/>
          <p:cNvSpPr/>
          <p:nvPr/>
        </p:nvSpPr>
        <p:spPr>
          <a:xfrm flipH="1">
            <a:off x="10584612" y="3032477"/>
            <a:ext cx="7703387" cy="5287112"/>
          </a:xfrm>
          <a:custGeom>
            <a:avLst/>
            <a:gdLst/>
            <a:ahLst/>
            <a:cxnLst/>
            <a:rect l="l" t="t" r="r" b="b"/>
            <a:pathLst>
              <a:path w="8145411" h="5287112">
                <a:moveTo>
                  <a:pt x="8145411" y="0"/>
                </a:moveTo>
                <a:lnTo>
                  <a:pt x="0" y="0"/>
                </a:lnTo>
                <a:lnTo>
                  <a:pt x="0" y="5287112"/>
                </a:lnTo>
                <a:lnTo>
                  <a:pt x="8145411" y="5287112"/>
                </a:lnTo>
                <a:lnTo>
                  <a:pt x="8145411" y="0"/>
                </a:lnTo>
                <a:close/>
              </a:path>
            </a:pathLst>
          </a:custGeom>
          <a:blipFill>
            <a:blip r:embed="rId2">
              <a:extLst>
                <a:ext uri="{96DAC541-7B7A-43D3-8B79-37D633B846F1}">
                  <asvg:svgBlip xmlns:asvg="http://schemas.microsoft.com/office/drawing/2016/SVG/main" r:embed="rId3"/>
                </a:ext>
              </a:extLst>
            </a:blip>
            <a:stretch>
              <a:fillRect l="-5738"/>
            </a:stretch>
          </a:blipFill>
        </p:spPr>
        <p:txBody>
          <a:bodyPr/>
          <a:lstStyle/>
          <a:p>
            <a:endParaRPr lang="en-GB"/>
          </a:p>
        </p:txBody>
      </p:sp>
      <p:sp>
        <p:nvSpPr>
          <p:cNvPr id="39" name="TextBox 39"/>
          <p:cNvSpPr txBox="1"/>
          <p:nvPr/>
        </p:nvSpPr>
        <p:spPr>
          <a:xfrm>
            <a:off x="11208068" y="4176336"/>
            <a:ext cx="6668790" cy="2044073"/>
          </a:xfrm>
          <a:prstGeom prst="rect">
            <a:avLst/>
          </a:prstGeom>
        </p:spPr>
        <p:txBody>
          <a:bodyPr lIns="0" tIns="0" rIns="0" bIns="0" rtlCol="0" anchor="t">
            <a:spAutoFit/>
          </a:bodyPr>
          <a:lstStyle/>
          <a:p>
            <a:pPr marL="0" lvl="0" indent="0" algn="l">
              <a:lnSpc>
                <a:spcPts val="7920"/>
              </a:lnSpc>
            </a:pPr>
            <a:r>
              <a:rPr lang="en-US" sz="7200" spc="-72">
                <a:solidFill>
                  <a:srgbClr val="FFFFFF"/>
                </a:solidFill>
                <a:latin typeface="Bobby Jones"/>
                <a:ea typeface="Bobby Jones"/>
                <a:cs typeface="Bobby Jones"/>
                <a:sym typeface="Bobby Jones"/>
              </a:rPr>
              <a:t>Can you think of anything else?</a:t>
            </a:r>
          </a:p>
        </p:txBody>
      </p:sp>
      <p:grpSp>
        <p:nvGrpSpPr>
          <p:cNvPr id="40" name="Group 40"/>
          <p:cNvGrpSpPr/>
          <p:nvPr/>
        </p:nvGrpSpPr>
        <p:grpSpPr>
          <a:xfrm>
            <a:off x="557525" y="8868159"/>
            <a:ext cx="9039482" cy="1016049"/>
            <a:chOff x="0" y="0"/>
            <a:chExt cx="2380769" cy="267601"/>
          </a:xfrm>
        </p:grpSpPr>
        <p:sp>
          <p:nvSpPr>
            <p:cNvPr id="41" name="Freeform 41"/>
            <p:cNvSpPr/>
            <p:nvPr/>
          </p:nvSpPr>
          <p:spPr>
            <a:xfrm>
              <a:off x="0" y="0"/>
              <a:ext cx="2380769" cy="267601"/>
            </a:xfrm>
            <a:custGeom>
              <a:avLst/>
              <a:gdLst/>
              <a:ahLst/>
              <a:cxnLst/>
              <a:rect l="l" t="t" r="r" b="b"/>
              <a:pathLst>
                <a:path w="2380769" h="267601">
                  <a:moveTo>
                    <a:pt x="43679" y="0"/>
                  </a:moveTo>
                  <a:lnTo>
                    <a:pt x="2337090" y="0"/>
                  </a:lnTo>
                  <a:cubicBezTo>
                    <a:pt x="2361213" y="0"/>
                    <a:pt x="2380769" y="19556"/>
                    <a:pt x="2380769" y="43679"/>
                  </a:cubicBezTo>
                  <a:lnTo>
                    <a:pt x="2380769" y="223922"/>
                  </a:lnTo>
                  <a:cubicBezTo>
                    <a:pt x="2380769" y="248046"/>
                    <a:pt x="2361213" y="267601"/>
                    <a:pt x="2337090" y="267601"/>
                  </a:cubicBezTo>
                  <a:lnTo>
                    <a:pt x="43679" y="267601"/>
                  </a:lnTo>
                  <a:cubicBezTo>
                    <a:pt x="19556" y="267601"/>
                    <a:pt x="0" y="248046"/>
                    <a:pt x="0" y="223922"/>
                  </a:cubicBezTo>
                  <a:lnTo>
                    <a:pt x="0" y="43679"/>
                  </a:lnTo>
                  <a:cubicBezTo>
                    <a:pt x="0" y="19556"/>
                    <a:pt x="19556" y="0"/>
                    <a:pt x="43679" y="0"/>
                  </a:cubicBezTo>
                  <a:close/>
                </a:path>
              </a:pathLst>
            </a:custGeom>
            <a:solidFill>
              <a:srgbClr val="FFFFFF"/>
            </a:solidFill>
          </p:spPr>
          <p:txBody>
            <a:bodyPr/>
            <a:lstStyle/>
            <a:p>
              <a:endParaRPr lang="en-GB"/>
            </a:p>
          </p:txBody>
        </p:sp>
        <p:sp>
          <p:nvSpPr>
            <p:cNvPr id="42" name="TextBox 42"/>
            <p:cNvSpPr txBox="1"/>
            <p:nvPr/>
          </p:nvSpPr>
          <p:spPr>
            <a:xfrm>
              <a:off x="0" y="-76200"/>
              <a:ext cx="2380769" cy="343801"/>
            </a:xfrm>
            <a:prstGeom prst="rect">
              <a:avLst/>
            </a:prstGeom>
          </p:spPr>
          <p:txBody>
            <a:bodyPr lIns="50800" tIns="50800" rIns="50800" bIns="50800" rtlCol="0" anchor="ctr"/>
            <a:lstStyle/>
            <a:p>
              <a:pPr algn="ctr">
                <a:lnSpc>
                  <a:spcPts val="3640"/>
                </a:lnSpc>
              </a:pPr>
              <a:endParaRPr/>
            </a:p>
          </p:txBody>
        </p:sp>
      </p:grpSp>
      <p:sp>
        <p:nvSpPr>
          <p:cNvPr id="43" name="TextBox 43"/>
          <p:cNvSpPr txBox="1"/>
          <p:nvPr/>
        </p:nvSpPr>
        <p:spPr>
          <a:xfrm>
            <a:off x="1774433" y="9087234"/>
            <a:ext cx="6839396" cy="461280"/>
          </a:xfrm>
          <a:prstGeom prst="rect">
            <a:avLst/>
          </a:prstGeom>
        </p:spPr>
        <p:txBody>
          <a:bodyPr lIns="0" tIns="0" rIns="0" bIns="0" rtlCol="0" anchor="t">
            <a:spAutoFit/>
          </a:bodyPr>
          <a:lstStyle/>
          <a:p>
            <a:pPr algn="l">
              <a:lnSpc>
                <a:spcPts val="3919"/>
              </a:lnSpc>
            </a:pPr>
            <a:r>
              <a:rPr lang="en-US" sz="2799" dirty="0">
                <a:solidFill>
                  <a:srgbClr val="000000"/>
                </a:solidFill>
                <a:latin typeface="Quicksand 1 Medium" panose="020B0604020202020204" charset="0"/>
                <a:ea typeface="Quicksand 1 Bold"/>
                <a:cs typeface="Quicksand 1 Bold"/>
                <a:sym typeface="Quicksand 1 Bold"/>
              </a:rPr>
              <a:t>Most medical research is done with men</a:t>
            </a:r>
          </a:p>
        </p:txBody>
      </p:sp>
      <p:grpSp>
        <p:nvGrpSpPr>
          <p:cNvPr id="44" name="Group 44"/>
          <p:cNvGrpSpPr/>
          <p:nvPr/>
        </p:nvGrpSpPr>
        <p:grpSpPr>
          <a:xfrm>
            <a:off x="782802" y="9081351"/>
            <a:ext cx="657214" cy="657214"/>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DE26"/>
            </a:solidFill>
          </p:spPr>
          <p:txBody>
            <a:bodyPr/>
            <a:lstStyle/>
            <a:p>
              <a:endParaRPr lang="en-GB"/>
            </a:p>
          </p:txBody>
        </p:sp>
        <p:sp>
          <p:nvSpPr>
            <p:cNvPr id="46" name="TextBox 46"/>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458" y="0"/>
            <a:ext cx="18287542" cy="10287000"/>
            <a:chOff x="0" y="0"/>
            <a:chExt cx="24383390" cy="13716000"/>
          </a:xfrm>
        </p:grpSpPr>
        <p:sp>
          <p:nvSpPr>
            <p:cNvPr id="3" name="Freeform 3"/>
            <p:cNvSpPr/>
            <p:nvPr/>
          </p:nvSpPr>
          <p:spPr>
            <a:xfrm>
              <a:off x="0" y="0"/>
              <a:ext cx="24383364" cy="13716000"/>
            </a:xfrm>
            <a:custGeom>
              <a:avLst/>
              <a:gdLst/>
              <a:ahLst/>
              <a:cxnLst/>
              <a:rect l="l" t="t" r="r" b="b"/>
              <a:pathLst>
                <a:path w="24383364" h="13716000">
                  <a:moveTo>
                    <a:pt x="0" y="0"/>
                  </a:moveTo>
                  <a:lnTo>
                    <a:pt x="24383364" y="0"/>
                  </a:lnTo>
                  <a:lnTo>
                    <a:pt x="24383364" y="13716000"/>
                  </a:lnTo>
                  <a:lnTo>
                    <a:pt x="0" y="13716000"/>
                  </a:lnTo>
                  <a:close/>
                </a:path>
              </a:pathLst>
            </a:custGeom>
            <a:solidFill>
              <a:srgbClr val="660087"/>
            </a:solidFill>
          </p:spPr>
          <p:txBody>
            <a:bodyPr/>
            <a:lstStyle/>
            <a:p>
              <a:endParaRPr lang="en-GB"/>
            </a:p>
          </p:txBody>
        </p:sp>
      </p:grpSp>
      <p:grpSp>
        <p:nvGrpSpPr>
          <p:cNvPr id="4" name="Group 4"/>
          <p:cNvGrpSpPr/>
          <p:nvPr/>
        </p:nvGrpSpPr>
        <p:grpSpPr>
          <a:xfrm>
            <a:off x="11369704" y="0"/>
            <a:ext cx="6918296" cy="10287000"/>
            <a:chOff x="0" y="0"/>
            <a:chExt cx="9224395" cy="13716000"/>
          </a:xfrm>
        </p:grpSpPr>
        <p:grpSp>
          <p:nvGrpSpPr>
            <p:cNvPr id="5" name="Group 5"/>
            <p:cNvGrpSpPr/>
            <p:nvPr/>
          </p:nvGrpSpPr>
          <p:grpSpPr>
            <a:xfrm>
              <a:off x="1827179" y="0"/>
              <a:ext cx="7397216" cy="13716000"/>
              <a:chOff x="0" y="0"/>
              <a:chExt cx="1876701" cy="3479800"/>
            </a:xfrm>
          </p:grpSpPr>
          <p:sp>
            <p:nvSpPr>
              <p:cNvPr id="6" name="Freeform 6"/>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7" name="Freeform 7"/>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8" name="Freeform 8"/>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9" name="Freeform 9"/>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
        <p:nvSpPr>
          <p:cNvPr id="10" name="TextBox 10"/>
          <p:cNvSpPr txBox="1"/>
          <p:nvPr/>
        </p:nvSpPr>
        <p:spPr>
          <a:xfrm>
            <a:off x="1028700" y="2828925"/>
            <a:ext cx="13384739" cy="4600575"/>
          </a:xfrm>
          <a:prstGeom prst="rect">
            <a:avLst/>
          </a:prstGeom>
        </p:spPr>
        <p:txBody>
          <a:bodyPr lIns="0" tIns="0" rIns="0" bIns="0" rtlCol="0" anchor="t">
            <a:spAutoFit/>
          </a:bodyPr>
          <a:lstStyle/>
          <a:p>
            <a:pPr algn="l">
              <a:lnSpc>
                <a:spcPts val="12001"/>
              </a:lnSpc>
            </a:pPr>
            <a:r>
              <a:rPr lang="en-US" sz="10000">
                <a:solidFill>
                  <a:srgbClr val="FFFFFF"/>
                </a:solidFill>
                <a:latin typeface="Bobby Jones"/>
                <a:ea typeface="Bobby Jones"/>
                <a:cs typeface="Bobby Jones"/>
                <a:sym typeface="Bobby Jones"/>
              </a:rPr>
              <a:t>Gender imbalance </a:t>
            </a:r>
          </a:p>
          <a:p>
            <a:pPr algn="l">
              <a:lnSpc>
                <a:spcPts val="12001"/>
              </a:lnSpc>
            </a:pPr>
            <a:r>
              <a:rPr lang="en-US" sz="10000">
                <a:solidFill>
                  <a:srgbClr val="FFFFFF"/>
                </a:solidFill>
                <a:latin typeface="Bobby Jones"/>
                <a:ea typeface="Bobby Jones"/>
                <a:cs typeface="Bobby Jones"/>
                <a:sym typeface="Bobby Jones"/>
              </a:rPr>
              <a:t>in leadership and decision-making roles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0291D3A0A2294097EFE81BC428A964" ma:contentTypeVersion="18" ma:contentTypeDescription="Create a new document." ma:contentTypeScope="" ma:versionID="6908301cf937024bb87a665e58e19db5">
  <xsd:schema xmlns:xsd="http://www.w3.org/2001/XMLSchema" xmlns:xs="http://www.w3.org/2001/XMLSchema" xmlns:p="http://schemas.microsoft.com/office/2006/metadata/properties" xmlns:ns2="8db3d609-b5ab-4406-b817-38c521815f7b" xmlns:ns3="4b51abd7-5229-4ba4-bfb1-d7109240aace" targetNamespace="http://schemas.microsoft.com/office/2006/metadata/properties" ma:root="true" ma:fieldsID="adc87b6bf285fb5158ea842e8f673fdb" ns2:_="" ns3:_="">
    <xsd:import namespace="8db3d609-b5ab-4406-b817-38c521815f7b"/>
    <xsd:import namespace="4b51abd7-5229-4ba4-bfb1-d7109240aa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3d609-b5ab-4406-b817-38c521815f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504ff5b-d9e5-4c2f-a2d0-3310963c7b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51abd7-5229-4ba4-bfb1-d7109240aac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895935c-23d2-4c97-9001-0f1d76144019}" ma:internalName="TaxCatchAll" ma:showField="CatchAllData" ma:web="4b51abd7-5229-4ba4-bfb1-d7109240aa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db3d609-b5ab-4406-b817-38c521815f7b">
      <Terms xmlns="http://schemas.microsoft.com/office/infopath/2007/PartnerControls"/>
    </lcf76f155ced4ddcb4097134ff3c332f>
    <TaxCatchAll xmlns="4b51abd7-5229-4ba4-bfb1-d7109240aace" xsi:nil="true"/>
  </documentManagement>
</p:properties>
</file>

<file path=customXml/itemProps1.xml><?xml version="1.0" encoding="utf-8"?>
<ds:datastoreItem xmlns:ds="http://schemas.openxmlformats.org/officeDocument/2006/customXml" ds:itemID="{490FA808-4BB7-45F5-83A9-15CE9FD8A0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b3d609-b5ab-4406-b817-38c521815f7b"/>
    <ds:schemaRef ds:uri="4b51abd7-5229-4ba4-bfb1-d7109240a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990435-D229-45DF-9918-FA7AB5396A2C}">
  <ds:schemaRefs>
    <ds:schemaRef ds:uri="http://schemas.microsoft.com/sharepoint/v3/contenttype/forms"/>
  </ds:schemaRefs>
</ds:datastoreItem>
</file>

<file path=customXml/itemProps3.xml><?xml version="1.0" encoding="utf-8"?>
<ds:datastoreItem xmlns:ds="http://schemas.openxmlformats.org/officeDocument/2006/customXml" ds:itemID="{3F4ED114-2F29-4534-9DDC-1AB570D6CB39}"/>
</file>

<file path=docProps/app.xml><?xml version="1.0" encoding="utf-8"?>
<Properties xmlns="http://schemas.openxmlformats.org/officeDocument/2006/extended-properties" xmlns:vt="http://schemas.openxmlformats.org/officeDocument/2006/docPropsVTypes">
  <TotalTime>40</TotalTime>
  <Words>1824</Words>
  <Application>Microsoft Office PowerPoint</Application>
  <PresentationFormat>Custom</PresentationFormat>
  <Paragraphs>339</Paragraphs>
  <Slides>42</Slides>
  <Notes>7</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Quicksand 2</vt:lpstr>
      <vt:lpstr>Quicksand 2 Medium</vt:lpstr>
      <vt:lpstr>Quicksand 1 Medium</vt:lpstr>
      <vt:lpstr>IreneFlorentina</vt:lpstr>
      <vt:lpstr>Arial</vt:lpstr>
      <vt:lpstr>Quicksand 1 Bold</vt:lpstr>
      <vt:lpstr>Calibri</vt:lpstr>
      <vt:lpstr>Quicksand 1</vt:lpstr>
      <vt:lpstr>Bobby Jones</vt:lpstr>
      <vt:lpstr>Bobby Jones Soft</vt:lpstr>
      <vt:lpstr>Quicksand 1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V2 Misogyny CYP PPT NH.pptx</dc:title>
  <dc:creator>Nicole Hughes</dc:creator>
  <cp:lastModifiedBy>Nicole Hughes</cp:lastModifiedBy>
  <cp:revision>11</cp:revision>
  <dcterms:created xsi:type="dcterms:W3CDTF">2006-08-16T00:00:00Z</dcterms:created>
  <dcterms:modified xsi:type="dcterms:W3CDTF">2024-08-22T14:55:42Z</dcterms:modified>
  <dc:identifier>DAGH0LNYOv4</dc:identifier>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name="ContentTypeId" pid="2">
    <vt:lpwstr>0x0101005C0291D3A0A2294097EFE81BC428A964</vt:lpwstr>
  </property>
  <property fmtid="{D5CDD505-2E9C-101B-9397-08002B2CF9AE}" name="NXPowerLiteLastOptimized" pid="3">
    <vt:lpwstr>20416062</vt:lpwstr>
  </property>
  <property fmtid="{D5CDD505-2E9C-101B-9397-08002B2CF9AE}" name="NXPowerLiteSettings" pid="4">
    <vt:lpwstr>F7000400038000</vt:lpwstr>
  </property>
  <property fmtid="{D5CDD505-2E9C-101B-9397-08002B2CF9AE}" name="NXPowerLiteVersion" pid="5">
    <vt:lpwstr>S10.3.1</vt:lpwstr>
  </property>
</Properties>
</file>